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61" r:id="rId4"/>
    <p:sldId id="258" r:id="rId5"/>
    <p:sldId id="259" r:id="rId6"/>
    <p:sldId id="260" r:id="rId7"/>
    <p:sldId id="262" r:id="rId8"/>
    <p:sldId id="263" r:id="rId9"/>
    <p:sldId id="264" r:id="rId10"/>
    <p:sldId id="267" r:id="rId11"/>
    <p:sldId id="265" r:id="rId12"/>
    <p:sldId id="270" r:id="rId13"/>
    <p:sldId id="271" r:id="rId14"/>
    <p:sldId id="272" r:id="rId15"/>
    <p:sldId id="280" r:id="rId16"/>
    <p:sldId id="275" r:id="rId17"/>
    <p:sldId id="281" r:id="rId18"/>
    <p:sldId id="282" r:id="rId19"/>
    <p:sldId id="291" r:id="rId20"/>
    <p:sldId id="290" r:id="rId21"/>
    <p:sldId id="292" r:id="rId22"/>
    <p:sldId id="293" r:id="rId23"/>
    <p:sldId id="294" r:id="rId24"/>
    <p:sldId id="266" r:id="rId25"/>
    <p:sldId id="269" r:id="rId26"/>
    <p:sldId id="273" r:id="rId27"/>
    <p:sldId id="283" r:id="rId28"/>
    <p:sldId id="284" r:id="rId29"/>
    <p:sldId id="285" r:id="rId30"/>
    <p:sldId id="276" r:id="rId31"/>
    <p:sldId id="277" r:id="rId32"/>
    <p:sldId id="278" r:id="rId33"/>
    <p:sldId id="286" r:id="rId34"/>
    <p:sldId id="287" r:id="rId35"/>
    <p:sldId id="279" r:id="rId36"/>
    <p:sldId id="288" r:id="rId37"/>
    <p:sldId id="289"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94660"/>
  </p:normalViewPr>
  <p:slideViewPr>
    <p:cSldViewPr snapToGrid="0">
      <p:cViewPr varScale="1">
        <p:scale>
          <a:sx n="108" d="100"/>
          <a:sy n="108" d="100"/>
        </p:scale>
        <p:origin x="144"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EBA51-0B54-4701-BB15-F86BFD7D7DF7}"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D05EF-D74E-4462-842D-99D4EE3C0EFA}" type="slidenum">
              <a:rPr lang="en-US" smtClean="0"/>
              <a:t>‹#›</a:t>
            </a:fld>
            <a:endParaRPr lang="en-US"/>
          </a:p>
        </p:txBody>
      </p:sp>
    </p:spTree>
    <p:extLst>
      <p:ext uri="{BB962C8B-B14F-4D97-AF65-F5344CB8AC3E}">
        <p14:creationId xmlns:p14="http://schemas.microsoft.com/office/powerpoint/2010/main" val="281418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want to know about Atypical</a:t>
            </a:r>
            <a:r>
              <a:rPr lang="en-US" baseline="0" dirty="0"/>
              <a:t> presentations ?   1. Often under taught, 2.  common and 3.  hard to recognize.</a:t>
            </a:r>
            <a:endParaRPr lang="en-US" dirty="0"/>
          </a:p>
        </p:txBody>
      </p:sp>
      <p:sp>
        <p:nvSpPr>
          <p:cNvPr id="4" name="Slide Number Placeholder 3"/>
          <p:cNvSpPr>
            <a:spLocks noGrp="1"/>
          </p:cNvSpPr>
          <p:nvPr>
            <p:ph type="sldNum" sz="quarter" idx="10"/>
          </p:nvPr>
        </p:nvSpPr>
        <p:spPr/>
        <p:txBody>
          <a:bodyPr/>
          <a:lstStyle/>
          <a:p>
            <a:fld id="{AA2D05EF-D74E-4462-842D-99D4EE3C0EFA}" type="slidenum">
              <a:rPr lang="en-US" smtClean="0"/>
              <a:t>1</a:t>
            </a:fld>
            <a:endParaRPr lang="en-US"/>
          </a:p>
        </p:txBody>
      </p:sp>
    </p:spTree>
    <p:extLst>
      <p:ext uri="{BB962C8B-B14F-4D97-AF65-F5344CB8AC3E}">
        <p14:creationId xmlns:p14="http://schemas.microsoft.com/office/powerpoint/2010/main" val="162630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zM</a:t>
            </a:r>
            <a:endParaRPr lang="en-US" dirty="0"/>
          </a:p>
        </p:txBody>
      </p:sp>
      <p:sp>
        <p:nvSpPr>
          <p:cNvPr id="4" name="Slide Number Placeholder 3"/>
          <p:cNvSpPr>
            <a:spLocks noGrp="1"/>
          </p:cNvSpPr>
          <p:nvPr>
            <p:ph type="sldNum" sz="quarter" idx="10"/>
          </p:nvPr>
        </p:nvSpPr>
        <p:spPr/>
        <p:txBody>
          <a:bodyPr/>
          <a:lstStyle/>
          <a:p>
            <a:fld id="{AA2D05EF-D74E-4462-842D-99D4EE3C0EFA}" type="slidenum">
              <a:rPr lang="en-US" smtClean="0"/>
              <a:t>4</a:t>
            </a:fld>
            <a:endParaRPr lang="en-US"/>
          </a:p>
        </p:txBody>
      </p:sp>
    </p:spTree>
    <p:extLst>
      <p:ext uri="{BB962C8B-B14F-4D97-AF65-F5344CB8AC3E}">
        <p14:creationId xmlns:p14="http://schemas.microsoft.com/office/powerpoint/2010/main" val="52547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133 included patients (median age, 83 years [interquartile range: 78-89]), one-year mortality was 26%. In univariate analysis, the relative difference of CRP levels had the highest area under the receiver operating characteristic curve (0.70; 95% confidence interval [CI] 0.60-0.80). A decrease of CRP levels of more than 67% between admission and discharge had 68% sensitivity and 68% specificity to predict survival.</a:t>
            </a:r>
          </a:p>
        </p:txBody>
      </p:sp>
      <p:sp>
        <p:nvSpPr>
          <p:cNvPr id="4" name="Slide Number Placeholder 3"/>
          <p:cNvSpPr>
            <a:spLocks noGrp="1"/>
          </p:cNvSpPr>
          <p:nvPr>
            <p:ph type="sldNum" sz="quarter" idx="10"/>
          </p:nvPr>
        </p:nvSpPr>
        <p:spPr/>
        <p:txBody>
          <a:bodyPr/>
          <a:lstStyle/>
          <a:p>
            <a:fld id="{AA2D05EF-D74E-4462-842D-99D4EE3C0EFA}" type="slidenum">
              <a:rPr lang="en-US" smtClean="0"/>
              <a:t>18</a:t>
            </a:fld>
            <a:endParaRPr lang="en-US"/>
          </a:p>
        </p:txBody>
      </p:sp>
    </p:spTree>
    <p:extLst>
      <p:ext uri="{BB962C8B-B14F-4D97-AF65-F5344CB8AC3E}">
        <p14:creationId xmlns:p14="http://schemas.microsoft.com/office/powerpoint/2010/main" val="55426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a:t>
            </a:r>
            <a:r>
              <a:rPr lang="en-US" baseline="0" dirty="0"/>
              <a:t> tend to </a:t>
            </a:r>
            <a:r>
              <a:rPr lang="en-US" baseline="0" dirty="0" err="1"/>
              <a:t>pyschosomatacize</a:t>
            </a:r>
            <a:endParaRPr lang="en-US" dirty="0"/>
          </a:p>
        </p:txBody>
      </p:sp>
      <p:sp>
        <p:nvSpPr>
          <p:cNvPr id="4" name="Slide Number Placeholder 3"/>
          <p:cNvSpPr>
            <a:spLocks noGrp="1"/>
          </p:cNvSpPr>
          <p:nvPr>
            <p:ph type="sldNum" sz="quarter" idx="10"/>
          </p:nvPr>
        </p:nvSpPr>
        <p:spPr/>
        <p:txBody>
          <a:bodyPr/>
          <a:lstStyle/>
          <a:p>
            <a:fld id="{AA2D05EF-D74E-4462-842D-99D4EE3C0EFA}" type="slidenum">
              <a:rPr lang="en-US" smtClean="0"/>
              <a:t>26</a:t>
            </a:fld>
            <a:endParaRPr lang="en-US"/>
          </a:p>
        </p:txBody>
      </p:sp>
    </p:spTree>
    <p:extLst>
      <p:ext uri="{BB962C8B-B14F-4D97-AF65-F5344CB8AC3E}">
        <p14:creationId xmlns:p14="http://schemas.microsoft.com/office/powerpoint/2010/main" val="4754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acpjournals.org/doi/10.7326/aimcc.2022.0946#t1f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539062" cy="3329581"/>
          </a:xfrm>
        </p:spPr>
        <p:txBody>
          <a:bodyPr/>
          <a:lstStyle/>
          <a:p>
            <a:r>
              <a:rPr lang="en-US" dirty="0">
                <a:latin typeface="Arial" panose="020B0604020202020204" pitchFamily="34" charset="0"/>
                <a:cs typeface="Arial" panose="020B0604020202020204" pitchFamily="34" charset="0"/>
              </a:rPr>
              <a:t>Atypical Presentations of Common Diseases in Older Adults</a:t>
            </a:r>
          </a:p>
        </p:txBody>
      </p:sp>
      <p:sp>
        <p:nvSpPr>
          <p:cNvPr id="3" name="Subtitle 2"/>
          <p:cNvSpPr>
            <a:spLocks noGrp="1"/>
          </p:cNvSpPr>
          <p:nvPr>
            <p:ph type="subTitle" idx="1"/>
          </p:nvPr>
        </p:nvSpPr>
        <p:spPr>
          <a:xfrm>
            <a:off x="1373895" y="4777381"/>
            <a:ext cx="9920876" cy="1687814"/>
          </a:xfrm>
        </p:spPr>
        <p:txBody>
          <a:bodyPr>
            <a:normAutofit/>
          </a:bodyPr>
          <a:lstStyle/>
          <a:p>
            <a:r>
              <a:rPr lang="en-US" dirty="0"/>
              <a:t>Donald a. Jurivich, do</a:t>
            </a:r>
          </a:p>
          <a:p>
            <a:r>
              <a:rPr lang="en-US" dirty="0"/>
              <a:t>Eva </a:t>
            </a:r>
            <a:r>
              <a:rPr lang="en-US" dirty="0" err="1"/>
              <a:t>gilbertson</a:t>
            </a:r>
            <a:r>
              <a:rPr lang="en-US" dirty="0"/>
              <a:t> distinguished professor of geriatrics</a:t>
            </a:r>
          </a:p>
          <a:p>
            <a:r>
              <a:rPr lang="en-US" dirty="0"/>
              <a:t>University of north Dakota </a:t>
            </a:r>
            <a:r>
              <a:rPr lang="en-US" dirty="0" err="1"/>
              <a:t>smhs</a:t>
            </a:r>
            <a:endParaRPr lang="en-US" dirty="0"/>
          </a:p>
        </p:txBody>
      </p:sp>
    </p:spTree>
    <p:extLst>
      <p:ext uri="{BB962C8B-B14F-4D97-AF65-F5344CB8AC3E}">
        <p14:creationId xmlns:p14="http://schemas.microsoft.com/office/powerpoint/2010/main" val="54691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6316" y="205409"/>
            <a:ext cx="9776970" cy="6454327"/>
          </a:xfrm>
          <a:prstGeom prst="rect">
            <a:avLst/>
          </a:prstGeom>
        </p:spPr>
      </p:pic>
    </p:spTree>
    <p:extLst>
      <p:ext uri="{BB962C8B-B14F-4D97-AF65-F5344CB8AC3E}">
        <p14:creationId xmlns:p14="http://schemas.microsoft.com/office/powerpoint/2010/main" val="161949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804361" cy="2003879"/>
          </a:xfrm>
        </p:spPr>
        <p:txBody>
          <a:bodyPr/>
          <a:lstStyle/>
          <a:p>
            <a:r>
              <a:rPr lang="en-US" dirty="0">
                <a:latin typeface="Arial" panose="020B0604020202020204" pitchFamily="34" charset="0"/>
                <a:cs typeface="Arial" panose="020B0604020202020204" pitchFamily="34" charset="0"/>
              </a:rPr>
              <a:t>Five common disease states in which atypical presentations may be seen</a:t>
            </a:r>
          </a:p>
        </p:txBody>
      </p:sp>
      <p:sp>
        <p:nvSpPr>
          <p:cNvPr id="3" name="Content Placeholder 2"/>
          <p:cNvSpPr>
            <a:spLocks noGrp="1"/>
          </p:cNvSpPr>
          <p:nvPr>
            <p:ph idx="1"/>
          </p:nvPr>
        </p:nvSpPr>
        <p:spPr>
          <a:xfrm>
            <a:off x="646111" y="2653420"/>
            <a:ext cx="8946541" cy="2164240"/>
          </a:xfrm>
        </p:spPr>
        <p:txBody>
          <a:bodyPr>
            <a:noAutofit/>
          </a:bodyPr>
          <a:lstStyle/>
          <a:p>
            <a:r>
              <a:rPr lang="en-US" sz="2800" dirty="0">
                <a:latin typeface="Arial" panose="020B0604020202020204" pitchFamily="34" charset="0"/>
                <a:cs typeface="Arial" panose="020B0604020202020204" pitchFamily="34" charset="0"/>
              </a:rPr>
              <a:t>Infections</a:t>
            </a:r>
          </a:p>
          <a:p>
            <a:r>
              <a:rPr lang="en-US" sz="2800" dirty="0">
                <a:latin typeface="Arial" panose="020B0604020202020204" pitchFamily="34" charset="0"/>
                <a:cs typeface="Arial" panose="020B0604020202020204" pitchFamily="34" charset="0"/>
              </a:rPr>
              <a:t>Cardiovascular disease </a:t>
            </a:r>
          </a:p>
          <a:p>
            <a:r>
              <a:rPr lang="en-US" sz="2800" dirty="0">
                <a:latin typeface="Arial" panose="020B0604020202020204" pitchFamily="34" charset="0"/>
                <a:cs typeface="Arial" panose="020B0604020202020204" pitchFamily="34" charset="0"/>
              </a:rPr>
              <a:t>Acute abdomen </a:t>
            </a:r>
          </a:p>
          <a:p>
            <a:r>
              <a:rPr lang="en-US" sz="2800" dirty="0">
                <a:latin typeface="Arial" panose="020B0604020202020204" pitchFamily="34" charset="0"/>
                <a:cs typeface="Arial" panose="020B0604020202020204" pitchFamily="34" charset="0"/>
              </a:rPr>
              <a:t>Hyperthyroidism </a:t>
            </a:r>
          </a:p>
          <a:p>
            <a:r>
              <a:rPr lang="en-US" sz="2800" dirty="0">
                <a:latin typeface="Arial" panose="020B0604020202020204" pitchFamily="34" charset="0"/>
                <a:cs typeface="Arial" panose="020B0604020202020204" pitchFamily="34" charset="0"/>
              </a:rPr>
              <a:t>Depression</a:t>
            </a:r>
          </a:p>
        </p:txBody>
      </p:sp>
    </p:spTree>
    <p:extLst>
      <p:ext uri="{BB962C8B-B14F-4D97-AF65-F5344CB8AC3E}">
        <p14:creationId xmlns:p14="http://schemas.microsoft.com/office/powerpoint/2010/main" val="381864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Infections: general differences</a:t>
            </a:r>
          </a:p>
        </p:txBody>
      </p:sp>
      <p:sp>
        <p:nvSpPr>
          <p:cNvPr id="5" name="Text Placeholder 4"/>
          <p:cNvSpPr>
            <a:spLocks noGrp="1"/>
          </p:cNvSpPr>
          <p:nvPr>
            <p:ph type="body" idx="1"/>
          </p:nvPr>
        </p:nvSpPr>
        <p:spPr/>
        <p:txBody>
          <a:bodyPr/>
          <a:lstStyle/>
          <a:p>
            <a:r>
              <a:rPr lang="en-US" sz="2800" dirty="0">
                <a:latin typeface="Arial" panose="020B0604020202020204" pitchFamily="34" charset="0"/>
                <a:cs typeface="Arial" panose="020B0604020202020204" pitchFamily="34" charset="0"/>
              </a:rPr>
              <a:t>Typical 	</a:t>
            </a:r>
          </a:p>
        </p:txBody>
      </p:sp>
      <p:sp>
        <p:nvSpPr>
          <p:cNvPr id="6" name="Content Placeholder 5"/>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Fever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Chills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Sweats</a:t>
            </a:r>
          </a:p>
        </p:txBody>
      </p:sp>
      <p:sp>
        <p:nvSpPr>
          <p:cNvPr id="7" name="Text Placeholder 6"/>
          <p:cNvSpPr>
            <a:spLocks noGrp="1"/>
          </p:cNvSpPr>
          <p:nvPr>
            <p:ph type="body" sz="quarter" idx="3"/>
          </p:nvPr>
        </p:nvSpPr>
        <p:spPr/>
        <p:txBody>
          <a:bodyPr/>
          <a:lstStyle/>
          <a:p>
            <a:r>
              <a:rPr lang="en-US" sz="2800" dirty="0">
                <a:latin typeface="Arial" panose="020B0604020202020204" pitchFamily="34" charset="0"/>
                <a:cs typeface="Arial" panose="020B0604020202020204" pitchFamily="34" charset="0"/>
              </a:rPr>
              <a:t>Atypical </a:t>
            </a:r>
          </a:p>
        </p:txBody>
      </p:sp>
      <p:sp>
        <p:nvSpPr>
          <p:cNvPr id="8" name="Content Placeholder 7"/>
          <p:cNvSpPr>
            <a:spLocks noGrp="1"/>
          </p:cNvSpPr>
          <p:nvPr>
            <p:ph sz="quarter" idx="4"/>
          </p:nvPr>
        </p:nvSpPr>
        <p:spPr/>
        <p:txBody>
          <a:bodyPr>
            <a:normAutofit/>
          </a:bodyPr>
          <a:lstStyle/>
          <a:p>
            <a:r>
              <a:rPr lang="en-US" sz="2800" dirty="0">
                <a:latin typeface="Arial" panose="020B0604020202020204" pitchFamily="34" charset="0"/>
                <a:cs typeface="Arial" panose="020B0604020202020204" pitchFamily="34" charset="0"/>
              </a:rPr>
              <a:t>Afebrile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Altered mental status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Dehydration</a:t>
            </a:r>
          </a:p>
        </p:txBody>
      </p:sp>
    </p:spTree>
    <p:extLst>
      <p:ext uri="{BB962C8B-B14F-4D97-AF65-F5344CB8AC3E}">
        <p14:creationId xmlns:p14="http://schemas.microsoft.com/office/powerpoint/2010/main" val="45602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Urinary Tract Infections (UTI)</a:t>
            </a:r>
          </a:p>
        </p:txBody>
      </p:sp>
      <p:sp>
        <p:nvSpPr>
          <p:cNvPr id="3" name="Text Placeholder 2"/>
          <p:cNvSpPr>
            <a:spLocks noGrp="1"/>
          </p:cNvSpPr>
          <p:nvPr>
            <p:ph type="body" idx="1"/>
          </p:nvPr>
        </p:nvSpPr>
        <p:spPr/>
        <p:txBody>
          <a:bodyPr/>
          <a:lstStyle/>
          <a:p>
            <a:r>
              <a:rPr lang="en-US" sz="3600" dirty="0">
                <a:latin typeface="Arial" panose="020B0604020202020204" pitchFamily="34" charset="0"/>
                <a:cs typeface="Arial" panose="020B0604020202020204" pitchFamily="34" charset="0"/>
              </a:rPr>
              <a:t>Typical</a:t>
            </a:r>
            <a:r>
              <a:rPr lang="en-US" dirty="0"/>
              <a:t>		</a:t>
            </a:r>
          </a:p>
        </p:txBody>
      </p:sp>
      <p:sp>
        <p:nvSpPr>
          <p:cNvPr id="4" name="Content Placeholder 3"/>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Dysuria </a:t>
            </a:r>
          </a:p>
          <a:p>
            <a:r>
              <a:rPr lang="en-US" sz="2800" dirty="0">
                <a:latin typeface="Arial" panose="020B0604020202020204" pitchFamily="34" charset="0"/>
                <a:cs typeface="Arial" panose="020B0604020202020204" pitchFamily="34" charset="0"/>
              </a:rPr>
              <a:t>Frequency </a:t>
            </a:r>
          </a:p>
          <a:p>
            <a:r>
              <a:rPr lang="en-US" sz="2800" dirty="0">
                <a:latin typeface="Arial" panose="020B0604020202020204" pitchFamily="34" charset="0"/>
                <a:cs typeface="Arial" panose="020B0604020202020204" pitchFamily="34" charset="0"/>
              </a:rPr>
              <a:t>Urgency</a:t>
            </a:r>
          </a:p>
          <a:p>
            <a:r>
              <a:rPr lang="en-US" sz="2800" dirty="0">
                <a:latin typeface="Arial" panose="020B0604020202020204" pitchFamily="34" charset="0"/>
                <a:cs typeface="Arial" panose="020B0604020202020204" pitchFamily="34" charset="0"/>
              </a:rPr>
              <a:t>Suprapubic pain </a:t>
            </a:r>
          </a:p>
          <a:p>
            <a:r>
              <a:rPr lang="en-US" sz="2800" dirty="0">
                <a:latin typeface="Arial" panose="020B0604020202020204" pitchFamily="34" charset="0"/>
                <a:cs typeface="Arial" panose="020B0604020202020204" pitchFamily="34" charset="0"/>
              </a:rPr>
              <a:t>+ / - bloody urine</a:t>
            </a:r>
          </a:p>
        </p:txBody>
      </p:sp>
      <p:sp>
        <p:nvSpPr>
          <p:cNvPr id="5" name="Text Placeholder 4"/>
          <p:cNvSpPr>
            <a:spLocks noGrp="1"/>
          </p:cNvSpPr>
          <p:nvPr>
            <p:ph type="body" sz="quarter" idx="3"/>
          </p:nvPr>
        </p:nvSpPr>
        <p:spPr/>
        <p:txBody>
          <a:bodyPr/>
          <a:lstStyle/>
          <a:p>
            <a:r>
              <a:rPr lang="en-US" sz="3600" dirty="0">
                <a:latin typeface="Arial" panose="020B0604020202020204" pitchFamily="34" charset="0"/>
                <a:cs typeface="Arial" panose="020B0604020202020204" pitchFamily="34" charset="0"/>
              </a:rPr>
              <a:t>Atypical </a:t>
            </a:r>
          </a:p>
        </p:txBody>
      </p:sp>
      <p:sp>
        <p:nvSpPr>
          <p:cNvPr id="6" name="Content Placeholder 5"/>
          <p:cNvSpPr>
            <a:spLocks noGrp="1"/>
          </p:cNvSpPr>
          <p:nvPr>
            <p:ph sz="quarter" idx="4"/>
          </p:nvPr>
        </p:nvSpPr>
        <p:spPr>
          <a:xfrm>
            <a:off x="5654495" y="2514600"/>
            <a:ext cx="5509374" cy="3741738"/>
          </a:xfrm>
        </p:spPr>
        <p:txBody>
          <a:bodyPr>
            <a:normAutofit/>
          </a:bodyPr>
          <a:lstStyle/>
          <a:p>
            <a:r>
              <a:rPr lang="en-US" sz="2800" dirty="0">
                <a:latin typeface="Arial" panose="020B0604020202020204" pitchFamily="34" charset="0"/>
                <a:cs typeface="Arial" panose="020B0604020202020204" pitchFamily="34" charset="0"/>
              </a:rPr>
              <a:t>Worsening incontinence</a:t>
            </a:r>
          </a:p>
          <a:p>
            <a:r>
              <a:rPr lang="en-US" sz="2800" dirty="0">
                <a:latin typeface="Arial" panose="020B0604020202020204" pitchFamily="34" charset="0"/>
                <a:cs typeface="Arial" panose="020B0604020202020204" pitchFamily="34" charset="0"/>
              </a:rPr>
              <a:t>Apathetic / Confusion / delirium</a:t>
            </a:r>
          </a:p>
          <a:p>
            <a:r>
              <a:rPr lang="en-US" sz="2800" dirty="0">
                <a:latin typeface="Arial" panose="020B0604020202020204" pitchFamily="34" charset="0"/>
                <a:cs typeface="Arial" panose="020B0604020202020204" pitchFamily="34" charset="0"/>
              </a:rPr>
              <a:t>Increased </a:t>
            </a:r>
            <a:r>
              <a:rPr lang="en-US" sz="2800" dirty="0" err="1">
                <a:latin typeface="Arial" panose="020B0604020202020204" pitchFamily="34" charset="0"/>
                <a:cs typeface="Arial" panose="020B0604020202020204" pitchFamily="34" charset="0"/>
              </a:rPr>
              <a:t>nocturia</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Lack of well being / change in function</a:t>
            </a:r>
          </a:p>
          <a:p>
            <a:r>
              <a:rPr lang="en-US" sz="2800" dirty="0">
                <a:latin typeface="Arial" panose="020B0604020202020204" pitchFamily="34" charset="0"/>
                <a:cs typeface="Arial" panose="020B0604020202020204" pitchFamily="34" charset="0"/>
              </a:rPr>
              <a:t>Falls  </a:t>
            </a:r>
          </a:p>
        </p:txBody>
      </p:sp>
      <p:sp>
        <p:nvSpPr>
          <p:cNvPr id="7" name="TextBox 6"/>
          <p:cNvSpPr txBox="1"/>
          <p:nvPr/>
        </p:nvSpPr>
        <p:spPr>
          <a:xfrm>
            <a:off x="2785399" y="6021630"/>
            <a:ext cx="6287296" cy="646331"/>
          </a:xfrm>
          <a:prstGeom prst="rect">
            <a:avLst/>
          </a:prstGeom>
          <a:noFill/>
        </p:spPr>
        <p:txBody>
          <a:bodyPr wrap="square" rtlCol="0">
            <a:spAutoFit/>
          </a:bodyPr>
          <a:lstStyle/>
          <a:p>
            <a:r>
              <a:rPr lang="en-US" dirty="0"/>
              <a:t>Urinary tract infections in older women: a clinical review.  JAMA. 2014 Feb;311(8):844-54</a:t>
            </a:r>
          </a:p>
        </p:txBody>
      </p:sp>
    </p:spTree>
    <p:extLst>
      <p:ext uri="{BB962C8B-B14F-4D97-AF65-F5344CB8AC3E}">
        <p14:creationId xmlns:p14="http://schemas.microsoft.com/office/powerpoint/2010/main" val="28687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3593" y="342254"/>
            <a:ext cx="9404723" cy="1400530"/>
          </a:xfrm>
        </p:spPr>
        <p:txBody>
          <a:bodyPr/>
          <a:lstStyle/>
          <a:p>
            <a:r>
              <a:rPr lang="en-US" dirty="0">
                <a:latin typeface="Arial" panose="020B0604020202020204" pitchFamily="34" charset="0"/>
                <a:cs typeface="Arial" panose="020B0604020202020204" pitchFamily="34" charset="0"/>
              </a:rPr>
              <a:t>Diagnosis of UTI</a:t>
            </a:r>
          </a:p>
        </p:txBody>
      </p:sp>
      <p:sp>
        <p:nvSpPr>
          <p:cNvPr id="11" name="Content Placeholder 10"/>
          <p:cNvSpPr>
            <a:spLocks noGrp="1"/>
          </p:cNvSpPr>
          <p:nvPr>
            <p:ph idx="1"/>
          </p:nvPr>
        </p:nvSpPr>
        <p:spPr>
          <a:xfrm>
            <a:off x="443593" y="1695109"/>
            <a:ext cx="11088688" cy="4195481"/>
          </a:xfrm>
        </p:spPr>
        <p:txBody>
          <a:bodyPr>
            <a:noAutofit/>
          </a:bodyPr>
          <a:lstStyle/>
          <a:p>
            <a:r>
              <a:rPr lang="en-US" sz="2800" dirty="0">
                <a:latin typeface="Arial" panose="020B0604020202020204" pitchFamily="34" charset="0"/>
                <a:cs typeface="Arial" panose="020B0604020202020204" pitchFamily="34" charset="0"/>
              </a:rPr>
              <a:t>positive urine culture (≥10</a:t>
            </a:r>
            <a:r>
              <a:rPr lang="en-US" sz="2800" baseline="30000" dirty="0">
                <a:latin typeface="Arial" panose="020B0604020202020204" pitchFamily="34" charset="0"/>
                <a:cs typeface="Arial" panose="020B0604020202020204" pitchFamily="34" charset="0"/>
              </a:rPr>
              <a:t>5</a:t>
            </a:r>
            <a:r>
              <a:rPr lang="en-US" sz="2800" dirty="0">
                <a:latin typeface="Arial" panose="020B0604020202020204" pitchFamily="34" charset="0"/>
                <a:cs typeface="Arial" panose="020B0604020202020204" pitchFamily="34" charset="0"/>
              </a:rPr>
              <a:t> CFU/mL) </a:t>
            </a:r>
          </a:p>
          <a:p>
            <a:r>
              <a:rPr lang="en-US" sz="2800" dirty="0">
                <a:latin typeface="Arial" panose="020B0604020202020204" pitchFamily="34" charset="0"/>
                <a:cs typeface="Arial" panose="020B0604020202020204" pitchFamily="34" charset="0"/>
              </a:rPr>
              <a:t>no more than 2 </a:t>
            </a:r>
            <a:r>
              <a:rPr lang="en-US" sz="2800" dirty="0" err="1">
                <a:latin typeface="Arial" panose="020B0604020202020204" pitchFamily="34" charset="0"/>
                <a:cs typeface="Arial" panose="020B0604020202020204" pitchFamily="34" charset="0"/>
              </a:rPr>
              <a:t>uropathogens</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pyuria (≥10 leukocytes/</a:t>
            </a:r>
            <a:r>
              <a:rPr lang="en-US" sz="2800" dirty="0" err="1">
                <a:latin typeface="Arial" panose="020B0604020202020204" pitchFamily="34" charset="0"/>
                <a:cs typeface="Arial" panose="020B0604020202020204" pitchFamily="34" charset="0"/>
              </a:rPr>
              <a:t>microL</a:t>
            </a:r>
            <a:r>
              <a:rPr lang="en-US" sz="2800" dirty="0">
                <a:latin typeface="Arial" panose="020B0604020202020204" pitchFamily="34" charset="0"/>
                <a:cs typeface="Arial" panose="020B0604020202020204" pitchFamily="34" charset="0"/>
              </a:rPr>
              <a:t> or + leukocyte esterase or nitrites* )</a:t>
            </a:r>
          </a:p>
          <a:p>
            <a:r>
              <a:rPr lang="en-US" sz="2800" dirty="0">
                <a:latin typeface="Arial" panose="020B0604020202020204" pitchFamily="34" charset="0"/>
                <a:cs typeface="Arial" panose="020B0604020202020204" pitchFamily="34" charset="0"/>
              </a:rPr>
              <a:t>WBC casts = upper urinary tract infection</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75% sensitive, 82% specific for UTI</a:t>
            </a:r>
          </a:p>
        </p:txBody>
      </p:sp>
    </p:spTree>
    <p:extLst>
      <p:ext uri="{BB962C8B-B14F-4D97-AF65-F5344CB8AC3E}">
        <p14:creationId xmlns:p14="http://schemas.microsoft.com/office/powerpoint/2010/main" val="78948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Note</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Cranberry juice does not prevent or treat UTI’s </a:t>
            </a:r>
          </a:p>
        </p:txBody>
      </p:sp>
    </p:spTree>
    <p:extLst>
      <p:ext uri="{BB962C8B-B14F-4D97-AF65-F5344CB8AC3E}">
        <p14:creationId xmlns:p14="http://schemas.microsoft.com/office/powerpoint/2010/main" val="255957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Pneumonia</a:t>
            </a:r>
          </a:p>
        </p:txBody>
      </p:sp>
      <p:sp>
        <p:nvSpPr>
          <p:cNvPr id="4" name="Text Placeholder 3"/>
          <p:cNvSpPr>
            <a:spLocks noGrp="1"/>
          </p:cNvSpPr>
          <p:nvPr>
            <p:ph type="body" idx="1"/>
          </p:nvPr>
        </p:nvSpPr>
        <p:spPr/>
        <p:txBody>
          <a:bodyPr/>
          <a:lstStyle/>
          <a:p>
            <a:r>
              <a:rPr lang="en-US" sz="3600" dirty="0">
                <a:latin typeface="Arial" panose="020B0604020202020204" pitchFamily="34" charset="0"/>
                <a:cs typeface="Arial" panose="020B0604020202020204" pitchFamily="34" charset="0"/>
              </a:rPr>
              <a:t>TYPICAL</a:t>
            </a:r>
            <a:r>
              <a:rPr lang="en-US" dirty="0"/>
              <a:t>	</a:t>
            </a:r>
          </a:p>
        </p:txBody>
      </p:sp>
      <p:sp>
        <p:nvSpPr>
          <p:cNvPr id="5" name="Content Placeholder 4"/>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Fever</a:t>
            </a:r>
          </a:p>
          <a:p>
            <a:r>
              <a:rPr lang="en-US" sz="2800" dirty="0">
                <a:latin typeface="Arial" panose="020B0604020202020204" pitchFamily="34" charset="0"/>
                <a:cs typeface="Arial" panose="020B0604020202020204" pitchFamily="34" charset="0"/>
              </a:rPr>
              <a:t>Cough (dry or productive)</a:t>
            </a:r>
          </a:p>
          <a:p>
            <a:r>
              <a:rPr lang="en-US" sz="2800" dirty="0">
                <a:latin typeface="Arial" panose="020B0604020202020204" pitchFamily="34" charset="0"/>
                <a:cs typeface="Arial" panose="020B0604020202020204" pitchFamily="34" charset="0"/>
              </a:rPr>
              <a:t>Dyspnea</a:t>
            </a:r>
          </a:p>
          <a:p>
            <a:r>
              <a:rPr lang="en-US" sz="2800" dirty="0">
                <a:latin typeface="Arial" panose="020B0604020202020204" pitchFamily="34" charset="0"/>
                <a:cs typeface="Arial" panose="020B0604020202020204" pitchFamily="34" charset="0"/>
              </a:rPr>
              <a:t>Pleuritic pain</a:t>
            </a:r>
          </a:p>
          <a:p>
            <a:r>
              <a:rPr lang="en-US" sz="2800" dirty="0">
                <a:latin typeface="Arial" panose="020B0604020202020204" pitchFamily="34" charset="0"/>
                <a:cs typeface="Arial" panose="020B0604020202020204" pitchFamily="34" charset="0"/>
              </a:rPr>
              <a:t>Chills / Rigors</a:t>
            </a:r>
          </a:p>
        </p:txBody>
      </p:sp>
      <p:sp>
        <p:nvSpPr>
          <p:cNvPr id="6" name="Text Placeholder 5"/>
          <p:cNvSpPr>
            <a:spLocks noGrp="1"/>
          </p:cNvSpPr>
          <p:nvPr>
            <p:ph type="body" sz="quarter" idx="3"/>
          </p:nvPr>
        </p:nvSpPr>
        <p:spPr/>
        <p:txBody>
          <a:bodyPr/>
          <a:lstStyle/>
          <a:p>
            <a:r>
              <a:rPr lang="en-US" sz="3600" dirty="0">
                <a:latin typeface="Arial" panose="020B0604020202020204" pitchFamily="34" charset="0"/>
                <a:cs typeface="Arial" panose="020B0604020202020204" pitchFamily="34" charset="0"/>
              </a:rPr>
              <a:t>ATYPICAL</a:t>
            </a:r>
            <a:r>
              <a:rPr lang="en-US" dirty="0"/>
              <a:t> </a:t>
            </a:r>
          </a:p>
        </p:txBody>
      </p:sp>
      <p:sp>
        <p:nvSpPr>
          <p:cNvPr id="7" name="Content Placeholder 6"/>
          <p:cNvSpPr>
            <a:spLocks noGrp="1"/>
          </p:cNvSpPr>
          <p:nvPr>
            <p:ph sz="quarter" idx="4"/>
          </p:nvPr>
        </p:nvSpPr>
        <p:spPr/>
        <p:txBody>
          <a:bodyPr>
            <a:normAutofit/>
          </a:bodyPr>
          <a:lstStyle/>
          <a:p>
            <a:r>
              <a:rPr lang="en-US" sz="2800" dirty="0">
                <a:latin typeface="Arial" panose="020B0604020202020204" pitchFamily="34" charset="0"/>
                <a:cs typeface="Arial" panose="020B0604020202020204" pitchFamily="34" charset="0"/>
              </a:rPr>
              <a:t>Non febrile</a:t>
            </a:r>
          </a:p>
          <a:p>
            <a:r>
              <a:rPr lang="en-US" sz="2800" dirty="0">
                <a:latin typeface="Arial" panose="020B0604020202020204" pitchFamily="34" charset="0"/>
                <a:cs typeface="Arial" panose="020B0604020202020204" pitchFamily="34" charset="0"/>
              </a:rPr>
              <a:t>Abdominal pain</a:t>
            </a:r>
          </a:p>
          <a:p>
            <a:r>
              <a:rPr lang="en-US" sz="2800" dirty="0">
                <a:latin typeface="Arial" panose="020B0604020202020204" pitchFamily="34" charset="0"/>
                <a:cs typeface="Arial" panose="020B0604020202020204" pitchFamily="34" charset="0"/>
              </a:rPr>
              <a:t>Confusion </a:t>
            </a:r>
          </a:p>
          <a:p>
            <a:r>
              <a:rPr lang="en-US" sz="2800" dirty="0">
                <a:latin typeface="Arial" panose="020B0604020202020204" pitchFamily="34" charset="0"/>
                <a:cs typeface="Arial" panose="020B0604020202020204" pitchFamily="34" charset="0"/>
              </a:rPr>
              <a:t>Tachypnea</a:t>
            </a:r>
          </a:p>
          <a:p>
            <a:r>
              <a:rPr lang="en-US" sz="2800" dirty="0">
                <a:latin typeface="Arial" panose="020B0604020202020204" pitchFamily="34" charset="0"/>
                <a:cs typeface="Arial" panose="020B0604020202020204" pitchFamily="34" charset="0"/>
              </a:rPr>
              <a:t>+ / - Tachycardia</a:t>
            </a:r>
          </a:p>
        </p:txBody>
      </p:sp>
    </p:spTree>
    <p:extLst>
      <p:ext uri="{BB962C8B-B14F-4D97-AF65-F5344CB8AC3E}">
        <p14:creationId xmlns:p14="http://schemas.microsoft.com/office/powerpoint/2010/main" val="16287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Pneumonia Tests</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ATYPICAL </a:t>
            </a:r>
          </a:p>
        </p:txBody>
      </p:sp>
      <p:pic>
        <p:nvPicPr>
          <p:cNvPr id="8" name="Content Placeholder 7"/>
          <p:cNvPicPr>
            <a:picLocks noGrp="1" noChangeAspect="1"/>
          </p:cNvPicPr>
          <p:nvPr>
            <p:ph sz="half" idx="2"/>
          </p:nvPr>
        </p:nvPicPr>
        <p:blipFill>
          <a:blip r:embed="rId2"/>
          <a:stretch>
            <a:fillRect/>
          </a:stretch>
        </p:blipFill>
        <p:spPr>
          <a:xfrm>
            <a:off x="1176230" y="2514600"/>
            <a:ext cx="4249953" cy="3741738"/>
          </a:xfrm>
          <a:prstGeom prst="rect">
            <a:avLst/>
          </a:prstGeom>
        </p:spPr>
      </p:pic>
      <p:sp>
        <p:nvSpPr>
          <p:cNvPr id="5" name="Text Placeholder 4"/>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TYPICAL</a:t>
            </a:r>
          </a:p>
        </p:txBody>
      </p:sp>
      <p:pic>
        <p:nvPicPr>
          <p:cNvPr id="7" name="Content Placeholder 6"/>
          <p:cNvPicPr>
            <a:picLocks noGrp="1" noChangeAspect="1"/>
          </p:cNvPicPr>
          <p:nvPr>
            <p:ph sz="quarter" idx="4"/>
          </p:nvPr>
        </p:nvPicPr>
        <p:blipFill>
          <a:blip r:embed="rId3"/>
          <a:stretch>
            <a:fillRect/>
          </a:stretch>
        </p:blipFill>
        <p:spPr>
          <a:xfrm>
            <a:off x="5799251" y="2514600"/>
            <a:ext cx="4106635" cy="3741738"/>
          </a:xfrm>
          <a:prstGeom prst="rect">
            <a:avLst/>
          </a:prstGeom>
        </p:spPr>
      </p:pic>
    </p:spTree>
    <p:extLst>
      <p:ext uri="{BB962C8B-B14F-4D97-AF65-F5344CB8AC3E}">
        <p14:creationId xmlns:p14="http://schemas.microsoft.com/office/powerpoint/2010/main" val="31405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Pneumonia signs</a:t>
            </a:r>
          </a:p>
        </p:txBody>
      </p:sp>
      <p:sp>
        <p:nvSpPr>
          <p:cNvPr id="3" name="Text Placeholder 2"/>
          <p:cNvSpPr>
            <a:spLocks noGrp="1"/>
          </p:cNvSpPr>
          <p:nvPr>
            <p:ph type="body" idx="1"/>
          </p:nvPr>
        </p:nvSpPr>
        <p:spPr/>
        <p:txBody>
          <a:bodyPr/>
          <a:lstStyle/>
          <a:p>
            <a:r>
              <a:rPr lang="en-US" sz="3600" dirty="0">
                <a:latin typeface="Arial" panose="020B0604020202020204" pitchFamily="34" charset="0"/>
                <a:cs typeface="Arial" panose="020B0604020202020204" pitchFamily="34" charset="0"/>
              </a:rPr>
              <a:t>TYPICAL</a:t>
            </a:r>
            <a:r>
              <a:rPr lang="en-US" dirty="0">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Fever</a:t>
            </a:r>
          </a:p>
          <a:p>
            <a:r>
              <a:rPr lang="en-US" sz="2800" dirty="0">
                <a:latin typeface="Arial" panose="020B0604020202020204" pitchFamily="34" charset="0"/>
                <a:cs typeface="Arial" panose="020B0604020202020204" pitchFamily="34" charset="0"/>
              </a:rPr>
              <a:t>Increased RR</a:t>
            </a:r>
          </a:p>
          <a:p>
            <a:r>
              <a:rPr lang="en-US" sz="2800" dirty="0">
                <a:latin typeface="Arial" panose="020B0604020202020204" pitchFamily="34" charset="0"/>
                <a:cs typeface="Arial" panose="020B0604020202020204" pitchFamily="34" charset="0"/>
              </a:rPr>
              <a:t>Reduced O2 sat</a:t>
            </a:r>
          </a:p>
          <a:p>
            <a:r>
              <a:rPr lang="en-US" sz="2800" dirty="0">
                <a:latin typeface="Arial" panose="020B0604020202020204" pitchFamily="34" charset="0"/>
                <a:cs typeface="Arial" panose="020B0604020202020204" pitchFamily="34" charset="0"/>
              </a:rPr>
              <a:t>Tachycardia</a:t>
            </a:r>
          </a:p>
          <a:p>
            <a:r>
              <a:rPr lang="en-US" sz="2800" dirty="0">
                <a:latin typeface="Arial" panose="020B0604020202020204" pitchFamily="34" charset="0"/>
                <a:cs typeface="Arial" panose="020B0604020202020204" pitchFamily="34" charset="0"/>
              </a:rPr>
              <a:t>Elevated WBC</a:t>
            </a:r>
          </a:p>
          <a:p>
            <a:r>
              <a:rPr lang="en-US" sz="2800" dirty="0">
                <a:latin typeface="Arial" panose="020B0604020202020204" pitchFamily="34" charset="0"/>
                <a:cs typeface="Arial" panose="020B0604020202020204" pitchFamily="34" charset="0"/>
              </a:rPr>
              <a:t>Elevated CRP (50 – 100 mg / </a:t>
            </a:r>
            <a:r>
              <a:rPr lang="en-US" sz="2800" dirty="0" err="1">
                <a:latin typeface="Arial" panose="020B0604020202020204" pitchFamily="34" charset="0"/>
                <a:cs typeface="Arial" panose="020B0604020202020204" pitchFamily="34" charset="0"/>
              </a:rPr>
              <a:t>dL</a:t>
            </a:r>
            <a:r>
              <a:rPr lang="en-US" sz="2800" dirty="0">
                <a:latin typeface="Arial" panose="020B0604020202020204" pitchFamily="34" charset="0"/>
                <a:cs typeface="Arial" panose="020B0604020202020204" pitchFamily="34" charset="0"/>
              </a:rPr>
              <a:t>) </a:t>
            </a:r>
          </a:p>
        </p:txBody>
      </p:sp>
      <p:sp>
        <p:nvSpPr>
          <p:cNvPr id="5" name="Text Placeholder 4"/>
          <p:cNvSpPr>
            <a:spLocks noGrp="1"/>
          </p:cNvSpPr>
          <p:nvPr>
            <p:ph type="body" sz="quarter" idx="3"/>
          </p:nvPr>
        </p:nvSpPr>
        <p:spPr/>
        <p:txBody>
          <a:bodyPr/>
          <a:lstStyle/>
          <a:p>
            <a:r>
              <a:rPr lang="en-US" sz="3600" dirty="0">
                <a:latin typeface="Arial" panose="020B0604020202020204" pitchFamily="34" charset="0"/>
                <a:cs typeface="Arial" panose="020B0604020202020204" pitchFamily="34" charset="0"/>
              </a:rPr>
              <a:t>ATYPICAL</a:t>
            </a:r>
          </a:p>
        </p:txBody>
      </p:sp>
      <p:sp>
        <p:nvSpPr>
          <p:cNvPr id="6" name="Content Placeholder 5"/>
          <p:cNvSpPr>
            <a:spLocks noGrp="1"/>
          </p:cNvSpPr>
          <p:nvPr>
            <p:ph sz="quarter" idx="4"/>
          </p:nvPr>
        </p:nvSpPr>
        <p:spPr>
          <a:xfrm>
            <a:off x="5654495" y="2514600"/>
            <a:ext cx="5139401" cy="3741738"/>
          </a:xfrm>
        </p:spPr>
        <p:txBody>
          <a:bodyPr/>
          <a:lstStyle/>
          <a:p>
            <a:r>
              <a:rPr lang="en-US" sz="2800" dirty="0">
                <a:latin typeface="Arial" panose="020B0604020202020204" pitchFamily="34" charset="0"/>
                <a:cs typeface="Arial" panose="020B0604020202020204" pitchFamily="34" charset="0"/>
              </a:rPr>
              <a:t>Afebrile or 2</a:t>
            </a:r>
            <a:r>
              <a:rPr lang="en-US" sz="2800" baseline="30000"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F elevation </a:t>
            </a:r>
          </a:p>
          <a:p>
            <a:r>
              <a:rPr lang="en-US" sz="2800" dirty="0">
                <a:latin typeface="Arial" panose="020B0604020202020204" pitchFamily="34" charset="0"/>
                <a:cs typeface="Arial" panose="020B0604020202020204" pitchFamily="34" charset="0"/>
              </a:rPr>
              <a:t>Normal to high normal RR</a:t>
            </a:r>
          </a:p>
          <a:p>
            <a:r>
              <a:rPr lang="en-US" sz="2800" dirty="0">
                <a:latin typeface="Arial" panose="020B0604020202020204" pitchFamily="34" charset="0"/>
                <a:cs typeface="Arial" panose="020B0604020202020204" pitchFamily="34" charset="0"/>
              </a:rPr>
              <a:t>Reduced O2 sat</a:t>
            </a:r>
          </a:p>
          <a:p>
            <a:r>
              <a:rPr lang="en-US" sz="2800" dirty="0">
                <a:latin typeface="Arial" panose="020B0604020202020204" pitchFamily="34" charset="0"/>
                <a:cs typeface="Arial" panose="020B0604020202020204" pitchFamily="34" charset="0"/>
              </a:rPr>
              <a:t>Hypo or hyperactive delirium</a:t>
            </a:r>
          </a:p>
          <a:p>
            <a:endParaRPr lang="en-US" dirty="0"/>
          </a:p>
        </p:txBody>
      </p:sp>
    </p:spTree>
    <p:extLst>
      <p:ext uri="{BB962C8B-B14F-4D97-AF65-F5344CB8AC3E}">
        <p14:creationId xmlns:p14="http://schemas.microsoft.com/office/powerpoint/2010/main" val="189218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Pneumonia in older adults</a:t>
            </a:r>
          </a:p>
        </p:txBody>
      </p:sp>
      <p:sp>
        <p:nvSpPr>
          <p:cNvPr id="8" name="Content Placeholder 7"/>
          <p:cNvSpPr>
            <a:spLocks noGrp="1"/>
          </p:cNvSpPr>
          <p:nvPr>
            <p:ph idx="1"/>
          </p:nvPr>
        </p:nvSpPr>
        <p:spPr>
          <a:xfrm>
            <a:off x="705747" y="1668605"/>
            <a:ext cx="8946541" cy="4195481"/>
          </a:xfrm>
        </p:spPr>
        <p:txBody>
          <a:bodyPr>
            <a:normAutofit/>
          </a:bodyPr>
          <a:lstStyle/>
          <a:p>
            <a:r>
              <a:rPr lang="en-US" sz="2800" dirty="0">
                <a:latin typeface="Arial" panose="020B0604020202020204" pitchFamily="34" charset="0"/>
                <a:cs typeface="Arial" panose="020B0604020202020204" pitchFamily="34" charset="0"/>
              </a:rPr>
              <a:t>Drivers of tachypnea are reduced with age</a:t>
            </a:r>
          </a:p>
          <a:p>
            <a:r>
              <a:rPr lang="en-US" sz="2800" dirty="0">
                <a:latin typeface="Arial" panose="020B0604020202020204" pitchFamily="34" charset="0"/>
                <a:cs typeface="Arial" panose="020B0604020202020204" pitchFamily="34" charset="0"/>
              </a:rPr>
              <a:t>Respiratory rate may not increase until respiratory failure (low O2, high CO2 or both) </a:t>
            </a:r>
          </a:p>
          <a:p>
            <a:r>
              <a:rPr lang="en-US" sz="2800" dirty="0">
                <a:latin typeface="Arial" panose="020B0604020202020204" pitchFamily="34" charset="0"/>
                <a:cs typeface="Arial" panose="020B0604020202020204" pitchFamily="34" charset="0"/>
              </a:rPr>
              <a:t>Dehydration may preclude sputum production</a:t>
            </a:r>
          </a:p>
          <a:p>
            <a:r>
              <a:rPr lang="en-US" sz="2800" dirty="0">
                <a:latin typeface="Arial" panose="020B0604020202020204" pitchFamily="34" charset="0"/>
                <a:cs typeface="Arial" panose="020B0604020202020204" pitchFamily="34" charset="0"/>
              </a:rPr>
              <a:t> May not auscultate </a:t>
            </a:r>
            <a:r>
              <a:rPr lang="en-US" sz="2800" dirty="0" err="1">
                <a:latin typeface="Arial" panose="020B0604020202020204" pitchFamily="34" charset="0"/>
                <a:cs typeface="Arial" panose="020B0604020202020204" pitchFamily="34" charset="0"/>
              </a:rPr>
              <a:t>egophony</a:t>
            </a:r>
            <a:r>
              <a:rPr lang="en-US" sz="2800" dirty="0">
                <a:latin typeface="Arial" panose="020B0604020202020204" pitchFamily="34" charset="0"/>
                <a:cs typeface="Arial" panose="020B0604020202020204" pitchFamily="34" charset="0"/>
              </a:rPr>
              <a:t> or feel vocal fremitus</a:t>
            </a:r>
          </a:p>
        </p:txBody>
      </p:sp>
    </p:spTree>
    <p:extLst>
      <p:ext uri="{BB962C8B-B14F-4D97-AF65-F5344CB8AC3E}">
        <p14:creationId xmlns:p14="http://schemas.microsoft.com/office/powerpoint/2010/main" val="13165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Report how symptoms may differ in older than younger adults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Recognize common illnesses that present differently in old relative to young adults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80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COVID19</a:t>
            </a:r>
          </a:p>
        </p:txBody>
      </p:sp>
      <p:sp>
        <p:nvSpPr>
          <p:cNvPr id="3" name="Text Placeholder 2"/>
          <p:cNvSpPr>
            <a:spLocks noGrp="1"/>
          </p:cNvSpPr>
          <p:nvPr>
            <p:ph type="body" idx="1"/>
          </p:nvPr>
        </p:nvSpPr>
        <p:spPr/>
        <p:txBody>
          <a:bodyPr/>
          <a:lstStyle/>
          <a:p>
            <a:r>
              <a:rPr lang="en-US" sz="3600" dirty="0">
                <a:latin typeface="Arial" panose="020B0604020202020204" pitchFamily="34" charset="0"/>
                <a:cs typeface="Arial" panose="020B0604020202020204" pitchFamily="34" charset="0"/>
              </a:rPr>
              <a:t>TYPICAL</a:t>
            </a:r>
            <a:r>
              <a:rPr lang="en-US" dirty="0"/>
              <a:t>	</a:t>
            </a:r>
          </a:p>
        </p:txBody>
      </p:sp>
      <p:sp>
        <p:nvSpPr>
          <p:cNvPr id="4" name="Content Placeholder 3"/>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Fever</a:t>
            </a:r>
          </a:p>
          <a:p>
            <a:r>
              <a:rPr lang="en-US" sz="2800" dirty="0">
                <a:latin typeface="Arial" panose="020B0604020202020204" pitchFamily="34" charset="0"/>
                <a:cs typeface="Arial" panose="020B0604020202020204" pitchFamily="34" charset="0"/>
              </a:rPr>
              <a:t>Sore throat</a:t>
            </a:r>
          </a:p>
          <a:p>
            <a:r>
              <a:rPr lang="en-US" sz="2800" dirty="0">
                <a:latin typeface="Arial" panose="020B0604020202020204" pitchFamily="34" charset="0"/>
                <a:cs typeface="Arial" panose="020B0604020202020204" pitchFamily="34" charset="0"/>
              </a:rPr>
              <a:t>Cough</a:t>
            </a:r>
          </a:p>
          <a:p>
            <a:r>
              <a:rPr lang="en-US" sz="2800" dirty="0" err="1">
                <a:latin typeface="Arial" panose="020B0604020202020204" pitchFamily="34" charset="0"/>
                <a:cs typeface="Arial" panose="020B0604020202020204" pitchFamily="34" charset="0"/>
              </a:rPr>
              <a:t>Coryza</a:t>
            </a:r>
            <a:endParaRPr lang="en-US" sz="2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sz="3600" dirty="0">
                <a:latin typeface="Arial" panose="020B0604020202020204" pitchFamily="34" charset="0"/>
                <a:cs typeface="Arial" panose="020B0604020202020204" pitchFamily="34" charset="0"/>
              </a:rPr>
              <a:t>ATYPICAL</a:t>
            </a:r>
          </a:p>
        </p:txBody>
      </p:sp>
      <p:sp>
        <p:nvSpPr>
          <p:cNvPr id="6" name="Content Placeholder 5"/>
          <p:cNvSpPr>
            <a:spLocks noGrp="1"/>
          </p:cNvSpPr>
          <p:nvPr>
            <p:ph sz="quarter" idx="4"/>
          </p:nvPr>
        </p:nvSpPr>
        <p:spPr/>
        <p:txBody>
          <a:bodyPr>
            <a:normAutofit/>
          </a:bodyPr>
          <a:lstStyle/>
          <a:p>
            <a:r>
              <a:rPr lang="en-US" sz="2800" dirty="0">
                <a:latin typeface="Arial" panose="020B0604020202020204" pitchFamily="34" charset="0"/>
                <a:cs typeface="Arial" panose="020B0604020202020204" pitchFamily="34" charset="0"/>
              </a:rPr>
              <a:t>Loss of appetite</a:t>
            </a:r>
          </a:p>
          <a:p>
            <a:r>
              <a:rPr lang="en-US" sz="2800" dirty="0">
                <a:latin typeface="Arial" panose="020B0604020202020204" pitchFamily="34" charset="0"/>
                <a:cs typeface="Arial" panose="020B0604020202020204" pitchFamily="34" charset="0"/>
              </a:rPr>
              <a:t>Abdominal discomfort</a:t>
            </a:r>
          </a:p>
          <a:p>
            <a:r>
              <a:rPr lang="en-US" sz="2800" dirty="0">
                <a:latin typeface="Arial" panose="020B0604020202020204" pitchFamily="34" charset="0"/>
                <a:cs typeface="Arial" panose="020B0604020202020204" pitchFamily="34" charset="0"/>
              </a:rPr>
              <a:t>Conjunctivitis</a:t>
            </a:r>
          </a:p>
          <a:p>
            <a:r>
              <a:rPr lang="en-US" sz="2800" dirty="0">
                <a:latin typeface="Arial" panose="020B0604020202020204" pitchFamily="34" charset="0"/>
                <a:cs typeface="Arial" panose="020B0604020202020204" pitchFamily="34" charset="0"/>
              </a:rPr>
              <a:t>Falls / syncope</a:t>
            </a:r>
          </a:p>
          <a:p>
            <a:r>
              <a:rPr lang="en-US" sz="2800" dirty="0">
                <a:latin typeface="Arial" panose="020B0604020202020204" pitchFamily="34" charset="0"/>
                <a:cs typeface="Arial" panose="020B0604020202020204" pitchFamily="34" charset="0"/>
              </a:rPr>
              <a:t>Confusion</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69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Case report</a:t>
            </a:r>
          </a:p>
        </p:txBody>
      </p:sp>
      <p:sp>
        <p:nvSpPr>
          <p:cNvPr id="8" name="Content Placeholder 7"/>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91F who resides in a nursing home with moderate dementia, falls, diabetes, peripheral neuropathy, hypertension and generalized osteoarthritis is found by the nurse at dinner time lying in bed.  She is </a:t>
            </a:r>
            <a:r>
              <a:rPr lang="en-US" sz="2800" dirty="0" err="1">
                <a:latin typeface="Arial" panose="020B0604020202020204" pitchFamily="34" charset="0"/>
                <a:cs typeface="Arial" panose="020B0604020202020204" pitchFamily="34" charset="0"/>
              </a:rPr>
              <a:t>arousable</a:t>
            </a:r>
            <a:r>
              <a:rPr lang="en-US" sz="2800" dirty="0">
                <a:latin typeface="Arial" panose="020B0604020202020204" pitchFamily="34" charset="0"/>
                <a:cs typeface="Arial" panose="020B0604020202020204" pitchFamily="34" charset="0"/>
              </a:rPr>
              <a:t> but wants to be left alone.  She states that she is not hungry because she has a stomach ache and is tired. </a:t>
            </a:r>
          </a:p>
        </p:txBody>
      </p:sp>
    </p:spTree>
    <p:extLst>
      <p:ext uri="{BB962C8B-B14F-4D97-AF65-F5344CB8AC3E}">
        <p14:creationId xmlns:p14="http://schemas.microsoft.com/office/powerpoint/2010/main" val="302475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129" y="1506266"/>
            <a:ext cx="6794985" cy="1400530"/>
          </a:xfrm>
        </p:spPr>
        <p:txBody>
          <a:bodyPr/>
          <a:lstStyle/>
          <a:p>
            <a:r>
              <a:rPr lang="en-US" dirty="0">
                <a:latin typeface="Arial" panose="020B0604020202020204" pitchFamily="34" charset="0"/>
                <a:cs typeface="Arial" panose="020B0604020202020204" pitchFamily="34" charset="0"/>
              </a:rPr>
              <a:t>What additional evaluations should the RN do ?  </a:t>
            </a:r>
          </a:p>
        </p:txBody>
      </p:sp>
    </p:spTree>
    <p:extLst>
      <p:ext uri="{BB962C8B-B14F-4D97-AF65-F5344CB8AC3E}">
        <p14:creationId xmlns:p14="http://schemas.microsoft.com/office/powerpoint/2010/main" val="387441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Suggested tests when hypo – active delirium is suspected</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Vitals signs, including </a:t>
            </a:r>
            <a:r>
              <a:rPr lang="en-US" sz="2800" dirty="0" err="1">
                <a:latin typeface="Arial" panose="020B0604020202020204" pitchFamily="34" charset="0"/>
                <a:cs typeface="Arial" panose="020B0604020202020204" pitchFamily="34" charset="0"/>
              </a:rPr>
              <a:t>orthostasis</a:t>
            </a:r>
            <a:r>
              <a:rPr lang="en-US" sz="2800" dirty="0">
                <a:latin typeface="Arial" panose="020B0604020202020204" pitchFamily="34" charset="0"/>
                <a:cs typeface="Arial" panose="020B0604020202020204" pitchFamily="34" charset="0"/>
              </a:rPr>
              <a:t>, temperature, pulse ox, and glucometer</a:t>
            </a:r>
          </a:p>
          <a:p>
            <a:r>
              <a:rPr lang="en-US" sz="2800" dirty="0">
                <a:latin typeface="Arial" panose="020B0604020202020204" pitchFamily="34" charset="0"/>
                <a:cs typeface="Arial" panose="020B0604020202020204" pitchFamily="34" charset="0"/>
              </a:rPr>
              <a:t>Confusion Assessment Method</a:t>
            </a:r>
          </a:p>
          <a:p>
            <a:r>
              <a:rPr lang="en-US" sz="2800" dirty="0">
                <a:latin typeface="Arial" panose="020B0604020202020204" pitchFamily="34" charset="0"/>
                <a:cs typeface="Arial" panose="020B0604020202020204" pitchFamily="34" charset="0"/>
              </a:rPr>
              <a:t>Request tests for U/A, </a:t>
            </a:r>
            <a:r>
              <a:rPr lang="en-US" sz="2800" dirty="0" err="1">
                <a:latin typeface="Arial" panose="020B0604020202020204" pitchFamily="34" charset="0"/>
                <a:cs typeface="Arial" panose="020B0604020202020204" pitchFamily="34" charset="0"/>
              </a:rPr>
              <a:t>Covid</a:t>
            </a:r>
            <a:r>
              <a:rPr lang="en-US" sz="2800" dirty="0">
                <a:latin typeface="Arial" panose="020B0604020202020204" pitchFamily="34" charset="0"/>
                <a:cs typeface="Arial" panose="020B0604020202020204" pitchFamily="34" charset="0"/>
              </a:rPr>
              <a:t>, Flu and RSV, </a:t>
            </a:r>
            <a:r>
              <a:rPr lang="en-US" sz="2800" dirty="0" err="1">
                <a:latin typeface="Arial" panose="020B0604020202020204" pitchFamily="34" charset="0"/>
                <a:cs typeface="Arial" panose="020B0604020202020204" pitchFamily="34" charset="0"/>
              </a:rPr>
              <a:t>chem</a:t>
            </a:r>
            <a:r>
              <a:rPr lang="en-US" sz="2800" dirty="0">
                <a:latin typeface="Arial" panose="020B0604020202020204" pitchFamily="34" charset="0"/>
                <a:cs typeface="Arial" panose="020B0604020202020204" pitchFamily="34" charset="0"/>
              </a:rPr>
              <a:t> panel, CBC</a:t>
            </a:r>
          </a:p>
          <a:p>
            <a:r>
              <a:rPr lang="en-US" sz="2800" dirty="0">
                <a:latin typeface="Arial" panose="020B0604020202020204" pitchFamily="34" charset="0"/>
                <a:cs typeface="Arial" panose="020B0604020202020204" pitchFamily="34" charset="0"/>
              </a:rPr>
              <a:t>Oral or subcutaneous </a:t>
            </a:r>
            <a:r>
              <a:rPr lang="en-US" sz="2800" dirty="0" err="1">
                <a:latin typeface="Arial" panose="020B0604020202020204" pitchFamily="34" charset="0"/>
                <a:cs typeface="Arial" panose="020B0604020202020204" pitchFamily="34" charset="0"/>
              </a:rPr>
              <a:t>hydratation</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0509" y="452718"/>
            <a:ext cx="6670325" cy="1400530"/>
          </a:xfrm>
        </p:spPr>
        <p:txBody>
          <a:bodyPr/>
          <a:lstStyle/>
          <a:p>
            <a:r>
              <a:rPr lang="en-US" sz="4800" dirty="0">
                <a:latin typeface="Arial" panose="020B0604020202020204" pitchFamily="34" charset="0"/>
                <a:cs typeface="Arial" panose="020B0604020202020204" pitchFamily="34" charset="0"/>
              </a:rPr>
              <a:t>Heart disease </a:t>
            </a:r>
          </a:p>
        </p:txBody>
      </p:sp>
      <p:sp>
        <p:nvSpPr>
          <p:cNvPr id="5" name="Text Placeholder 4"/>
          <p:cNvSpPr>
            <a:spLocks noGrp="1"/>
          </p:cNvSpPr>
          <p:nvPr>
            <p:ph type="body" idx="1"/>
          </p:nvPr>
        </p:nvSpPr>
        <p:spPr>
          <a:xfrm>
            <a:off x="3609771" y="2258335"/>
            <a:ext cx="2559829" cy="576262"/>
          </a:xfrm>
        </p:spPr>
        <p:txBody>
          <a:bodyPr/>
          <a:lstStyle/>
          <a:p>
            <a:r>
              <a:rPr lang="en-US" dirty="0"/>
              <a:t>68 M smoker and HL</a:t>
            </a:r>
          </a:p>
        </p:txBody>
      </p:sp>
      <p:sp>
        <p:nvSpPr>
          <p:cNvPr id="6" name="Content Placeholder 5"/>
          <p:cNvSpPr>
            <a:spLocks noGrp="1"/>
          </p:cNvSpPr>
          <p:nvPr>
            <p:ph sz="half" idx="2"/>
          </p:nvPr>
        </p:nvSpPr>
        <p:spPr>
          <a:xfrm>
            <a:off x="3491344" y="2958262"/>
            <a:ext cx="4396339" cy="3741738"/>
          </a:xfrm>
        </p:spPr>
        <p:txBody>
          <a:bodyPr>
            <a:normAutofit/>
          </a:bodyPr>
          <a:lstStyle/>
          <a:p>
            <a:r>
              <a:rPr lang="en-US" sz="2800" dirty="0">
                <a:latin typeface="Arial" panose="020B0604020202020204" pitchFamily="34" charset="0"/>
                <a:cs typeface="Arial" panose="020B0604020202020204" pitchFamily="34" charset="0"/>
              </a:rPr>
              <a:t>Central chest pain</a:t>
            </a:r>
          </a:p>
          <a:p>
            <a:r>
              <a:rPr lang="en-US" sz="2800" dirty="0">
                <a:latin typeface="Arial" panose="020B0604020202020204" pitchFamily="34" charset="0"/>
                <a:cs typeface="Arial" panose="020B0604020202020204" pitchFamily="34" charset="0"/>
              </a:rPr>
              <a:t>Radiation to left arm</a:t>
            </a:r>
          </a:p>
          <a:p>
            <a:r>
              <a:rPr lang="en-US" sz="2800" dirty="0">
                <a:latin typeface="Arial" panose="020B0604020202020204" pitchFamily="34" charset="0"/>
                <a:cs typeface="Arial" panose="020B0604020202020204" pitchFamily="34" charset="0"/>
              </a:rPr>
              <a:t>Crushing sensation</a:t>
            </a:r>
          </a:p>
          <a:p>
            <a:r>
              <a:rPr lang="en-US" sz="2800" dirty="0">
                <a:latin typeface="Arial" panose="020B0604020202020204" pitchFamily="34" charset="0"/>
                <a:cs typeface="Arial" panose="020B0604020202020204" pitchFamily="34" charset="0"/>
              </a:rPr>
              <a:t>+ / - diaphoresis</a:t>
            </a:r>
          </a:p>
        </p:txBody>
      </p:sp>
      <p:sp>
        <p:nvSpPr>
          <p:cNvPr id="7" name="Text Placeholder 6"/>
          <p:cNvSpPr>
            <a:spLocks noGrp="1"/>
          </p:cNvSpPr>
          <p:nvPr>
            <p:ph type="body" sz="quarter" idx="3"/>
          </p:nvPr>
        </p:nvSpPr>
        <p:spPr>
          <a:xfrm>
            <a:off x="7448204" y="2276628"/>
            <a:ext cx="3579682" cy="576262"/>
          </a:xfrm>
        </p:spPr>
        <p:txBody>
          <a:bodyPr/>
          <a:lstStyle/>
          <a:p>
            <a:r>
              <a:rPr lang="en-US" dirty="0"/>
              <a:t>78 M  past smoker,  COPD, DMII</a:t>
            </a:r>
          </a:p>
        </p:txBody>
      </p:sp>
      <p:sp>
        <p:nvSpPr>
          <p:cNvPr id="8" name="Content Placeholder 7"/>
          <p:cNvSpPr>
            <a:spLocks noGrp="1"/>
          </p:cNvSpPr>
          <p:nvPr>
            <p:ph sz="quarter" idx="4"/>
          </p:nvPr>
        </p:nvSpPr>
        <p:spPr>
          <a:xfrm>
            <a:off x="7448204" y="2980832"/>
            <a:ext cx="4743796" cy="3741738"/>
          </a:xfrm>
        </p:spPr>
        <p:txBody>
          <a:bodyPr/>
          <a:lstStyle/>
          <a:p>
            <a:r>
              <a:rPr lang="en-US" sz="2800" dirty="0">
                <a:latin typeface="Arial" panose="020B0604020202020204" pitchFamily="34" charset="0"/>
                <a:cs typeface="Arial" panose="020B0604020202020204" pitchFamily="34" charset="0"/>
              </a:rPr>
              <a:t>Malaise, feeling unwell</a:t>
            </a:r>
          </a:p>
          <a:p>
            <a:r>
              <a:rPr lang="en-US" sz="2800" dirty="0">
                <a:latin typeface="Arial" panose="020B0604020202020204" pitchFamily="34" charset="0"/>
                <a:cs typeface="Arial" panose="020B0604020202020204" pitchFamily="34" charset="0"/>
              </a:rPr>
              <a:t>More short of breath</a:t>
            </a:r>
          </a:p>
          <a:p>
            <a:r>
              <a:rPr lang="en-US" sz="2800" dirty="0">
                <a:latin typeface="Arial" panose="020B0604020202020204" pitchFamily="34" charset="0"/>
                <a:cs typeface="Arial" panose="020B0604020202020204" pitchFamily="34" charset="0"/>
              </a:rPr>
              <a:t>Epigastric pain </a:t>
            </a:r>
          </a:p>
          <a:p>
            <a:r>
              <a:rPr lang="en-US" sz="2800" dirty="0">
                <a:latin typeface="Arial" panose="020B0604020202020204" pitchFamily="34" charset="0"/>
                <a:cs typeface="Arial" panose="020B0604020202020204" pitchFamily="34" charset="0"/>
              </a:rPr>
              <a:t>Pale</a:t>
            </a:r>
          </a:p>
          <a:p>
            <a:endParaRPr lang="en-US" dirty="0"/>
          </a:p>
        </p:txBody>
      </p:sp>
      <p:sp>
        <p:nvSpPr>
          <p:cNvPr id="9" name="TextBox 8"/>
          <p:cNvSpPr txBox="1"/>
          <p:nvPr/>
        </p:nvSpPr>
        <p:spPr>
          <a:xfrm>
            <a:off x="3563388" y="1367615"/>
            <a:ext cx="249948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TYPICAL</a:t>
            </a:r>
            <a:r>
              <a:rPr lang="en-US" dirty="0"/>
              <a:t> </a:t>
            </a:r>
          </a:p>
        </p:txBody>
      </p:sp>
      <p:sp>
        <p:nvSpPr>
          <p:cNvPr id="10" name="TextBox 9"/>
          <p:cNvSpPr txBox="1"/>
          <p:nvPr/>
        </p:nvSpPr>
        <p:spPr>
          <a:xfrm>
            <a:off x="7597833" y="1267023"/>
            <a:ext cx="3061438"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ATYPICAL</a:t>
            </a:r>
            <a:r>
              <a:rPr lang="en-US" dirty="0"/>
              <a:t> </a:t>
            </a:r>
          </a:p>
        </p:txBody>
      </p:sp>
      <p:pic>
        <p:nvPicPr>
          <p:cNvPr id="2" name="Picture 1"/>
          <p:cNvPicPr>
            <a:picLocks noChangeAspect="1"/>
          </p:cNvPicPr>
          <p:nvPr/>
        </p:nvPicPr>
        <p:blipFill>
          <a:blip r:embed="rId2"/>
          <a:stretch>
            <a:fillRect/>
          </a:stretch>
        </p:blipFill>
        <p:spPr>
          <a:xfrm>
            <a:off x="365828" y="586887"/>
            <a:ext cx="2695951" cy="2857899"/>
          </a:xfrm>
          <a:prstGeom prst="rect">
            <a:avLst/>
          </a:prstGeom>
        </p:spPr>
      </p:pic>
      <p:pic>
        <p:nvPicPr>
          <p:cNvPr id="3" name="Picture 2"/>
          <p:cNvPicPr>
            <a:picLocks noChangeAspect="1"/>
          </p:cNvPicPr>
          <p:nvPr/>
        </p:nvPicPr>
        <p:blipFill>
          <a:blip r:embed="rId3"/>
          <a:stretch>
            <a:fillRect/>
          </a:stretch>
        </p:blipFill>
        <p:spPr>
          <a:xfrm>
            <a:off x="447150" y="3635433"/>
            <a:ext cx="2614629" cy="2225354"/>
          </a:xfrm>
          <a:prstGeom prst="rect">
            <a:avLst/>
          </a:prstGeom>
        </p:spPr>
      </p:pic>
    </p:spTree>
    <p:extLst>
      <p:ext uri="{BB962C8B-B14F-4D97-AF65-F5344CB8AC3E}">
        <p14:creationId xmlns:p14="http://schemas.microsoft.com/office/powerpoint/2010/main" val="355294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04470"/>
            <a:ext cx="9404723" cy="1400530"/>
          </a:xfrm>
        </p:spPr>
        <p:txBody>
          <a:bodyPr/>
          <a:lstStyle/>
          <a:p>
            <a:r>
              <a:rPr lang="en-US" dirty="0">
                <a:latin typeface="Arial" panose="020B0604020202020204" pitchFamily="34" charset="0"/>
                <a:cs typeface="Arial" panose="020B0604020202020204" pitchFamily="34" charset="0"/>
              </a:rPr>
              <a:t>Acute abdomen</a:t>
            </a:r>
          </a:p>
        </p:txBody>
      </p:sp>
      <p:sp>
        <p:nvSpPr>
          <p:cNvPr id="3" name="Content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TYPICAL</a:t>
            </a:r>
            <a:r>
              <a:rPr lang="en-US" dirty="0"/>
              <a:t>	</a:t>
            </a:r>
          </a:p>
        </p:txBody>
      </p:sp>
      <p:sp>
        <p:nvSpPr>
          <p:cNvPr id="4" name="Content Placeholder 3"/>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severe pain, </a:t>
            </a:r>
          </a:p>
          <a:p>
            <a:r>
              <a:rPr lang="en-US" sz="2800" dirty="0">
                <a:latin typeface="Arial" panose="020B0604020202020204" pitchFamily="34" charset="0"/>
                <a:cs typeface="Arial" panose="020B0604020202020204" pitchFamily="34" charset="0"/>
              </a:rPr>
              <a:t>diminished or absent bowel sounds </a:t>
            </a:r>
          </a:p>
          <a:p>
            <a:r>
              <a:rPr lang="en-US" sz="2800" dirty="0">
                <a:latin typeface="Arial" panose="020B0604020202020204" pitchFamily="34" charset="0"/>
                <a:cs typeface="Arial" panose="020B0604020202020204" pitchFamily="34" charset="0"/>
              </a:rPr>
              <a:t>tender firm abdomen</a:t>
            </a:r>
          </a:p>
          <a:p>
            <a:r>
              <a:rPr lang="en-US" sz="2800" dirty="0">
                <a:latin typeface="Arial" panose="020B0604020202020204" pitchFamily="34" charset="0"/>
                <a:cs typeface="Arial" panose="020B0604020202020204" pitchFamily="34" charset="0"/>
              </a:rPr>
              <a:t>vomiting</a:t>
            </a:r>
          </a:p>
          <a:p>
            <a:r>
              <a:rPr lang="en-US" sz="2800" dirty="0">
                <a:latin typeface="Arial" panose="020B0604020202020204" pitchFamily="34" charset="0"/>
                <a:cs typeface="Arial" panose="020B0604020202020204" pitchFamily="34" charset="0"/>
              </a:rPr>
              <a:t>fever</a:t>
            </a:r>
          </a:p>
        </p:txBody>
      </p:sp>
      <p:sp>
        <p:nvSpPr>
          <p:cNvPr id="5" name="Text Placeholder 4"/>
          <p:cNvSpPr>
            <a:spLocks noGrp="1"/>
          </p:cNvSpPr>
          <p:nvPr>
            <p:ph type="body" sz="quarter" idx="3"/>
          </p:nvPr>
        </p:nvSpPr>
        <p:spPr/>
        <p:txBody>
          <a:bodyPr/>
          <a:lstStyle/>
          <a:p>
            <a:r>
              <a:rPr lang="en-US" b="1" dirty="0">
                <a:latin typeface="Arial" panose="020B0604020202020204" pitchFamily="34" charset="0"/>
                <a:cs typeface="Arial" panose="020B0604020202020204" pitchFamily="34" charset="0"/>
              </a:rPr>
              <a:t>ATYPICAL</a:t>
            </a:r>
          </a:p>
        </p:txBody>
      </p:sp>
      <p:sp>
        <p:nvSpPr>
          <p:cNvPr id="6" name="Content Placeholder 5"/>
          <p:cNvSpPr>
            <a:spLocks noGrp="1"/>
          </p:cNvSpPr>
          <p:nvPr>
            <p:ph sz="quarter" idx="4"/>
          </p:nvPr>
        </p:nvSpPr>
        <p:spPr>
          <a:xfrm>
            <a:off x="5654495" y="2514600"/>
            <a:ext cx="6338000" cy="3741738"/>
          </a:xfrm>
        </p:spPr>
        <p:txBody>
          <a:bodyPr>
            <a:noAutofit/>
          </a:bodyPr>
          <a:lstStyle/>
          <a:p>
            <a:r>
              <a:rPr lang="en-US" sz="2800" dirty="0">
                <a:latin typeface="Arial" panose="020B0604020202020204" pitchFamily="34" charset="0"/>
                <a:cs typeface="Arial" panose="020B0604020202020204" pitchFamily="34" charset="0"/>
              </a:rPr>
              <a:t>change in appetite</a:t>
            </a:r>
          </a:p>
          <a:p>
            <a:r>
              <a:rPr lang="en-US" sz="2800" dirty="0">
                <a:latin typeface="Arial" panose="020B0604020202020204" pitchFamily="34" charset="0"/>
                <a:cs typeface="Arial" panose="020B0604020202020204" pitchFamily="34" charset="0"/>
              </a:rPr>
              <a:t>mild or no discomfort</a:t>
            </a:r>
          </a:p>
          <a:p>
            <a:r>
              <a:rPr lang="en-US" sz="2800" dirty="0">
                <a:latin typeface="Arial" panose="020B0604020202020204" pitchFamily="34" charset="0"/>
                <a:cs typeface="Arial" panose="020B0604020202020204" pitchFamily="34" charset="0"/>
              </a:rPr>
              <a:t>constipation </a:t>
            </a:r>
          </a:p>
          <a:p>
            <a:r>
              <a:rPr lang="en-US" sz="2800" dirty="0">
                <a:latin typeface="Arial" panose="020B0604020202020204" pitchFamily="34" charset="0"/>
                <a:cs typeface="Arial" panose="020B0604020202020204" pitchFamily="34" charset="0"/>
              </a:rPr>
              <a:t>mild tachypnea, and possibly some vague respiratory symptoms</a:t>
            </a:r>
          </a:p>
          <a:p>
            <a:r>
              <a:rPr lang="en-US" sz="2800" dirty="0">
                <a:latin typeface="Arial" panose="020B0604020202020204" pitchFamily="34" charset="0"/>
                <a:cs typeface="Arial" panose="020B0604020202020204" pitchFamily="34" charset="0"/>
              </a:rPr>
              <a:t>Hypoactive bowel sounds</a:t>
            </a:r>
          </a:p>
        </p:txBody>
      </p:sp>
    </p:spTree>
    <p:extLst>
      <p:ext uri="{BB962C8B-B14F-4D97-AF65-F5344CB8AC3E}">
        <p14:creationId xmlns:p14="http://schemas.microsoft.com/office/powerpoint/2010/main" val="389312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426" y="164587"/>
            <a:ext cx="6681409" cy="1400530"/>
          </a:xfrm>
        </p:spPr>
        <p:txBody>
          <a:bodyPr/>
          <a:lstStyle/>
          <a:p>
            <a:r>
              <a:rPr lang="en-US" dirty="0">
                <a:latin typeface="Arial" panose="020B0604020202020204" pitchFamily="34" charset="0"/>
                <a:cs typeface="Arial" panose="020B0604020202020204" pitchFamily="34" charset="0"/>
              </a:rPr>
              <a:t>Depression</a:t>
            </a:r>
            <a:r>
              <a:rPr lang="en-US" dirty="0"/>
              <a:t> </a:t>
            </a:r>
          </a:p>
        </p:txBody>
      </p:sp>
      <p:sp>
        <p:nvSpPr>
          <p:cNvPr id="3" name="Text Placeholder 2"/>
          <p:cNvSpPr>
            <a:spLocks noGrp="1"/>
          </p:cNvSpPr>
          <p:nvPr>
            <p:ph type="body" idx="1"/>
          </p:nvPr>
        </p:nvSpPr>
        <p:spPr>
          <a:xfrm>
            <a:off x="3436419" y="1228899"/>
            <a:ext cx="3646868" cy="576262"/>
          </a:xfrm>
        </p:spPr>
        <p:txBody>
          <a:bodyPr/>
          <a:lstStyle/>
          <a:p>
            <a:r>
              <a:rPr lang="en-US" sz="3600" dirty="0">
                <a:latin typeface="Arial" panose="020B0604020202020204" pitchFamily="34" charset="0"/>
                <a:cs typeface="Arial" panose="020B0604020202020204" pitchFamily="34" charset="0"/>
              </a:rPr>
              <a:t>TYPICAL</a:t>
            </a:r>
            <a:r>
              <a:rPr lang="en-US" dirty="0"/>
              <a:t> 	</a:t>
            </a:r>
          </a:p>
        </p:txBody>
      </p:sp>
      <p:sp>
        <p:nvSpPr>
          <p:cNvPr id="4" name="Content Placeholder 3"/>
          <p:cNvSpPr>
            <a:spLocks noGrp="1"/>
          </p:cNvSpPr>
          <p:nvPr>
            <p:ph sz="half" idx="2"/>
          </p:nvPr>
        </p:nvSpPr>
        <p:spPr>
          <a:xfrm>
            <a:off x="3369426" y="2054629"/>
            <a:ext cx="3785062" cy="3741738"/>
          </a:xfrm>
        </p:spPr>
        <p:txBody>
          <a:bodyPr>
            <a:normAutofit lnSpcReduction="10000"/>
          </a:bodyPr>
          <a:lstStyle/>
          <a:p>
            <a:r>
              <a:rPr lang="en-US" sz="2800" dirty="0">
                <a:latin typeface="Arial" panose="020B0604020202020204" pitchFamily="34" charset="0"/>
                <a:cs typeface="Arial" panose="020B0604020202020204" pitchFamily="34" charset="0"/>
              </a:rPr>
              <a:t>Low mood, sad, hopelessness</a:t>
            </a:r>
          </a:p>
          <a:p>
            <a:r>
              <a:rPr lang="en-US" sz="2800" dirty="0">
                <a:latin typeface="Arial" panose="020B0604020202020204" pitchFamily="34" charset="0"/>
                <a:cs typeface="Arial" panose="020B0604020202020204" pitchFamily="34" charset="0"/>
              </a:rPr>
              <a:t>Possible suicidal thoughts</a:t>
            </a:r>
          </a:p>
          <a:p>
            <a:r>
              <a:rPr lang="en-US" sz="2800" dirty="0">
                <a:latin typeface="Arial" panose="020B0604020202020204" pitchFamily="34" charset="0"/>
                <a:cs typeface="Arial" panose="020B0604020202020204" pitchFamily="34" charset="0"/>
              </a:rPr>
              <a:t>Psychomotor slowing </a:t>
            </a:r>
          </a:p>
          <a:p>
            <a:r>
              <a:rPr lang="en-US" sz="2800" dirty="0">
                <a:latin typeface="Arial" panose="020B0604020202020204" pitchFamily="34" charset="0"/>
                <a:cs typeface="Arial" panose="020B0604020202020204" pitchFamily="34" charset="0"/>
              </a:rPr>
              <a:t>Sleep disruption</a:t>
            </a:r>
          </a:p>
          <a:p>
            <a:r>
              <a:rPr lang="en-US" sz="2800" dirty="0">
                <a:latin typeface="Arial" panose="020B0604020202020204" pitchFamily="34" charset="0"/>
                <a:cs typeface="Arial" panose="020B0604020202020204" pitchFamily="34" charset="0"/>
              </a:rPr>
              <a:t>Anhedonia</a:t>
            </a:r>
          </a:p>
        </p:txBody>
      </p:sp>
      <p:sp>
        <p:nvSpPr>
          <p:cNvPr id="5" name="Text Placeholder 4"/>
          <p:cNvSpPr>
            <a:spLocks noGrp="1"/>
          </p:cNvSpPr>
          <p:nvPr>
            <p:ph type="body" sz="quarter" idx="3"/>
          </p:nvPr>
        </p:nvSpPr>
        <p:spPr>
          <a:xfrm>
            <a:off x="7898931" y="1276986"/>
            <a:ext cx="2458727" cy="576262"/>
          </a:xfrm>
        </p:spPr>
        <p:txBody>
          <a:bodyPr/>
          <a:lstStyle/>
          <a:p>
            <a:r>
              <a:rPr lang="en-US" sz="3600" dirty="0">
                <a:latin typeface="Arial" panose="020B0604020202020204" pitchFamily="34" charset="0"/>
                <a:cs typeface="Arial" panose="020B0604020202020204" pitchFamily="34" charset="0"/>
              </a:rPr>
              <a:t>ATYPICAL</a:t>
            </a:r>
          </a:p>
        </p:txBody>
      </p:sp>
      <p:sp>
        <p:nvSpPr>
          <p:cNvPr id="6" name="Content Placeholder 5"/>
          <p:cNvSpPr>
            <a:spLocks noGrp="1"/>
          </p:cNvSpPr>
          <p:nvPr>
            <p:ph sz="quarter" idx="4"/>
          </p:nvPr>
        </p:nvSpPr>
        <p:spPr>
          <a:xfrm>
            <a:off x="7852664" y="1999124"/>
            <a:ext cx="3813098" cy="3741738"/>
          </a:xfrm>
        </p:spPr>
        <p:txBody>
          <a:bodyPr>
            <a:normAutofit lnSpcReduction="10000"/>
          </a:bodyPr>
          <a:lstStyle/>
          <a:p>
            <a:r>
              <a:rPr lang="en-US" sz="2800" dirty="0">
                <a:latin typeface="Arial" panose="020B0604020202020204" pitchFamily="34" charset="0"/>
                <a:cs typeface="Arial" panose="020B0604020202020204" pitchFamily="34" charset="0"/>
              </a:rPr>
              <a:t>Unexplained pain or physical complaints (somatization)</a:t>
            </a:r>
          </a:p>
          <a:p>
            <a:r>
              <a:rPr lang="en-US" sz="2800" dirty="0">
                <a:latin typeface="Arial" panose="020B0604020202020204" pitchFamily="34" charset="0"/>
                <a:cs typeface="Arial" panose="020B0604020202020204" pitchFamily="34" charset="0"/>
              </a:rPr>
              <a:t>Outbursts, Anger, Agitation</a:t>
            </a:r>
          </a:p>
          <a:p>
            <a:r>
              <a:rPr lang="en-US" sz="2800" dirty="0">
                <a:latin typeface="Arial" panose="020B0604020202020204" pitchFamily="34" charset="0"/>
                <a:cs typeface="Arial" panose="020B0604020202020204" pitchFamily="34" charset="0"/>
              </a:rPr>
              <a:t>Poor appetite</a:t>
            </a:r>
          </a:p>
          <a:p>
            <a:r>
              <a:rPr lang="en-US" sz="2800" dirty="0">
                <a:latin typeface="Arial" panose="020B0604020202020204" pitchFamily="34" charset="0"/>
                <a:cs typeface="Arial" panose="020B0604020202020204" pitchFamily="34" charset="0"/>
              </a:rPr>
              <a:t>Disinterest </a:t>
            </a:r>
          </a:p>
          <a:p>
            <a:r>
              <a:rPr lang="en-US" sz="2800" dirty="0">
                <a:latin typeface="Arial" panose="020B0604020202020204" pitchFamily="34" charset="0"/>
                <a:cs typeface="Arial" panose="020B0604020202020204" pitchFamily="34" charset="0"/>
              </a:rPr>
              <a:t>Guilt</a:t>
            </a:r>
          </a:p>
        </p:txBody>
      </p:sp>
      <p:pic>
        <p:nvPicPr>
          <p:cNvPr id="7" name="Picture 6"/>
          <p:cNvPicPr>
            <a:picLocks noChangeAspect="1"/>
          </p:cNvPicPr>
          <p:nvPr/>
        </p:nvPicPr>
        <p:blipFill>
          <a:blip r:embed="rId3"/>
          <a:stretch>
            <a:fillRect/>
          </a:stretch>
        </p:blipFill>
        <p:spPr>
          <a:xfrm flipH="1">
            <a:off x="373077" y="221083"/>
            <a:ext cx="2375712" cy="2857899"/>
          </a:xfrm>
          <a:prstGeom prst="rect">
            <a:avLst/>
          </a:prstGeom>
        </p:spPr>
      </p:pic>
    </p:spTree>
    <p:extLst>
      <p:ext uri="{BB962C8B-B14F-4D97-AF65-F5344CB8AC3E}">
        <p14:creationId xmlns:p14="http://schemas.microsoft.com/office/powerpoint/2010/main" val="39937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Case Report</a:t>
            </a:r>
          </a:p>
        </p:txBody>
      </p:sp>
      <p:sp>
        <p:nvSpPr>
          <p:cNvPr id="8" name="Content Placeholder 7"/>
          <p:cNvSpPr>
            <a:spLocks noGrp="1"/>
          </p:cNvSpPr>
          <p:nvPr>
            <p:ph idx="1"/>
          </p:nvPr>
        </p:nvSpPr>
        <p:spPr>
          <a:xfrm>
            <a:off x="705747" y="1555961"/>
            <a:ext cx="10392949" cy="4195481"/>
          </a:xfrm>
        </p:spPr>
        <p:txBody>
          <a:bodyPr>
            <a:normAutofit/>
          </a:bodyPr>
          <a:lstStyle/>
          <a:p>
            <a:r>
              <a:rPr lang="en-US" sz="2800" dirty="0">
                <a:latin typeface="Arial" panose="020B0604020202020204" pitchFamily="34" charset="0"/>
                <a:cs typeface="Arial" panose="020B0604020202020204" pitchFamily="34" charset="0"/>
              </a:rPr>
              <a:t>87M comes to clinic for annual wellness visit.  He lost his wife 6M ago.  He lives alone now and his adult children live in other cities.  They see him during the holidays.  He is independent in ADLs and IADLs.  He has lost 5 pounds and is worried that he might have cancer.  He thinks it might be prostate cancer because he has problems urinating and his back hurts him.  </a:t>
            </a:r>
          </a:p>
        </p:txBody>
      </p:sp>
    </p:spTree>
    <p:extLst>
      <p:ext uri="{BB962C8B-B14F-4D97-AF65-F5344CB8AC3E}">
        <p14:creationId xmlns:p14="http://schemas.microsoft.com/office/powerpoint/2010/main" val="844653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additional information would you like to know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773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Case Report</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PHQ2 screen positive</a:t>
            </a:r>
          </a:p>
          <a:p>
            <a:r>
              <a:rPr lang="en-US" sz="2800" dirty="0">
                <a:latin typeface="Arial" panose="020B0604020202020204" pitchFamily="34" charset="0"/>
                <a:cs typeface="Arial" panose="020B0604020202020204" pitchFamily="34" charset="0"/>
              </a:rPr>
              <a:t>ALONE scale for loneliness is positive</a:t>
            </a:r>
          </a:p>
          <a:p>
            <a:r>
              <a:rPr lang="en-US" sz="2800" dirty="0">
                <a:latin typeface="Arial" panose="020B0604020202020204" pitchFamily="34" charset="0"/>
                <a:cs typeface="Arial" panose="020B0604020202020204" pitchFamily="34" charset="0"/>
              </a:rPr>
              <a:t>PHQ9 score is 12 with no suicidal ideation</a:t>
            </a:r>
          </a:p>
          <a:p>
            <a:r>
              <a:rPr lang="en-US" sz="2800" dirty="0">
                <a:latin typeface="Arial" panose="020B0604020202020204" pitchFamily="34" charset="0"/>
                <a:cs typeface="Arial" panose="020B0604020202020204" pitchFamily="34" charset="0"/>
              </a:rPr>
              <a:t>Weight is 3 pounds less than last year</a:t>
            </a:r>
          </a:p>
          <a:p>
            <a:r>
              <a:rPr lang="en-US" sz="2800" dirty="0">
                <a:latin typeface="Arial" panose="020B0604020202020204" pitchFamily="34" charset="0"/>
                <a:cs typeface="Arial" panose="020B0604020202020204" pitchFamily="34" charset="0"/>
              </a:rPr>
              <a:t>Back pain had been reported chronically</a:t>
            </a:r>
          </a:p>
          <a:p>
            <a:r>
              <a:rPr lang="en-US" sz="2800" dirty="0">
                <a:latin typeface="Arial" panose="020B0604020202020204" pitchFamily="34" charset="0"/>
                <a:cs typeface="Arial" panose="020B0604020202020204" pitchFamily="34" charset="0"/>
              </a:rPr>
              <a:t>Medication review indicates that patient stopped </a:t>
            </a:r>
            <a:r>
              <a:rPr lang="en-US" sz="2800" dirty="0" err="1">
                <a:latin typeface="Arial" panose="020B0604020202020204" pitchFamily="34" charset="0"/>
                <a:cs typeface="Arial" panose="020B0604020202020204" pitchFamily="34" charset="0"/>
              </a:rPr>
              <a:t>finesteride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05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Usual script for understanding disease</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Typical collection of signs and symptoms</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Triad of wild, wet and wobbly for recognizing NPH</a:t>
            </a:r>
          </a:p>
          <a:p>
            <a:pPr marL="457200" lvl="1" indent="0">
              <a:buNone/>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Pericarditis:  sharp chest pain (95%)  relieved with sitting or leaning forward,  tachycardia,  pericardial friction rub.</a:t>
            </a:r>
          </a:p>
        </p:txBody>
      </p:sp>
    </p:spTree>
    <p:extLst>
      <p:ext uri="{BB962C8B-B14F-4D97-AF65-F5344CB8AC3E}">
        <p14:creationId xmlns:p14="http://schemas.microsoft.com/office/powerpoint/2010/main" val="281084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Hyperthyroidism</a:t>
            </a:r>
            <a:r>
              <a:rPr lang="en-US" dirty="0"/>
              <a:t> </a:t>
            </a:r>
          </a:p>
        </p:txBody>
      </p:sp>
      <p:sp>
        <p:nvSpPr>
          <p:cNvPr id="3" name="Text Placeholder 2"/>
          <p:cNvSpPr>
            <a:spLocks noGrp="1"/>
          </p:cNvSpPr>
          <p:nvPr>
            <p:ph type="body" idx="1"/>
          </p:nvPr>
        </p:nvSpPr>
        <p:spPr/>
        <p:txBody>
          <a:bodyPr/>
          <a:lstStyle/>
          <a:p>
            <a:r>
              <a:rPr lang="en-US" dirty="0"/>
              <a:t>TYPICAL</a:t>
            </a:r>
          </a:p>
        </p:txBody>
      </p:sp>
      <p:sp>
        <p:nvSpPr>
          <p:cNvPr id="4" name="Content Placeholder 3"/>
          <p:cNvSpPr>
            <a:spLocks noGrp="1"/>
          </p:cNvSpPr>
          <p:nvPr>
            <p:ph sz="half" idx="2"/>
          </p:nvPr>
        </p:nvSpPr>
        <p:spPr/>
        <p:txBody>
          <a:bodyPr>
            <a:normAutofit/>
          </a:bodyPr>
          <a:lstStyle/>
          <a:p>
            <a:r>
              <a:rPr lang="en-US" sz="2800" dirty="0">
                <a:latin typeface="Arial" panose="020B0604020202020204" pitchFamily="34" charset="0"/>
                <a:cs typeface="Arial" panose="020B0604020202020204" pitchFamily="34" charset="0"/>
              </a:rPr>
              <a:t>Tachycardia</a:t>
            </a:r>
          </a:p>
          <a:p>
            <a:r>
              <a:rPr lang="en-US" sz="2800" dirty="0">
                <a:latin typeface="Arial" panose="020B0604020202020204" pitchFamily="34" charset="0"/>
                <a:cs typeface="Arial" panose="020B0604020202020204" pitchFamily="34" charset="0"/>
              </a:rPr>
              <a:t>Tremor</a:t>
            </a:r>
          </a:p>
          <a:p>
            <a:r>
              <a:rPr lang="en-US" sz="2800" dirty="0">
                <a:latin typeface="Arial" panose="020B0604020202020204" pitchFamily="34" charset="0"/>
                <a:cs typeface="Arial" panose="020B0604020202020204" pitchFamily="34" charset="0"/>
              </a:rPr>
              <a:t>Anxious</a:t>
            </a:r>
          </a:p>
        </p:txBody>
      </p:sp>
      <p:sp>
        <p:nvSpPr>
          <p:cNvPr id="5" name="Text Placeholder 4"/>
          <p:cNvSpPr>
            <a:spLocks noGrp="1"/>
          </p:cNvSpPr>
          <p:nvPr>
            <p:ph type="body" sz="quarter" idx="3"/>
          </p:nvPr>
        </p:nvSpPr>
        <p:spPr/>
        <p:txBody>
          <a:bodyPr/>
          <a:lstStyle/>
          <a:p>
            <a:r>
              <a:rPr lang="en-US" dirty="0"/>
              <a:t>ATYPICAL </a:t>
            </a:r>
          </a:p>
        </p:txBody>
      </p:sp>
      <p:sp>
        <p:nvSpPr>
          <p:cNvPr id="6" name="Content Placeholder 5"/>
          <p:cNvSpPr>
            <a:spLocks noGrp="1"/>
          </p:cNvSpPr>
          <p:nvPr>
            <p:ph sz="quarter" idx="4"/>
          </p:nvPr>
        </p:nvSpPr>
        <p:spPr/>
        <p:txBody>
          <a:bodyPr/>
          <a:lstStyle/>
          <a:p>
            <a:r>
              <a:rPr lang="en-US" sz="2800" dirty="0">
                <a:latin typeface="Arial" panose="020B0604020202020204" pitchFamily="34" charset="0"/>
                <a:cs typeface="Arial" panose="020B0604020202020204" pitchFamily="34" charset="0"/>
              </a:rPr>
              <a:t>Lethargy</a:t>
            </a:r>
          </a:p>
          <a:p>
            <a:r>
              <a:rPr lang="en-US" sz="2800" dirty="0">
                <a:latin typeface="Arial" panose="020B0604020202020204" pitchFamily="34" charset="0"/>
                <a:cs typeface="Arial" panose="020B0604020202020204" pitchFamily="34" charset="0"/>
              </a:rPr>
              <a:t>Depressed mood</a:t>
            </a:r>
          </a:p>
          <a:p>
            <a:r>
              <a:rPr lang="en-US" sz="2800" dirty="0">
                <a:latin typeface="Arial" panose="020B0604020202020204" pitchFamily="34" charset="0"/>
                <a:cs typeface="Arial" panose="020B0604020202020204" pitchFamily="34" charset="0"/>
              </a:rPr>
              <a:t>Confusion</a:t>
            </a:r>
          </a:p>
          <a:p>
            <a:r>
              <a:rPr lang="en-US" sz="2800" dirty="0">
                <a:latin typeface="Arial" panose="020B0604020202020204" pitchFamily="34" charset="0"/>
                <a:cs typeface="Arial" panose="020B0604020202020204" pitchFamily="34" charset="0"/>
              </a:rPr>
              <a:t>Weight loss</a:t>
            </a:r>
          </a:p>
          <a:p>
            <a:endParaRPr lang="en-US" dirty="0"/>
          </a:p>
        </p:txBody>
      </p:sp>
    </p:spTree>
    <p:extLst>
      <p:ext uri="{BB962C8B-B14F-4D97-AF65-F5344CB8AC3E}">
        <p14:creationId xmlns:p14="http://schemas.microsoft.com/office/powerpoint/2010/main" val="3748966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panose="020B0604020202020204" pitchFamily="34" charset="0"/>
                <a:cs typeface="Arial" panose="020B0604020202020204" pitchFamily="34" charset="0"/>
              </a:rPr>
              <a:t>Case Report</a:t>
            </a:r>
          </a:p>
        </p:txBody>
      </p:sp>
      <p:sp>
        <p:nvSpPr>
          <p:cNvPr id="8" name="Content Placeholder 7"/>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67F with HTN and seasonal asthma presents with 1-week symptom of dyspnea on exertion.  She could not tolerate climbing 1 flight of stairs or walking 3 blocks. On review of systems, she reported swelling of her lower extremities, orthopnea, and paroxysmal nocturnal dyspnea. She also noted a 20-lb weight loss over 3 months.</a:t>
            </a:r>
          </a:p>
        </p:txBody>
      </p:sp>
    </p:spTree>
    <p:extLst>
      <p:ext uri="{BB962C8B-B14F-4D97-AF65-F5344CB8AC3E}">
        <p14:creationId xmlns:p14="http://schemas.microsoft.com/office/powerpoint/2010/main" val="312837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Case report</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BP 132/81 mm Hg, HR 103 beats/min, RR 18 breaths/min, </a:t>
            </a:r>
          </a:p>
          <a:p>
            <a:r>
              <a:rPr lang="en-US" sz="2800" dirty="0">
                <a:latin typeface="Arial" panose="020B0604020202020204" pitchFamily="34" charset="0"/>
                <a:cs typeface="Arial" panose="020B0604020202020204" pitchFamily="34" charset="0"/>
              </a:rPr>
              <a:t>O2 100% on room air. </a:t>
            </a:r>
          </a:p>
          <a:p>
            <a:r>
              <a:rPr lang="en-US" sz="2800" dirty="0">
                <a:latin typeface="Arial" panose="020B0604020202020204" pitchFamily="34" charset="0"/>
                <a:cs typeface="Arial" panose="020B0604020202020204" pitchFamily="34" charset="0"/>
              </a:rPr>
              <a:t>Physical examination:  enlarged thyroid gland and bilateral lower-extremity pitting edema up to the shins. </a:t>
            </a:r>
          </a:p>
        </p:txBody>
      </p:sp>
    </p:spTree>
    <p:extLst>
      <p:ext uri="{BB962C8B-B14F-4D97-AF65-F5344CB8AC3E}">
        <p14:creationId xmlns:p14="http://schemas.microsoft.com/office/powerpoint/2010/main" val="83375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your opinion ? </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Hypothyroidism</a:t>
            </a:r>
          </a:p>
          <a:p>
            <a:pPr marL="514350" indent="-514350">
              <a:buFont typeface="+mj-lt"/>
              <a:buAutoNum type="alphaUcPeriod"/>
            </a:pPr>
            <a:r>
              <a:rPr lang="en-US" sz="2800" dirty="0">
                <a:latin typeface="Arial" panose="020B0604020202020204" pitchFamily="34" charset="0"/>
                <a:cs typeface="Arial" panose="020B0604020202020204" pitchFamily="34" charset="0"/>
              </a:rPr>
              <a:t>Hyperthyroidism</a:t>
            </a:r>
          </a:p>
          <a:p>
            <a:pPr marL="514350" indent="-514350">
              <a:buFont typeface="+mj-lt"/>
              <a:buAutoNum type="alphaUcPeriod"/>
            </a:pPr>
            <a:r>
              <a:rPr lang="en-US" sz="2800" dirty="0">
                <a:latin typeface="Arial" panose="020B0604020202020204" pitchFamily="34" charset="0"/>
                <a:cs typeface="Arial" panose="020B0604020202020204" pitchFamily="34" charset="0"/>
              </a:rPr>
              <a:t>New onset heart failure</a:t>
            </a:r>
          </a:p>
          <a:p>
            <a:pPr marL="514350" indent="-514350">
              <a:buFont typeface="+mj-lt"/>
              <a:buAutoNum type="alphaUcPeriod"/>
            </a:pPr>
            <a:r>
              <a:rPr lang="en-US" sz="2800" dirty="0">
                <a:latin typeface="Arial" panose="020B0604020202020204" pitchFamily="34" charset="0"/>
                <a:cs typeface="Arial" panose="020B0604020202020204" pitchFamily="34" charset="0"/>
              </a:rPr>
              <a:t>Asthma exacerbation </a:t>
            </a:r>
          </a:p>
          <a:p>
            <a:pPr marL="514350" indent="-514350">
              <a:buFont typeface="+mj-lt"/>
              <a:buAutoNum type="alphaUcPeriod"/>
            </a:pPr>
            <a:r>
              <a:rPr lang="en-US" sz="2800" dirty="0">
                <a:latin typeface="Arial" panose="020B0604020202020204" pitchFamily="34" charset="0"/>
                <a:cs typeface="Arial" panose="020B0604020202020204" pitchFamily="34" charset="0"/>
              </a:rPr>
              <a:t>Pulmonary embolism </a:t>
            </a:r>
          </a:p>
        </p:txBody>
      </p:sp>
    </p:spTree>
    <p:extLst>
      <p:ext uri="{BB962C8B-B14F-4D97-AF65-F5344CB8AC3E}">
        <p14:creationId xmlns:p14="http://schemas.microsoft.com/office/powerpoint/2010/main" val="31818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tests would you like to order ?</a:t>
            </a:r>
          </a:p>
        </p:txBody>
      </p:sp>
      <p:sp>
        <p:nvSpPr>
          <p:cNvPr id="3" name="Content Placeholder 2"/>
          <p:cNvSpPr>
            <a:spLocks noGrp="1"/>
          </p:cNvSpPr>
          <p:nvPr>
            <p:ph sz="half" idx="1"/>
          </p:nvPr>
        </p:nvSpPr>
        <p:spPr/>
        <p:txBody>
          <a:bodyPr>
            <a:normAutofit/>
          </a:bodyPr>
          <a:lstStyle/>
          <a:p>
            <a:r>
              <a:rPr lang="en-US" sz="2800" dirty="0">
                <a:latin typeface="Arial" panose="020B0604020202020204" pitchFamily="34" charset="0"/>
                <a:cs typeface="Arial" panose="020B0604020202020204" pitchFamily="34" charset="0"/>
              </a:rPr>
              <a:t>Echocardiogram</a:t>
            </a:r>
          </a:p>
          <a:p>
            <a:r>
              <a:rPr lang="en-US" sz="2800" dirty="0">
                <a:latin typeface="Arial" panose="020B0604020202020204" pitchFamily="34" charset="0"/>
                <a:cs typeface="Arial" panose="020B0604020202020204" pitchFamily="34" charset="0"/>
              </a:rPr>
              <a:t>Pulmonary Function</a:t>
            </a:r>
          </a:p>
          <a:p>
            <a:r>
              <a:rPr lang="en-US" sz="2800" dirty="0">
                <a:latin typeface="Arial" panose="020B0604020202020204" pitchFamily="34" charset="0"/>
                <a:cs typeface="Arial" panose="020B0604020202020204" pitchFamily="34" charset="0"/>
              </a:rPr>
              <a:t>CBC</a:t>
            </a:r>
          </a:p>
          <a:p>
            <a:r>
              <a:rPr lang="en-US" sz="2800" dirty="0">
                <a:latin typeface="Arial" panose="020B0604020202020204" pitchFamily="34" charset="0"/>
                <a:cs typeface="Arial" panose="020B0604020202020204" pitchFamily="34" charset="0"/>
              </a:rPr>
              <a:t>Chemistry</a:t>
            </a:r>
          </a:p>
          <a:p>
            <a:r>
              <a:rPr lang="en-US" sz="2800" dirty="0">
                <a:latin typeface="Arial" panose="020B0604020202020204" pitchFamily="34" charset="0"/>
                <a:cs typeface="Arial" panose="020B0604020202020204" pitchFamily="34" charset="0"/>
              </a:rPr>
              <a:t>D dimer</a:t>
            </a:r>
          </a:p>
          <a:p>
            <a:r>
              <a:rPr lang="en-US" sz="2800" dirty="0">
                <a:latin typeface="Arial" panose="020B0604020202020204" pitchFamily="34" charset="0"/>
                <a:cs typeface="Arial" panose="020B0604020202020204" pitchFamily="34" charset="0"/>
              </a:rPr>
              <a:t>Troponin</a:t>
            </a:r>
          </a:p>
          <a:p>
            <a:endParaRPr lang="en-US" dirty="0"/>
          </a:p>
        </p:txBody>
      </p:sp>
      <p:sp>
        <p:nvSpPr>
          <p:cNvPr id="4" name="Content Placeholder 3"/>
          <p:cNvSpPr>
            <a:spLocks noGrp="1"/>
          </p:cNvSpPr>
          <p:nvPr>
            <p:ph sz="half" idx="2"/>
          </p:nvPr>
        </p:nvSpPr>
        <p:spPr>
          <a:xfrm>
            <a:off x="6423119" y="2056093"/>
            <a:ext cx="4396341" cy="4200245"/>
          </a:xfrm>
        </p:spPr>
        <p:txBody>
          <a:bodyPr>
            <a:normAutofit/>
          </a:bodyPr>
          <a:lstStyle/>
          <a:p>
            <a:r>
              <a:rPr lang="en-US" sz="2800" dirty="0">
                <a:latin typeface="Arial" panose="020B0604020202020204" pitchFamily="34" charset="0"/>
                <a:cs typeface="Arial" panose="020B0604020202020204" pitchFamily="34" charset="0"/>
              </a:rPr>
              <a:t>TSH</a:t>
            </a:r>
          </a:p>
          <a:p>
            <a:r>
              <a:rPr lang="en-US" sz="2800" dirty="0">
                <a:latin typeface="Arial" panose="020B0604020202020204" pitchFamily="34" charset="0"/>
                <a:cs typeface="Arial" panose="020B0604020202020204" pitchFamily="34" charset="0"/>
              </a:rPr>
              <a:t>Free T4</a:t>
            </a:r>
          </a:p>
          <a:p>
            <a:r>
              <a:rPr lang="en-US" sz="2800" dirty="0">
                <a:latin typeface="Arial" panose="020B0604020202020204" pitchFamily="34" charset="0"/>
                <a:cs typeface="Arial" panose="020B0604020202020204" pitchFamily="34" charset="0"/>
              </a:rPr>
              <a:t>B - ANP</a:t>
            </a:r>
          </a:p>
          <a:p>
            <a:r>
              <a:rPr lang="en-US" sz="2800" dirty="0">
                <a:latin typeface="Arial" panose="020B0604020202020204" pitchFamily="34" charset="0"/>
                <a:cs typeface="Arial" panose="020B0604020202020204" pitchFamily="34" charset="0"/>
              </a:rPr>
              <a:t>Chest X ray</a:t>
            </a:r>
          </a:p>
          <a:p>
            <a:r>
              <a:rPr lang="en-US" sz="2800" dirty="0">
                <a:latin typeface="Arial" panose="020B0604020202020204" pitchFamily="34" charset="0"/>
                <a:cs typeface="Arial" panose="020B0604020202020204" pitchFamily="34" charset="0"/>
              </a:rPr>
              <a:t>Lower extremity Doppler</a:t>
            </a:r>
          </a:p>
          <a:p>
            <a:r>
              <a:rPr lang="en-US" sz="2800" dirty="0">
                <a:latin typeface="Arial" panose="020B0604020202020204" pitchFamily="34" charset="0"/>
                <a:cs typeface="Arial" panose="020B0604020202020204" pitchFamily="34" charset="0"/>
              </a:rPr>
              <a:t>V/Q Scan </a:t>
            </a:r>
          </a:p>
        </p:txBody>
      </p:sp>
    </p:spTree>
    <p:extLst>
      <p:ext uri="{BB962C8B-B14F-4D97-AF65-F5344CB8AC3E}">
        <p14:creationId xmlns:p14="http://schemas.microsoft.com/office/powerpoint/2010/main" val="323433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Lab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6536407"/>
              </p:ext>
            </p:extLst>
          </p:nvPr>
        </p:nvGraphicFramePr>
        <p:xfrm>
          <a:off x="352461" y="1652847"/>
          <a:ext cx="11044541" cy="4260275"/>
        </p:xfrm>
        <a:graphic>
          <a:graphicData uri="http://schemas.openxmlformats.org/drawingml/2006/table">
            <a:tbl>
              <a:tblPr/>
              <a:tblGrid>
                <a:gridCol w="4149176">
                  <a:extLst>
                    <a:ext uri="{9D8B030D-6E8A-4147-A177-3AD203B41FA5}">
                      <a16:colId xmlns:a16="http://schemas.microsoft.com/office/drawing/2014/main" val="3474250307"/>
                    </a:ext>
                  </a:extLst>
                </a:gridCol>
                <a:gridCol w="2298455">
                  <a:extLst>
                    <a:ext uri="{9D8B030D-6E8A-4147-A177-3AD203B41FA5}">
                      <a16:colId xmlns:a16="http://schemas.microsoft.com/office/drawing/2014/main" val="3115919537"/>
                    </a:ext>
                  </a:extLst>
                </a:gridCol>
                <a:gridCol w="2298455">
                  <a:extLst>
                    <a:ext uri="{9D8B030D-6E8A-4147-A177-3AD203B41FA5}">
                      <a16:colId xmlns:a16="http://schemas.microsoft.com/office/drawing/2014/main" val="4154210470"/>
                    </a:ext>
                  </a:extLst>
                </a:gridCol>
                <a:gridCol w="2298455">
                  <a:extLst>
                    <a:ext uri="{9D8B030D-6E8A-4147-A177-3AD203B41FA5}">
                      <a16:colId xmlns:a16="http://schemas.microsoft.com/office/drawing/2014/main" val="1573074777"/>
                    </a:ext>
                  </a:extLst>
                </a:gridCol>
              </a:tblGrid>
              <a:tr h="806877">
                <a:tc>
                  <a:txBody>
                    <a:bodyPr/>
                    <a:lstStyle/>
                    <a:p>
                      <a:pPr algn="l"/>
                      <a:endParaRPr lang="en-US" sz="1800" dirty="0">
                        <a:latin typeface="Arial" panose="020B0604020202020204" pitchFamily="34" charset="0"/>
                        <a:cs typeface="Arial" panose="020B0604020202020204" pitchFamily="34" charset="0"/>
                      </a:endParaRP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Before Methimazole Initiation</a:t>
                      </a:r>
                    </a:p>
                  </a:txBody>
                  <a:tcPr marL="80688" marR="80688" marT="40344" marB="40344" anchor="ctr">
                    <a:lnL>
                      <a:noFill/>
                    </a:lnL>
                    <a:lnR>
                      <a:noFill/>
                    </a:lnR>
                    <a:lnT>
                      <a:noFill/>
                    </a:lnT>
                    <a:lnB>
                      <a:noFill/>
                    </a:lnB>
                  </a:tcPr>
                </a:tc>
                <a:tc>
                  <a:txBody>
                    <a:bodyPr/>
                    <a:lstStyle/>
                    <a:p>
                      <a:pPr algn="l"/>
                      <a:r>
                        <a:rPr lang="en-US" sz="1800" dirty="0">
                          <a:latin typeface="Arial" panose="020B0604020202020204" pitchFamily="34" charset="0"/>
                          <a:cs typeface="Arial" panose="020B0604020202020204" pitchFamily="34" charset="0"/>
                        </a:rPr>
                        <a:t>6 Months on </a:t>
                      </a:r>
                      <a:r>
                        <a:rPr lang="en-US" sz="1800" dirty="0" err="1">
                          <a:latin typeface="Arial" panose="020B0604020202020204" pitchFamily="34" charset="0"/>
                          <a:cs typeface="Arial" panose="020B0604020202020204" pitchFamily="34" charset="0"/>
                        </a:rPr>
                        <a:t>Methimazole</a:t>
                      </a:r>
                      <a:endParaRPr lang="en-US" sz="1800" dirty="0">
                        <a:latin typeface="Arial" panose="020B0604020202020204" pitchFamily="34" charset="0"/>
                        <a:cs typeface="Arial" panose="020B0604020202020204" pitchFamily="34" charset="0"/>
                      </a:endParaRP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Normal Range</a:t>
                      </a:r>
                    </a:p>
                  </a:txBody>
                  <a:tcPr marL="80688" marR="80688" marT="40344" marB="40344" anchor="ctr">
                    <a:lnL>
                      <a:noFill/>
                    </a:lnL>
                    <a:lnR>
                      <a:noFill/>
                    </a:lnR>
                    <a:lnT>
                      <a:noFill/>
                    </a:lnT>
                    <a:lnB>
                      <a:noFill/>
                    </a:lnB>
                  </a:tcPr>
                </a:tc>
                <a:extLst>
                  <a:ext uri="{0D108BD9-81ED-4DB2-BD59-A6C34878D82A}">
                    <a16:rowId xmlns:a16="http://schemas.microsoft.com/office/drawing/2014/main" val="3577957587"/>
                  </a:ext>
                </a:extLst>
              </a:tr>
              <a:tr h="806877">
                <a:tc>
                  <a:txBody>
                    <a:bodyPr/>
                    <a:lstStyle/>
                    <a:p>
                      <a:pPr algn="l"/>
                      <a:r>
                        <a:rPr lang="en-US" sz="1800" dirty="0">
                          <a:latin typeface="Arial" panose="020B0604020202020204" pitchFamily="34" charset="0"/>
                          <a:cs typeface="Arial" panose="020B0604020202020204" pitchFamily="34" charset="0"/>
                        </a:rPr>
                        <a:t>Free triiodothyronine, </a:t>
                      </a:r>
                      <a:r>
                        <a:rPr lang="en-US" sz="1800" dirty="0" err="1">
                          <a:latin typeface="Arial" panose="020B0604020202020204" pitchFamily="34" charset="0"/>
                          <a:cs typeface="Arial" panose="020B0604020202020204" pitchFamily="34" charset="0"/>
                        </a:rPr>
                        <a:t>pmol</a:t>
                      </a:r>
                      <a:r>
                        <a:rPr lang="en-US" sz="1800" dirty="0">
                          <a:latin typeface="Arial" panose="020B0604020202020204" pitchFamily="34" charset="0"/>
                          <a:cs typeface="Arial" panose="020B0604020202020204" pitchFamily="34" charset="0"/>
                        </a:rPr>
                        <a:t>/L</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16.2</a:t>
                      </a:r>
                    </a:p>
                  </a:txBody>
                  <a:tcPr marL="80688" marR="80688" marT="40344" marB="40344" anchor="ctr">
                    <a:lnL>
                      <a:noFill/>
                    </a:lnL>
                    <a:lnR>
                      <a:noFill/>
                    </a:lnR>
                    <a:lnT>
                      <a:noFill/>
                    </a:lnT>
                    <a:lnB>
                      <a:noFill/>
                    </a:lnB>
                  </a:tcPr>
                </a:tc>
                <a:tc>
                  <a:txBody>
                    <a:bodyPr/>
                    <a:lstStyle/>
                    <a:p>
                      <a:pPr algn="l"/>
                      <a:endParaRPr lang="en-US" sz="1800">
                        <a:latin typeface="Arial" panose="020B0604020202020204" pitchFamily="34" charset="0"/>
                        <a:cs typeface="Arial" panose="020B0604020202020204" pitchFamily="34" charset="0"/>
                      </a:endParaRP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4–7.4</a:t>
                      </a:r>
                    </a:p>
                  </a:txBody>
                  <a:tcPr marL="80688" marR="80688" marT="40344" marB="40344" anchor="ctr">
                    <a:lnL>
                      <a:noFill/>
                    </a:lnL>
                    <a:lnR>
                      <a:noFill/>
                    </a:lnR>
                    <a:lnT>
                      <a:noFill/>
                    </a:lnT>
                    <a:lnB>
                      <a:noFill/>
                    </a:lnB>
                  </a:tcPr>
                </a:tc>
                <a:extLst>
                  <a:ext uri="{0D108BD9-81ED-4DB2-BD59-A6C34878D82A}">
                    <a16:rowId xmlns:a16="http://schemas.microsoft.com/office/drawing/2014/main" val="915122655"/>
                  </a:ext>
                </a:extLst>
              </a:tr>
              <a:tr h="564814">
                <a:tc>
                  <a:txBody>
                    <a:bodyPr/>
                    <a:lstStyle/>
                    <a:p>
                      <a:pPr algn="l"/>
                      <a:r>
                        <a:rPr lang="en-US" sz="1800">
                          <a:latin typeface="Arial" panose="020B0604020202020204" pitchFamily="34" charset="0"/>
                          <a:cs typeface="Arial" panose="020B0604020202020204" pitchFamily="34" charset="0"/>
                        </a:rPr>
                        <a:t>Free thyroxine, ng/dL</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2.92</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0.94</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0.8–2.8</a:t>
                      </a:r>
                    </a:p>
                  </a:txBody>
                  <a:tcPr marL="80688" marR="80688" marT="40344" marB="40344" anchor="ctr">
                    <a:lnL>
                      <a:noFill/>
                    </a:lnL>
                    <a:lnR>
                      <a:noFill/>
                    </a:lnR>
                    <a:lnT>
                      <a:noFill/>
                    </a:lnT>
                    <a:lnB>
                      <a:noFill/>
                    </a:lnB>
                  </a:tcPr>
                </a:tc>
                <a:extLst>
                  <a:ext uri="{0D108BD9-81ED-4DB2-BD59-A6C34878D82A}">
                    <a16:rowId xmlns:a16="http://schemas.microsoft.com/office/drawing/2014/main" val="1866050910"/>
                  </a:ext>
                </a:extLst>
              </a:tr>
              <a:tr h="564814">
                <a:tc>
                  <a:txBody>
                    <a:bodyPr/>
                    <a:lstStyle/>
                    <a:p>
                      <a:pPr algn="l"/>
                      <a:r>
                        <a:rPr lang="en-US" sz="1800">
                          <a:latin typeface="Arial" panose="020B0604020202020204" pitchFamily="34" charset="0"/>
                          <a:cs typeface="Arial" panose="020B0604020202020204" pitchFamily="34" charset="0"/>
                        </a:rPr>
                        <a:t>Thyroid-stimulating hormone, </a:t>
                      </a:r>
                      <a:r>
                        <a:rPr lang="el-GR" sz="1800">
                          <a:latin typeface="Arial" panose="020B0604020202020204" pitchFamily="34" charset="0"/>
                          <a:cs typeface="Arial" panose="020B0604020202020204" pitchFamily="34" charset="0"/>
                        </a:rPr>
                        <a:t>μ</a:t>
                      </a:r>
                      <a:r>
                        <a:rPr lang="en-US" sz="1800">
                          <a:latin typeface="Arial" panose="020B0604020202020204" pitchFamily="34" charset="0"/>
                          <a:cs typeface="Arial" panose="020B0604020202020204" pitchFamily="34" charset="0"/>
                        </a:rPr>
                        <a:t>IU/mL</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&lt;0.05</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4.52</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0.35–5.0</a:t>
                      </a:r>
                    </a:p>
                  </a:txBody>
                  <a:tcPr marL="80688" marR="80688" marT="40344" marB="40344" anchor="ctr">
                    <a:lnL>
                      <a:noFill/>
                    </a:lnL>
                    <a:lnR>
                      <a:noFill/>
                    </a:lnR>
                    <a:lnT>
                      <a:noFill/>
                    </a:lnT>
                    <a:lnB>
                      <a:noFill/>
                    </a:lnB>
                  </a:tcPr>
                </a:tc>
                <a:extLst>
                  <a:ext uri="{0D108BD9-81ED-4DB2-BD59-A6C34878D82A}">
                    <a16:rowId xmlns:a16="http://schemas.microsoft.com/office/drawing/2014/main" val="3310191754"/>
                  </a:ext>
                </a:extLst>
              </a:tr>
              <a:tr h="322751">
                <a:tc>
                  <a:txBody>
                    <a:bodyPr/>
                    <a:lstStyle/>
                    <a:p>
                      <a:pPr algn="l"/>
                      <a:r>
                        <a:rPr lang="en-US" sz="1800">
                          <a:latin typeface="Arial" panose="020B0604020202020204" pitchFamily="34" charset="0"/>
                          <a:cs typeface="Arial" panose="020B0604020202020204" pitchFamily="34" charset="0"/>
                        </a:rPr>
                        <a:t>PASP, mm Hg</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64</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30</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&lt;35</a:t>
                      </a:r>
                    </a:p>
                  </a:txBody>
                  <a:tcPr marL="80688" marR="80688" marT="40344" marB="40344" anchor="ctr">
                    <a:lnL>
                      <a:noFill/>
                    </a:lnL>
                    <a:lnR>
                      <a:noFill/>
                    </a:lnR>
                    <a:lnT>
                      <a:noFill/>
                    </a:lnT>
                    <a:lnB>
                      <a:noFill/>
                    </a:lnB>
                  </a:tcPr>
                </a:tc>
                <a:extLst>
                  <a:ext uri="{0D108BD9-81ED-4DB2-BD59-A6C34878D82A}">
                    <a16:rowId xmlns:a16="http://schemas.microsoft.com/office/drawing/2014/main" val="1620356592"/>
                  </a:ext>
                </a:extLst>
              </a:tr>
              <a:tr h="322751">
                <a:tc>
                  <a:txBody>
                    <a:bodyPr/>
                    <a:lstStyle/>
                    <a:p>
                      <a:pPr algn="l"/>
                      <a:r>
                        <a:rPr lang="en-US" sz="1800">
                          <a:latin typeface="Arial" panose="020B0604020202020204" pitchFamily="34" charset="0"/>
                          <a:cs typeface="Arial" panose="020B0604020202020204" pitchFamily="34" charset="0"/>
                        </a:rPr>
                        <a:t>mPAP, mm Hg</a:t>
                      </a:r>
                      <a:r>
                        <a:rPr lang="en-US" sz="1800" baseline="30000">
                          <a:latin typeface="Arial" panose="020B0604020202020204" pitchFamily="34" charset="0"/>
                          <a:cs typeface="Arial" panose="020B0604020202020204" pitchFamily="34" charset="0"/>
                          <a:hlinkClick r:id="rId2"/>
                        </a:rPr>
                        <a:t>*</a:t>
                      </a:r>
                      <a:endParaRPr lang="en-US" sz="1800">
                        <a:latin typeface="Arial" panose="020B0604020202020204" pitchFamily="34" charset="0"/>
                        <a:cs typeface="Arial" panose="020B0604020202020204" pitchFamily="34" charset="0"/>
                      </a:endParaRP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41</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20</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&lt;20</a:t>
                      </a:r>
                    </a:p>
                  </a:txBody>
                  <a:tcPr marL="80688" marR="80688" marT="40344" marB="40344" anchor="ctr">
                    <a:lnL>
                      <a:noFill/>
                    </a:lnL>
                    <a:lnR>
                      <a:noFill/>
                    </a:lnR>
                    <a:lnT>
                      <a:noFill/>
                    </a:lnT>
                    <a:lnB>
                      <a:noFill/>
                    </a:lnB>
                  </a:tcPr>
                </a:tc>
                <a:extLst>
                  <a:ext uri="{0D108BD9-81ED-4DB2-BD59-A6C34878D82A}">
                    <a16:rowId xmlns:a16="http://schemas.microsoft.com/office/drawing/2014/main" val="4072370513"/>
                  </a:ext>
                </a:extLst>
              </a:tr>
              <a:tr h="806877">
                <a:tc>
                  <a:txBody>
                    <a:bodyPr/>
                    <a:lstStyle/>
                    <a:p>
                      <a:pPr algn="l"/>
                      <a:r>
                        <a:rPr lang="en-US" sz="1800" dirty="0">
                          <a:latin typeface="Arial" panose="020B0604020202020204" pitchFamily="34" charset="0"/>
                          <a:cs typeface="Arial" panose="020B0604020202020204" pitchFamily="34" charset="0"/>
                        </a:rPr>
                        <a:t>Thyroid-stimulating immunoglobulin, %</a:t>
                      </a:r>
                    </a:p>
                  </a:txBody>
                  <a:tcPr marL="80688" marR="80688" marT="40344" marB="40344" anchor="ctr">
                    <a:lnL>
                      <a:noFill/>
                    </a:lnL>
                    <a:lnR>
                      <a:noFill/>
                    </a:lnR>
                    <a:lnT>
                      <a:noFill/>
                    </a:lnT>
                    <a:lnB>
                      <a:noFill/>
                    </a:lnB>
                  </a:tcPr>
                </a:tc>
                <a:tc>
                  <a:txBody>
                    <a:bodyPr/>
                    <a:lstStyle/>
                    <a:p>
                      <a:pPr algn="l"/>
                      <a:r>
                        <a:rPr lang="en-US" sz="1800">
                          <a:latin typeface="Arial" panose="020B0604020202020204" pitchFamily="34" charset="0"/>
                          <a:cs typeface="Arial" panose="020B0604020202020204" pitchFamily="34" charset="0"/>
                        </a:rPr>
                        <a:t>204</a:t>
                      </a:r>
                    </a:p>
                  </a:txBody>
                  <a:tcPr marL="80688" marR="80688" marT="40344" marB="40344" anchor="ctr">
                    <a:lnL>
                      <a:noFill/>
                    </a:lnL>
                    <a:lnR>
                      <a:noFill/>
                    </a:lnR>
                    <a:lnT>
                      <a:noFill/>
                    </a:lnT>
                    <a:lnB>
                      <a:noFill/>
                    </a:lnB>
                  </a:tcPr>
                </a:tc>
                <a:tc>
                  <a:txBody>
                    <a:bodyPr/>
                    <a:lstStyle/>
                    <a:p>
                      <a:pPr algn="l"/>
                      <a:endParaRPr lang="en-US" sz="1800">
                        <a:latin typeface="Arial" panose="020B0604020202020204" pitchFamily="34" charset="0"/>
                        <a:cs typeface="Arial" panose="020B0604020202020204" pitchFamily="34" charset="0"/>
                      </a:endParaRPr>
                    </a:p>
                  </a:txBody>
                  <a:tcPr marL="80688" marR="80688" marT="40344" marB="40344" anchor="ctr">
                    <a:lnL>
                      <a:noFill/>
                    </a:lnL>
                    <a:lnR>
                      <a:noFill/>
                    </a:lnR>
                    <a:lnT>
                      <a:noFill/>
                    </a:lnT>
                    <a:lnB>
                      <a:noFill/>
                    </a:lnB>
                  </a:tcPr>
                </a:tc>
                <a:tc>
                  <a:txBody>
                    <a:bodyPr/>
                    <a:lstStyle/>
                    <a:p>
                      <a:pPr algn="l"/>
                      <a:r>
                        <a:rPr lang="en-US" sz="1800" dirty="0">
                          <a:latin typeface="Arial" panose="020B0604020202020204" pitchFamily="34" charset="0"/>
                          <a:cs typeface="Arial" panose="020B0604020202020204" pitchFamily="34" charset="0"/>
                        </a:rPr>
                        <a:t>&lt;140</a:t>
                      </a:r>
                    </a:p>
                  </a:txBody>
                  <a:tcPr marL="80688" marR="80688" marT="40344" marB="40344" anchor="ctr">
                    <a:lnL>
                      <a:noFill/>
                    </a:lnL>
                    <a:lnR>
                      <a:noFill/>
                    </a:lnR>
                    <a:lnT>
                      <a:noFill/>
                    </a:lnT>
                    <a:lnB>
                      <a:noFill/>
                    </a:lnB>
                  </a:tcPr>
                </a:tc>
                <a:extLst>
                  <a:ext uri="{0D108BD9-81ED-4DB2-BD59-A6C34878D82A}">
                    <a16:rowId xmlns:a16="http://schemas.microsoft.com/office/drawing/2014/main" val="3315286970"/>
                  </a:ext>
                </a:extLst>
              </a:tr>
            </a:tbl>
          </a:graphicData>
        </a:graphic>
      </p:graphicFrame>
      <p:sp>
        <p:nvSpPr>
          <p:cNvPr id="5" name="Rectangle 1"/>
          <p:cNvSpPr>
            <a:spLocks noChangeArrowheads="1"/>
          </p:cNvSpPr>
          <p:nvPr/>
        </p:nvSpPr>
        <p:spPr bwMode="auto">
          <a:xfrm>
            <a:off x="853440" y="1468181"/>
            <a:ext cx="1419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445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Key points</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Apathetic Hyperthyroidism</a:t>
            </a:r>
          </a:p>
          <a:p>
            <a:r>
              <a:rPr lang="en-US" sz="2800" dirty="0">
                <a:latin typeface="Arial" panose="020B0604020202020204" pitchFamily="34" charset="0"/>
                <a:cs typeface="Arial" panose="020B0604020202020204" pitchFamily="34" charset="0"/>
              </a:rPr>
              <a:t>TSH alone can provide the diagnosis</a:t>
            </a:r>
          </a:p>
          <a:p>
            <a:r>
              <a:rPr lang="en-US" sz="2800" dirty="0">
                <a:latin typeface="Arial" panose="020B0604020202020204" pitchFamily="34" charset="0"/>
                <a:cs typeface="Arial" panose="020B0604020202020204" pitchFamily="34" charset="0"/>
              </a:rPr>
              <a:t>Majority of cases autoimmune versus cancer</a:t>
            </a:r>
          </a:p>
          <a:p>
            <a:r>
              <a:rPr lang="en-US" sz="2800" dirty="0">
                <a:latin typeface="Arial" panose="020B0604020202020204" pitchFamily="34" charset="0"/>
                <a:cs typeface="Arial" panose="020B0604020202020204" pitchFamily="34" charset="0"/>
              </a:rPr>
              <a:t>Pulmonary hypertension is unique</a:t>
            </a:r>
          </a:p>
          <a:p>
            <a:r>
              <a:rPr lang="en-US" sz="2800" dirty="0">
                <a:latin typeface="Arial" panose="020B0604020202020204" pitchFamily="34" charset="0"/>
                <a:cs typeface="Arial" panose="020B0604020202020204" pitchFamily="34" charset="0"/>
              </a:rPr>
              <a:t>Highly responsive to therapy</a:t>
            </a:r>
          </a:p>
          <a:p>
            <a:endParaRPr lang="en-US" dirty="0"/>
          </a:p>
        </p:txBody>
      </p:sp>
    </p:spTree>
    <p:extLst>
      <p:ext uri="{BB962C8B-B14F-4D97-AF65-F5344CB8AC3E}">
        <p14:creationId xmlns:p14="http://schemas.microsoft.com/office/powerpoint/2010/main" val="3103719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 </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Atypical manifestation of disease in late life is common</a:t>
            </a:r>
          </a:p>
          <a:p>
            <a:r>
              <a:rPr lang="en-US" sz="2800" dirty="0">
                <a:latin typeface="Arial" panose="020B0604020202020204" pitchFamily="34" charset="0"/>
                <a:cs typeface="Arial" panose="020B0604020202020204" pitchFamily="34" charset="0"/>
              </a:rPr>
              <a:t>If there is a change in cognitive or physical status, think about common but atypically presented diseases  </a:t>
            </a:r>
          </a:p>
          <a:p>
            <a:r>
              <a:rPr lang="en-US" sz="2800" dirty="0">
                <a:latin typeface="Arial" panose="020B0604020202020204" pitchFamily="34" charset="0"/>
                <a:cs typeface="Arial" panose="020B0604020202020204" pitchFamily="34" charset="0"/>
              </a:rPr>
              <a:t>The brain is the most sensitive sensor of change in health in older adults</a:t>
            </a:r>
          </a:p>
        </p:txBody>
      </p:sp>
    </p:spTree>
    <p:extLst>
      <p:ext uri="{BB962C8B-B14F-4D97-AF65-F5344CB8AC3E}">
        <p14:creationId xmlns:p14="http://schemas.microsoft.com/office/powerpoint/2010/main" val="187794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normAutofit/>
          </a:bodyPr>
          <a:lstStyle/>
          <a:p>
            <a:pPr marL="457200" indent="-457200">
              <a:buAutoNum type="arabicPeriod"/>
            </a:pPr>
            <a:r>
              <a:rPr lang="en-US" sz="2800" dirty="0">
                <a:latin typeface="Arial" panose="020B0604020202020204" pitchFamily="34" charset="0"/>
                <a:cs typeface="Arial" panose="020B0604020202020204" pitchFamily="34" charset="0"/>
              </a:rPr>
              <a:t>A 73 year old woman reports increasing tiredness and episodic palpitations with a “</a:t>
            </a:r>
            <a:r>
              <a:rPr lang="en-US" sz="2800">
                <a:latin typeface="Arial" panose="020B0604020202020204" pitchFamily="34" charset="0"/>
                <a:cs typeface="Arial" panose="020B0604020202020204" pitchFamily="34" charset="0"/>
              </a:rPr>
              <a:t>racing heart”.   </a:t>
            </a:r>
            <a:r>
              <a:rPr lang="en-US" sz="2800" dirty="0">
                <a:latin typeface="Arial" panose="020B0604020202020204" pitchFamily="34" charset="0"/>
                <a:cs typeface="Arial" panose="020B0604020202020204" pitchFamily="34" charset="0"/>
              </a:rPr>
              <a:t>Your first concern is:</a:t>
            </a:r>
          </a:p>
          <a:p>
            <a:pPr marL="857250" lvl="1" indent="-457200">
              <a:buFont typeface="+mj-lt"/>
              <a:buAutoNum type="alphaUcPeriod"/>
            </a:pPr>
            <a:r>
              <a:rPr lang="en-US" sz="2800" dirty="0">
                <a:latin typeface="Arial" panose="020B0604020202020204" pitchFamily="34" charset="0"/>
                <a:cs typeface="Arial" panose="020B0604020202020204" pitchFamily="34" charset="0"/>
              </a:rPr>
              <a:t>Hypothyroidism (under active thyroid)</a:t>
            </a:r>
          </a:p>
          <a:p>
            <a:pPr marL="857250" lvl="1" indent="-457200">
              <a:buFont typeface="+mj-lt"/>
              <a:buAutoNum type="alphaUcPeriod"/>
            </a:pPr>
            <a:r>
              <a:rPr lang="en-US" sz="2800" dirty="0">
                <a:latin typeface="Arial" panose="020B0604020202020204" pitchFamily="34" charset="0"/>
                <a:cs typeface="Arial" panose="020B0604020202020204" pitchFamily="34" charset="0"/>
              </a:rPr>
              <a:t>Hyperthyroidism (over active thyroid)</a:t>
            </a:r>
          </a:p>
          <a:p>
            <a:pPr marL="857250" lvl="1" indent="-457200">
              <a:buFont typeface="+mj-lt"/>
              <a:buAutoNum type="alphaUcPeriod"/>
            </a:pPr>
            <a:r>
              <a:rPr lang="en-US" sz="2800" dirty="0">
                <a:latin typeface="Arial" panose="020B0604020202020204" pitchFamily="34" charset="0"/>
                <a:cs typeface="Arial" panose="020B0604020202020204" pitchFamily="34" charset="0"/>
              </a:rPr>
              <a:t>Depression </a:t>
            </a:r>
          </a:p>
          <a:p>
            <a:pPr marL="857250" lvl="1" indent="-457200">
              <a:buFont typeface="+mj-lt"/>
              <a:buAutoNum type="alphaUcPeriod"/>
            </a:pPr>
            <a:r>
              <a:rPr lang="en-US" sz="2800" dirty="0">
                <a:latin typeface="Arial" panose="020B0604020202020204" pitchFamily="34" charset="0"/>
                <a:cs typeface="Arial" panose="020B0604020202020204" pitchFamily="34" charset="0"/>
              </a:rPr>
              <a:t>Atrial fibrillation </a:t>
            </a:r>
          </a:p>
        </p:txBody>
      </p:sp>
    </p:spTree>
    <p:extLst>
      <p:ext uri="{BB962C8B-B14F-4D97-AF65-F5344CB8AC3E}">
        <p14:creationId xmlns:p14="http://schemas.microsoft.com/office/powerpoint/2010/main" val="4074950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2.  Common diseases in older adults that present differently than middle aged adults are often referred to as</a:t>
            </a:r>
          </a:p>
          <a:p>
            <a:pPr marL="971550" lvl="1" indent="-514350">
              <a:buFont typeface="+mj-lt"/>
              <a:buAutoNum type="alphaUcPeriod"/>
            </a:pPr>
            <a:r>
              <a:rPr lang="en-US" sz="2800" dirty="0">
                <a:latin typeface="Arial" panose="020B0604020202020204" pitchFamily="34" charset="0"/>
                <a:cs typeface="Arial" panose="020B0604020202020204" pitchFamily="34" charset="0"/>
              </a:rPr>
              <a:t>Disease outliers</a:t>
            </a:r>
          </a:p>
          <a:p>
            <a:pPr marL="971550" lvl="1" indent="-514350">
              <a:buFont typeface="+mj-lt"/>
              <a:buAutoNum type="alphaUcPeriod"/>
            </a:pPr>
            <a:r>
              <a:rPr lang="en-US" sz="2800" dirty="0">
                <a:latin typeface="Arial" panose="020B0604020202020204" pitchFamily="34" charset="0"/>
                <a:cs typeface="Arial" panose="020B0604020202020204" pitchFamily="34" charset="0"/>
              </a:rPr>
              <a:t>Somatizations </a:t>
            </a:r>
          </a:p>
          <a:p>
            <a:pPr marL="971550" lvl="1" indent="-514350">
              <a:buFont typeface="+mj-lt"/>
              <a:buAutoNum type="alphaUcPeriod"/>
            </a:pPr>
            <a:r>
              <a:rPr lang="en-US" sz="2800" dirty="0">
                <a:latin typeface="Arial" panose="020B0604020202020204" pitchFamily="34" charset="0"/>
                <a:cs typeface="Arial" panose="020B0604020202020204" pitchFamily="34" charset="0"/>
              </a:rPr>
              <a:t>Atypical presentations</a:t>
            </a:r>
          </a:p>
          <a:p>
            <a:pPr marL="971550" lvl="1" indent="-514350">
              <a:buFont typeface="+mj-lt"/>
              <a:buAutoNum type="alphaUcPeriod"/>
            </a:pPr>
            <a:r>
              <a:rPr lang="en-US" sz="2800" dirty="0">
                <a:latin typeface="Arial" panose="020B0604020202020204" pitchFamily="34" charset="0"/>
                <a:cs typeface="Arial" panose="020B0604020202020204" pitchFamily="34" charset="0"/>
              </a:rPr>
              <a:t>Munchhausen Diseases</a:t>
            </a:r>
          </a:p>
          <a:p>
            <a:pPr lvl="1"/>
            <a:endParaRPr lang="en-US" dirty="0"/>
          </a:p>
        </p:txBody>
      </p:sp>
    </p:spTree>
    <p:extLst>
      <p:ext uri="{BB962C8B-B14F-4D97-AF65-F5344CB8AC3E}">
        <p14:creationId xmlns:p14="http://schemas.microsoft.com/office/powerpoint/2010/main" val="161085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an atypical presentation ? </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when an older adult presents with a disease state that is missing some of the traditional core features of the illness usually seen in younger patients.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May account for 20 – 50 % of disease presentations in older adults</a:t>
            </a:r>
          </a:p>
        </p:txBody>
      </p:sp>
    </p:spTree>
    <p:extLst>
      <p:ext uri="{BB962C8B-B14F-4D97-AF65-F5344CB8AC3E}">
        <p14:creationId xmlns:p14="http://schemas.microsoft.com/office/powerpoint/2010/main" val="404018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3.  A nursing home resident falls and is confused.  This presentation should prompt thoughts about:</a:t>
            </a:r>
          </a:p>
          <a:p>
            <a:pPr marL="971550" lvl="1" indent="-514350">
              <a:buFont typeface="+mj-lt"/>
              <a:buAutoNum type="alphaUcPeriod"/>
            </a:pPr>
            <a:r>
              <a:rPr lang="en-US" sz="2800" dirty="0">
                <a:latin typeface="Arial" panose="020B0604020202020204" pitchFamily="34" charset="0"/>
                <a:cs typeface="Arial" panose="020B0604020202020204" pitchFamily="34" charset="0"/>
              </a:rPr>
              <a:t>Covid19 infection</a:t>
            </a:r>
          </a:p>
          <a:p>
            <a:pPr marL="971550" lvl="1" indent="-514350">
              <a:buFont typeface="+mj-lt"/>
              <a:buAutoNum type="alphaUcPeriod"/>
            </a:pPr>
            <a:r>
              <a:rPr lang="en-US" sz="2800" dirty="0">
                <a:latin typeface="Arial" panose="020B0604020202020204" pitchFamily="34" charset="0"/>
                <a:cs typeface="Arial" panose="020B0604020202020204" pitchFamily="34" charset="0"/>
              </a:rPr>
              <a:t>Urinary tract infection</a:t>
            </a:r>
          </a:p>
          <a:p>
            <a:pPr marL="971550" lvl="1" indent="-514350">
              <a:buFont typeface="+mj-lt"/>
              <a:buAutoNum type="alphaUcPeriod"/>
            </a:pPr>
            <a:r>
              <a:rPr lang="en-US" sz="2800" dirty="0">
                <a:latin typeface="Arial" panose="020B0604020202020204" pitchFamily="34" charset="0"/>
                <a:cs typeface="Arial" panose="020B0604020202020204" pitchFamily="34" charset="0"/>
              </a:rPr>
              <a:t>Pneumonia</a:t>
            </a:r>
          </a:p>
          <a:p>
            <a:pPr marL="971550" lvl="1" indent="-514350">
              <a:buFont typeface="+mj-lt"/>
              <a:buAutoNum type="alphaUcPeriod"/>
            </a:pPr>
            <a:r>
              <a:rPr lang="en-US" sz="2800" dirty="0">
                <a:latin typeface="Arial" panose="020B0604020202020204" pitchFamily="34" charset="0"/>
                <a:cs typeface="Arial" panose="020B0604020202020204" pitchFamily="34" charset="0"/>
              </a:rPr>
              <a:t>All of the above</a:t>
            </a:r>
          </a:p>
        </p:txBody>
      </p:sp>
    </p:spTree>
    <p:extLst>
      <p:ext uri="{BB962C8B-B14F-4D97-AF65-F5344CB8AC3E}">
        <p14:creationId xmlns:p14="http://schemas.microsoft.com/office/powerpoint/2010/main" val="243521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Who is at risk for atypical presentations ? </a:t>
            </a:r>
          </a:p>
        </p:txBody>
      </p:sp>
      <p:sp>
        <p:nvSpPr>
          <p:cNvPr id="3" name="Content Placeholder 2"/>
          <p:cNvSpPr>
            <a:spLocks noGrp="1"/>
          </p:cNvSpPr>
          <p:nvPr>
            <p:ph idx="1"/>
          </p:nvPr>
        </p:nvSpPr>
        <p:spPr>
          <a:xfrm>
            <a:off x="1103312" y="2052918"/>
            <a:ext cx="9902618" cy="4195481"/>
          </a:xfrm>
        </p:spPr>
        <p:txBody>
          <a:bodyPr/>
          <a:lstStyle/>
          <a:p>
            <a:r>
              <a:rPr lang="en-US" sz="2800" dirty="0">
                <a:latin typeface="Arial" panose="020B0604020202020204" pitchFamily="34" charset="0"/>
                <a:cs typeface="Arial" panose="020B0604020202020204" pitchFamily="34" charset="0"/>
              </a:rPr>
              <a:t>Increasing age (especially age 85 years or older)</a:t>
            </a:r>
          </a:p>
          <a:p>
            <a:r>
              <a:rPr lang="en-US" sz="2800" dirty="0">
                <a:latin typeface="Arial" panose="020B0604020202020204" pitchFamily="34" charset="0"/>
                <a:cs typeface="Arial" panose="020B0604020202020204" pitchFamily="34" charset="0"/>
              </a:rPr>
              <a:t>Multiple medical conditions (“multi-morbidity”)</a:t>
            </a:r>
          </a:p>
          <a:p>
            <a:r>
              <a:rPr lang="en-US" sz="2800" dirty="0">
                <a:latin typeface="Arial" panose="020B0604020202020204" pitchFamily="34" charset="0"/>
                <a:cs typeface="Arial" panose="020B0604020202020204" pitchFamily="34" charset="0"/>
              </a:rPr>
              <a:t>Multiple medications (or “polypharmacy”)</a:t>
            </a:r>
          </a:p>
          <a:p>
            <a:r>
              <a:rPr lang="en-US" sz="2800" dirty="0">
                <a:latin typeface="Arial" panose="020B0604020202020204" pitchFamily="34" charset="0"/>
                <a:cs typeface="Arial" panose="020B0604020202020204" pitchFamily="34" charset="0"/>
              </a:rPr>
              <a:t>Cognitive impairment</a:t>
            </a:r>
          </a:p>
          <a:p>
            <a:r>
              <a:rPr lang="en-US" sz="2800" dirty="0">
                <a:latin typeface="Arial" panose="020B0604020202020204" pitchFamily="34" charset="0"/>
                <a:cs typeface="Arial" panose="020B0604020202020204" pitchFamily="34" charset="0"/>
              </a:rPr>
              <a:t>Residing in a care institution or functional dependency</a:t>
            </a:r>
          </a:p>
          <a:p>
            <a:endParaRPr lang="en-US" dirty="0"/>
          </a:p>
        </p:txBody>
      </p:sp>
    </p:spTree>
    <p:extLst>
      <p:ext uri="{BB962C8B-B14F-4D97-AF65-F5344CB8AC3E}">
        <p14:creationId xmlns:p14="http://schemas.microsoft.com/office/powerpoint/2010/main" val="220473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Atypical presentations usually include one of three features</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vague presentation of illness</a:t>
            </a:r>
          </a:p>
          <a:p>
            <a:pPr lvl="1"/>
            <a:r>
              <a:rPr lang="en-US" sz="2600" dirty="0">
                <a:latin typeface="Arial" panose="020B0604020202020204" pitchFamily="34" charset="0"/>
                <a:cs typeface="Arial" panose="020B0604020202020204" pitchFamily="34" charset="0"/>
              </a:rPr>
              <a:t>e.g., generalized weakness or “I hurt all over” </a:t>
            </a:r>
          </a:p>
          <a:p>
            <a:r>
              <a:rPr lang="en-US" sz="2800" dirty="0">
                <a:latin typeface="Arial" panose="020B0604020202020204" pitchFamily="34" charset="0"/>
                <a:cs typeface="Arial" panose="020B0604020202020204" pitchFamily="34" charset="0"/>
              </a:rPr>
              <a:t>altered presentation of illness</a:t>
            </a:r>
          </a:p>
          <a:p>
            <a:pPr lvl="1"/>
            <a:r>
              <a:rPr lang="en-US" sz="2600" dirty="0">
                <a:latin typeface="Arial" panose="020B0604020202020204" pitchFamily="34" charset="0"/>
                <a:cs typeface="Arial" panose="020B0604020202020204" pitchFamily="34" charset="0"/>
              </a:rPr>
              <a:t>e.g., reflection of chest problems as abdominal discomfort or abdominal issues as upper torso complaints (right shoulder pain with GB disease)</a:t>
            </a:r>
          </a:p>
          <a:p>
            <a:r>
              <a:rPr lang="en-US" sz="2800" dirty="0">
                <a:latin typeface="Arial" panose="020B0604020202020204" pitchFamily="34" charset="0"/>
                <a:cs typeface="Arial" panose="020B0604020202020204" pitchFamily="34" charset="0"/>
              </a:rPr>
              <a:t>Not reporting illness and attributing to old age </a:t>
            </a:r>
          </a:p>
          <a:p>
            <a:pPr lvl="1"/>
            <a:r>
              <a:rPr lang="en-US" sz="2600" dirty="0">
                <a:latin typeface="Arial" panose="020B0604020202020204" pitchFamily="34" charset="0"/>
                <a:cs typeface="Arial" panose="020B0604020202020204" pitchFamily="34" charset="0"/>
              </a:rPr>
              <a:t>i.e., under reporting</a:t>
            </a:r>
          </a:p>
        </p:txBody>
      </p:sp>
    </p:spTree>
    <p:extLst>
      <p:ext uri="{BB962C8B-B14F-4D97-AF65-F5344CB8AC3E}">
        <p14:creationId xmlns:p14="http://schemas.microsoft.com/office/powerpoint/2010/main" val="421192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clues for atypical presentation ?  </a:t>
            </a:r>
          </a:p>
        </p:txBody>
      </p:sp>
      <p:sp>
        <p:nvSpPr>
          <p:cNvPr id="3" name="Content Placeholder 2"/>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Change in</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Behavior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Function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Cognition </a:t>
            </a:r>
          </a:p>
        </p:txBody>
      </p:sp>
    </p:spTree>
    <p:extLst>
      <p:ext uri="{BB962C8B-B14F-4D97-AF65-F5344CB8AC3E}">
        <p14:creationId xmlns:p14="http://schemas.microsoft.com/office/powerpoint/2010/main" val="252725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99393" cy="1400530"/>
          </a:xfrm>
        </p:spPr>
        <p:txBody>
          <a:bodyPr/>
          <a:lstStyle/>
          <a:p>
            <a:r>
              <a:rPr lang="en-US" dirty="0">
                <a:latin typeface="Arial" panose="020B0604020202020204" pitchFamily="34" charset="0"/>
                <a:cs typeface="Arial" panose="020B0604020202020204" pitchFamily="34" charset="0"/>
              </a:rPr>
              <a:t>What are the consequences of not understanding atypical presentations ?  </a:t>
            </a:r>
          </a:p>
        </p:txBody>
      </p:sp>
      <p:sp>
        <p:nvSpPr>
          <p:cNvPr id="3" name="Content Placeholder 2"/>
          <p:cNvSpPr>
            <a:spLocks noGrp="1"/>
          </p:cNvSpPr>
          <p:nvPr>
            <p:ph idx="1"/>
          </p:nvPr>
        </p:nvSpPr>
        <p:spPr/>
        <p:txBody>
          <a:bodyPr>
            <a:normAutofit/>
          </a:bodyPr>
          <a:lstStyle/>
          <a:p>
            <a:pPr marL="0" indent="0">
              <a:buNone/>
            </a:pPr>
            <a:r>
              <a:rPr lang="en-US" sz="2800" dirty="0">
                <a:solidFill>
                  <a:srgbClr val="FFFF66"/>
                </a:solidFill>
                <a:latin typeface="Arial" panose="020B0604020202020204" pitchFamily="34" charset="0"/>
                <a:cs typeface="Arial" panose="020B0604020202020204" pitchFamily="34" charset="0"/>
              </a:rPr>
              <a:t>Provider perspective</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worse outcomes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missed diagnoses</a:t>
            </a:r>
          </a:p>
          <a:p>
            <a:pPr marL="0" indent="0">
              <a:buNone/>
            </a:pP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missed opportunities for treatment</a:t>
            </a:r>
          </a:p>
        </p:txBody>
      </p:sp>
    </p:spTree>
    <p:extLst>
      <p:ext uri="{BB962C8B-B14F-4D97-AF65-F5344CB8AC3E}">
        <p14:creationId xmlns:p14="http://schemas.microsoft.com/office/powerpoint/2010/main" val="248970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99393" cy="1400530"/>
          </a:xfrm>
        </p:spPr>
        <p:txBody>
          <a:bodyPr/>
          <a:lstStyle/>
          <a:p>
            <a:r>
              <a:rPr lang="en-US" dirty="0">
                <a:latin typeface="Arial" panose="020B0604020202020204" pitchFamily="34" charset="0"/>
                <a:cs typeface="Arial" panose="020B0604020202020204" pitchFamily="34" charset="0"/>
              </a:rPr>
              <a:t>What are the consequences of not understanding atypical presentations ?  </a:t>
            </a:r>
          </a:p>
        </p:txBody>
      </p:sp>
      <p:sp>
        <p:nvSpPr>
          <p:cNvPr id="3" name="Content Placeholder 2"/>
          <p:cNvSpPr>
            <a:spLocks noGrp="1"/>
          </p:cNvSpPr>
          <p:nvPr>
            <p:ph idx="1"/>
          </p:nvPr>
        </p:nvSpPr>
        <p:spPr>
          <a:xfrm>
            <a:off x="950912" y="2078535"/>
            <a:ext cx="8946541" cy="4195481"/>
          </a:xfrm>
        </p:spPr>
        <p:txBody>
          <a:bodyPr>
            <a:noAutofit/>
          </a:bodyPr>
          <a:lstStyle/>
          <a:p>
            <a:pPr marL="0" indent="0">
              <a:buNone/>
            </a:pPr>
            <a:r>
              <a:rPr lang="en-US" sz="2800" dirty="0">
                <a:solidFill>
                  <a:srgbClr val="FFFF00"/>
                </a:solidFill>
                <a:latin typeface="Arial" panose="020B0604020202020204" pitchFamily="34" charset="0"/>
                <a:cs typeface="Arial" panose="020B0604020202020204" pitchFamily="34" charset="0"/>
              </a:rPr>
              <a:t>Patient perspective:</a:t>
            </a:r>
          </a:p>
          <a:p>
            <a:r>
              <a:rPr lang="en-US" sz="2800" dirty="0">
                <a:latin typeface="Arial" panose="020B0604020202020204" pitchFamily="34" charset="0"/>
                <a:cs typeface="Arial" panose="020B0604020202020204" pitchFamily="34" charset="0"/>
              </a:rPr>
              <a:t>Lack of knowledge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MI mistaken for indigestion)</a:t>
            </a:r>
          </a:p>
          <a:p>
            <a:r>
              <a:rPr lang="en-US" sz="2800" dirty="0">
                <a:latin typeface="Arial" panose="020B0604020202020204" pitchFamily="34" charset="0"/>
                <a:cs typeface="Arial" panose="020B0604020202020204" pitchFamily="34" charset="0"/>
              </a:rPr>
              <a:t>Social factors  (it will pass, don’t bother others)</a:t>
            </a:r>
          </a:p>
          <a:p>
            <a:r>
              <a:rPr lang="en-US" sz="2800" dirty="0">
                <a:latin typeface="Arial" panose="020B0604020202020204" pitchFamily="34" charset="0"/>
                <a:cs typeface="Arial" panose="020B0604020202020204" pitchFamily="34" charset="0"/>
              </a:rPr>
              <a:t>Dependency and Lack of caregiver</a:t>
            </a:r>
          </a:p>
          <a:p>
            <a:r>
              <a:rPr lang="en-US" sz="2800" dirty="0">
                <a:latin typeface="Arial" panose="020B0604020202020204" pitchFamily="34" charset="0"/>
                <a:cs typeface="Arial" panose="020B0604020202020204" pitchFamily="34" charset="0"/>
              </a:rPr>
              <a:t>Lack of transportation, </a:t>
            </a:r>
          </a:p>
          <a:p>
            <a:r>
              <a:rPr lang="en-US" sz="2800" dirty="0">
                <a:latin typeface="Arial" panose="020B0604020202020204" pitchFamily="34" charset="0"/>
                <a:cs typeface="Arial" panose="020B0604020202020204" pitchFamily="34" charset="0"/>
              </a:rPr>
              <a:t>Fear of being hospitalized, </a:t>
            </a:r>
          </a:p>
          <a:p>
            <a:r>
              <a:rPr lang="en-US" sz="2800" dirty="0">
                <a:latin typeface="Arial" panose="020B0604020202020204" pitchFamily="34" charset="0"/>
                <a:cs typeface="Arial" panose="020B0604020202020204" pitchFamily="34" charset="0"/>
              </a:rPr>
              <a:t>Risk of losing independence</a:t>
            </a:r>
          </a:p>
        </p:txBody>
      </p:sp>
    </p:spTree>
    <p:extLst>
      <p:ext uri="{BB962C8B-B14F-4D97-AF65-F5344CB8AC3E}">
        <p14:creationId xmlns:p14="http://schemas.microsoft.com/office/powerpoint/2010/main" val="1450223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382</TotalTime>
  <Words>1473</Words>
  <Application>Microsoft Office PowerPoint</Application>
  <PresentationFormat>Widescreen</PresentationFormat>
  <Paragraphs>298</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Wingdings 3</vt:lpstr>
      <vt:lpstr>Ion</vt:lpstr>
      <vt:lpstr>Atypical Presentations of Common Diseases in Older Adults</vt:lpstr>
      <vt:lpstr>Goals</vt:lpstr>
      <vt:lpstr>Usual script for understanding disease</vt:lpstr>
      <vt:lpstr>What is an atypical presentation ? </vt:lpstr>
      <vt:lpstr>Who is at risk for atypical presentations ? </vt:lpstr>
      <vt:lpstr>Atypical presentations usually include one of three features</vt:lpstr>
      <vt:lpstr>What are clues for atypical presentation ?  </vt:lpstr>
      <vt:lpstr>What are the consequences of not understanding atypical presentations ?  </vt:lpstr>
      <vt:lpstr>What are the consequences of not understanding atypical presentations ?  </vt:lpstr>
      <vt:lpstr>PowerPoint Presentation</vt:lpstr>
      <vt:lpstr>Five common disease states in which atypical presentations may be seen</vt:lpstr>
      <vt:lpstr>Infections: general differences</vt:lpstr>
      <vt:lpstr>Urinary Tract Infections (UTI)</vt:lpstr>
      <vt:lpstr>Diagnosis of UTI</vt:lpstr>
      <vt:lpstr>Note</vt:lpstr>
      <vt:lpstr>Pneumonia</vt:lpstr>
      <vt:lpstr>Pneumonia Tests</vt:lpstr>
      <vt:lpstr>Pneumonia signs</vt:lpstr>
      <vt:lpstr>Pneumonia in older adults</vt:lpstr>
      <vt:lpstr>COVID19</vt:lpstr>
      <vt:lpstr>Case report</vt:lpstr>
      <vt:lpstr>What additional evaluations should the RN do ?  </vt:lpstr>
      <vt:lpstr>Suggested tests when hypo – active delirium is suspected</vt:lpstr>
      <vt:lpstr>Heart disease </vt:lpstr>
      <vt:lpstr>Acute abdomen</vt:lpstr>
      <vt:lpstr>Depression </vt:lpstr>
      <vt:lpstr>Case Report</vt:lpstr>
      <vt:lpstr>What additional information would you like to know ?</vt:lpstr>
      <vt:lpstr>Case Report</vt:lpstr>
      <vt:lpstr>Hyperthyroidism </vt:lpstr>
      <vt:lpstr>Case Report</vt:lpstr>
      <vt:lpstr>Case report</vt:lpstr>
      <vt:lpstr>What is your opinion ? </vt:lpstr>
      <vt:lpstr>What tests would you like to order ?</vt:lpstr>
      <vt:lpstr>Lab Tests</vt:lpstr>
      <vt:lpstr>Key points</vt:lpstr>
      <vt:lpstr>Summary </vt:lpstr>
      <vt:lpstr>Questions</vt:lpstr>
      <vt:lpstr>Questions</vt:lpstr>
      <vt:lpstr>Questions</vt:lpstr>
    </vt:vector>
  </TitlesOfParts>
  <Company>Sanford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Atypical Presentations of Common Diseases in Older Adults</dc:title>
  <dc:creator>Donald Jurivich</dc:creator>
  <cp:lastModifiedBy>Crouch, Nicole</cp:lastModifiedBy>
  <cp:revision>55</cp:revision>
  <dcterms:created xsi:type="dcterms:W3CDTF">2023-12-21T18:45:29Z</dcterms:created>
  <dcterms:modified xsi:type="dcterms:W3CDTF">2024-01-02T18:37:04Z</dcterms:modified>
</cp:coreProperties>
</file>