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4" r:id="rId3"/>
    <p:sldId id="258" r:id="rId4"/>
    <p:sldId id="261" r:id="rId5"/>
    <p:sldId id="263" r:id="rId6"/>
    <p:sldId id="262" r:id="rId7"/>
    <p:sldId id="271" r:id="rId8"/>
    <p:sldId id="276" r:id="rId9"/>
    <p:sldId id="259" r:id="rId10"/>
    <p:sldId id="265" r:id="rId11"/>
    <p:sldId id="268" r:id="rId12"/>
    <p:sldId id="269" r:id="rId13"/>
    <p:sldId id="270" r:id="rId14"/>
    <p:sldId id="267" r:id="rId15"/>
    <p:sldId id="274" r:id="rId16"/>
    <p:sldId id="273" r:id="rId17"/>
    <p:sldId id="260" r:id="rId18"/>
    <p:sldId id="257" r:id="rId19"/>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105" d="100"/>
          <a:sy n="105" d="100"/>
        </p:scale>
        <p:origin x="114" y="13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CFAAE4DD-0D9E-49B8-A7B6-E0CE2823A9A3}" type="datetimeFigureOut">
              <a:rPr lang="en-US" smtClean="0"/>
              <a:t>10/12/2023</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FA53662D-3664-4F87-BBAB-1D0A09DB1897}" type="slidenum">
              <a:rPr lang="en-US" smtClean="0"/>
              <a:t>‹#›</a:t>
            </a:fld>
            <a:endParaRPr lang="en-US"/>
          </a:p>
        </p:txBody>
      </p:sp>
    </p:spTree>
    <p:extLst>
      <p:ext uri="{BB962C8B-B14F-4D97-AF65-F5344CB8AC3E}">
        <p14:creationId xmlns:p14="http://schemas.microsoft.com/office/powerpoint/2010/main" val="425427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are living 2-5 years requiring at least help with 1ADL</a:t>
            </a:r>
            <a:r>
              <a:rPr lang="en-US" baseline="0" dirty="0"/>
              <a:t> before death (bathing, dressing, eating, toileting)</a:t>
            </a:r>
            <a:endParaRPr lang="en-US" dirty="0"/>
          </a:p>
        </p:txBody>
      </p:sp>
      <p:sp>
        <p:nvSpPr>
          <p:cNvPr id="4" name="Slide Number Placeholder 3"/>
          <p:cNvSpPr>
            <a:spLocks noGrp="1"/>
          </p:cNvSpPr>
          <p:nvPr>
            <p:ph type="sldNum" sz="quarter" idx="10"/>
          </p:nvPr>
        </p:nvSpPr>
        <p:spPr/>
        <p:txBody>
          <a:bodyPr/>
          <a:lstStyle/>
          <a:p>
            <a:fld id="{8BA8934D-2672-4246-86C8-13E1CF1579A1}" type="slidenum">
              <a:rPr lang="en-US" smtClean="0"/>
              <a:t>6</a:t>
            </a:fld>
            <a:endParaRPr lang="en-US"/>
          </a:p>
        </p:txBody>
      </p:sp>
    </p:spTree>
    <p:extLst>
      <p:ext uri="{BB962C8B-B14F-4D97-AF65-F5344CB8AC3E}">
        <p14:creationId xmlns:p14="http://schemas.microsoft.com/office/powerpoint/2010/main" val="161880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A6F83B-673C-4FED-B34D-0882F6BEE48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43C4-211D-43F0-B67C-F2E77B525E03}"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01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17A6F83B-673C-4FED-B34D-0882F6BEE484}"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843C4-211D-43F0-B67C-F2E77B525E03}" type="slidenum">
              <a:rPr lang="en-US" smtClean="0"/>
              <a:t>‹#›</a:t>
            </a:fld>
            <a:endParaRPr lang="en-US"/>
          </a:p>
        </p:txBody>
      </p:sp>
    </p:spTree>
    <p:extLst>
      <p:ext uri="{BB962C8B-B14F-4D97-AF65-F5344CB8AC3E}">
        <p14:creationId xmlns:p14="http://schemas.microsoft.com/office/powerpoint/2010/main" val="155560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A6F83B-673C-4FED-B34D-0882F6BEE48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43C4-211D-43F0-B67C-F2E77B525E03}" type="slidenum">
              <a:rPr lang="en-US" smtClean="0"/>
              <a:t>‹#›</a:t>
            </a:fld>
            <a:endParaRPr lang="en-US"/>
          </a:p>
        </p:txBody>
      </p:sp>
    </p:spTree>
    <p:extLst>
      <p:ext uri="{BB962C8B-B14F-4D97-AF65-F5344CB8AC3E}">
        <p14:creationId xmlns:p14="http://schemas.microsoft.com/office/powerpoint/2010/main" val="18956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A6F83B-673C-4FED-B34D-0882F6BEE48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43C4-211D-43F0-B67C-F2E77B525E03}"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59641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A6F83B-673C-4FED-B34D-0882F6BEE48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43C4-211D-43F0-B67C-F2E77B525E03}" type="slidenum">
              <a:rPr lang="en-US" smtClean="0"/>
              <a:t>‹#›</a:t>
            </a:fld>
            <a:endParaRPr lang="en-US"/>
          </a:p>
        </p:txBody>
      </p:sp>
    </p:spTree>
    <p:extLst>
      <p:ext uri="{BB962C8B-B14F-4D97-AF65-F5344CB8AC3E}">
        <p14:creationId xmlns:p14="http://schemas.microsoft.com/office/powerpoint/2010/main" val="402253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A6F83B-673C-4FED-B34D-0882F6BEE48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43C4-211D-43F0-B67C-F2E77B525E03}"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05092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A6F83B-673C-4FED-B34D-0882F6BEE48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43C4-211D-43F0-B67C-F2E77B525E03}" type="slidenum">
              <a:rPr lang="en-US" smtClean="0"/>
              <a:t>‹#›</a:t>
            </a:fld>
            <a:endParaRPr lang="en-US"/>
          </a:p>
        </p:txBody>
      </p:sp>
    </p:spTree>
    <p:extLst>
      <p:ext uri="{BB962C8B-B14F-4D97-AF65-F5344CB8AC3E}">
        <p14:creationId xmlns:p14="http://schemas.microsoft.com/office/powerpoint/2010/main" val="1505384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A6F83B-673C-4FED-B34D-0882F6BEE48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43C4-211D-43F0-B67C-F2E77B525E03}" type="slidenum">
              <a:rPr lang="en-US" smtClean="0"/>
              <a:t>‹#›</a:t>
            </a:fld>
            <a:endParaRPr lang="en-US"/>
          </a:p>
        </p:txBody>
      </p:sp>
    </p:spTree>
    <p:extLst>
      <p:ext uri="{BB962C8B-B14F-4D97-AF65-F5344CB8AC3E}">
        <p14:creationId xmlns:p14="http://schemas.microsoft.com/office/powerpoint/2010/main" val="3532766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A6F83B-673C-4FED-B34D-0882F6BEE48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43C4-211D-43F0-B67C-F2E77B525E03}" type="slidenum">
              <a:rPr lang="en-US" smtClean="0"/>
              <a:t>‹#›</a:t>
            </a:fld>
            <a:endParaRPr lang="en-US"/>
          </a:p>
        </p:txBody>
      </p:sp>
    </p:spTree>
    <p:extLst>
      <p:ext uri="{BB962C8B-B14F-4D97-AF65-F5344CB8AC3E}">
        <p14:creationId xmlns:p14="http://schemas.microsoft.com/office/powerpoint/2010/main" val="360958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A6F83B-673C-4FED-B34D-0882F6BEE48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43C4-211D-43F0-B67C-F2E77B525E03}" type="slidenum">
              <a:rPr lang="en-US" smtClean="0"/>
              <a:t>‹#›</a:t>
            </a:fld>
            <a:endParaRPr lang="en-US"/>
          </a:p>
        </p:txBody>
      </p:sp>
    </p:spTree>
    <p:extLst>
      <p:ext uri="{BB962C8B-B14F-4D97-AF65-F5344CB8AC3E}">
        <p14:creationId xmlns:p14="http://schemas.microsoft.com/office/powerpoint/2010/main" val="316677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A6F83B-673C-4FED-B34D-0882F6BEE48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43C4-211D-43F0-B67C-F2E77B525E03}" type="slidenum">
              <a:rPr lang="en-US" smtClean="0"/>
              <a:t>‹#›</a:t>
            </a:fld>
            <a:endParaRPr lang="en-US"/>
          </a:p>
        </p:txBody>
      </p:sp>
    </p:spTree>
    <p:extLst>
      <p:ext uri="{BB962C8B-B14F-4D97-AF65-F5344CB8AC3E}">
        <p14:creationId xmlns:p14="http://schemas.microsoft.com/office/powerpoint/2010/main" val="4024229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A6F83B-673C-4FED-B34D-0882F6BEE484}"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843C4-211D-43F0-B67C-F2E77B525E03}" type="slidenum">
              <a:rPr lang="en-US" smtClean="0"/>
              <a:t>‹#›</a:t>
            </a:fld>
            <a:endParaRPr lang="en-US"/>
          </a:p>
        </p:txBody>
      </p:sp>
    </p:spTree>
    <p:extLst>
      <p:ext uri="{BB962C8B-B14F-4D97-AF65-F5344CB8AC3E}">
        <p14:creationId xmlns:p14="http://schemas.microsoft.com/office/powerpoint/2010/main" val="395611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A6F83B-673C-4FED-B34D-0882F6BEE484}"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843C4-211D-43F0-B67C-F2E77B525E03}" type="slidenum">
              <a:rPr lang="en-US" smtClean="0"/>
              <a:t>‹#›</a:t>
            </a:fld>
            <a:endParaRPr lang="en-US"/>
          </a:p>
        </p:txBody>
      </p:sp>
    </p:spTree>
    <p:extLst>
      <p:ext uri="{BB962C8B-B14F-4D97-AF65-F5344CB8AC3E}">
        <p14:creationId xmlns:p14="http://schemas.microsoft.com/office/powerpoint/2010/main" val="464449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A6F83B-673C-4FED-B34D-0882F6BEE484}"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843C4-211D-43F0-B67C-F2E77B525E03}" type="slidenum">
              <a:rPr lang="en-US" smtClean="0"/>
              <a:t>‹#›</a:t>
            </a:fld>
            <a:endParaRPr lang="en-US"/>
          </a:p>
        </p:txBody>
      </p:sp>
    </p:spTree>
    <p:extLst>
      <p:ext uri="{BB962C8B-B14F-4D97-AF65-F5344CB8AC3E}">
        <p14:creationId xmlns:p14="http://schemas.microsoft.com/office/powerpoint/2010/main" val="251491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6F83B-673C-4FED-B34D-0882F6BEE484}"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843C4-211D-43F0-B67C-F2E77B525E03}" type="slidenum">
              <a:rPr lang="en-US" smtClean="0"/>
              <a:t>‹#›</a:t>
            </a:fld>
            <a:endParaRPr lang="en-US"/>
          </a:p>
        </p:txBody>
      </p:sp>
    </p:spTree>
    <p:extLst>
      <p:ext uri="{BB962C8B-B14F-4D97-AF65-F5344CB8AC3E}">
        <p14:creationId xmlns:p14="http://schemas.microsoft.com/office/powerpoint/2010/main" val="74872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A6F83B-673C-4FED-B34D-0882F6BEE484}"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843C4-211D-43F0-B67C-F2E77B525E03}" type="slidenum">
              <a:rPr lang="en-US" smtClean="0"/>
              <a:t>‹#›</a:t>
            </a:fld>
            <a:endParaRPr lang="en-US"/>
          </a:p>
        </p:txBody>
      </p:sp>
    </p:spTree>
    <p:extLst>
      <p:ext uri="{BB962C8B-B14F-4D97-AF65-F5344CB8AC3E}">
        <p14:creationId xmlns:p14="http://schemas.microsoft.com/office/powerpoint/2010/main" val="14596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A6F83B-673C-4FED-B34D-0882F6BEE484}"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843C4-211D-43F0-B67C-F2E77B525E03}" type="slidenum">
              <a:rPr lang="en-US" smtClean="0"/>
              <a:t>‹#›</a:t>
            </a:fld>
            <a:endParaRPr lang="en-US"/>
          </a:p>
        </p:txBody>
      </p:sp>
    </p:spTree>
    <p:extLst>
      <p:ext uri="{BB962C8B-B14F-4D97-AF65-F5344CB8AC3E}">
        <p14:creationId xmlns:p14="http://schemas.microsoft.com/office/powerpoint/2010/main" val="245169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7A6F83B-673C-4FED-B34D-0882F6BEE484}" type="datetimeFigureOut">
              <a:rPr lang="en-US" smtClean="0"/>
              <a:t>10/12/2023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72843C4-211D-43F0-B67C-F2E77B525E03}" type="slidenum">
              <a:rPr lang="en-US" smtClean="0"/>
              <a:t>‹#›</a:t>
            </a:fld>
            <a:endParaRPr lang="en-US"/>
          </a:p>
        </p:txBody>
      </p:sp>
    </p:spTree>
    <p:extLst>
      <p:ext uri="{BB962C8B-B14F-4D97-AF65-F5344CB8AC3E}">
        <p14:creationId xmlns:p14="http://schemas.microsoft.com/office/powerpoint/2010/main" val="2187631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1.jfif"/></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fif"/></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apbSsILLh28" TargetMode="External"/><Relationship Id="rId2" Type="http://schemas.openxmlformats.org/officeDocument/2006/relationships/hyperlink" Target="http://www.ihi.org/resources/Pages/Tools/Conversation-Ready-Toolkit-for-Clinicians.aspx" TargetMode="External"/><Relationship Id="rId1" Type="http://schemas.openxmlformats.org/officeDocument/2006/relationships/slideLayout" Target="../slideLayouts/slideLayout2.xml"/><Relationship Id="rId5" Type="http://schemas.openxmlformats.org/officeDocument/2006/relationships/hyperlink" Target="https://www.capc.org/" TargetMode="External"/><Relationship Id="rId4" Type="http://schemas.openxmlformats.org/officeDocument/2006/relationships/hyperlink" Target="https://theconversationprojec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2.xml"/><Relationship Id="rId6" Type="http://schemas.openxmlformats.org/officeDocument/2006/relationships/image" Target="../media/image11.jfif"/><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science/article/pii/S2090536X15000702" TargetMode="External"/><Relationship Id="rId2" Type="http://schemas.openxmlformats.org/officeDocument/2006/relationships/hyperlink" Target="https://pubmed.ncbi.nlm.nih.gov/23200996/" TargetMode="External"/><Relationship Id="rId1" Type="http://schemas.openxmlformats.org/officeDocument/2006/relationships/slideLayout" Target="../slideLayouts/slideLayout2.xml"/><Relationship Id="rId6" Type="http://schemas.openxmlformats.org/officeDocument/2006/relationships/hyperlink" Target="https://www.nejm.org/doi/full/10.1056/nejmoa1109148" TargetMode="External"/><Relationship Id="rId5" Type="http://schemas.openxmlformats.org/officeDocument/2006/relationships/hyperlink" Target="https://www.cureus.com/articles/163272-thoracic-aortic-rupture-post-cardiopulmonary-resuscitation-in-a-patient-with-previous-thoracic-aneurysm-repair#!/" TargetMode="External"/><Relationship Id="rId4" Type="http://schemas.openxmlformats.org/officeDocument/2006/relationships/hyperlink" Target="https://www.sciencedirect.com/science/article/pii/S266608492030616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207389"/>
            <a:ext cx="8001000" cy="2055043"/>
          </a:xfrm>
        </p:spPr>
        <p:txBody>
          <a:bodyPr/>
          <a:lstStyle/>
          <a:p>
            <a:r>
              <a:rPr lang="en-US" dirty="0"/>
              <a:t>what </a:t>
            </a:r>
            <a:r>
              <a:rPr lang="en-US" sz="9600" dirty="0"/>
              <a:t>M</a:t>
            </a:r>
            <a:r>
              <a:rPr lang="en-US" dirty="0"/>
              <a:t>atters </a:t>
            </a:r>
            <a:r>
              <a:rPr lang="en-US" sz="9600" dirty="0"/>
              <a:t>M</a:t>
            </a:r>
            <a:r>
              <a:rPr lang="en-US" dirty="0"/>
              <a:t>ost</a:t>
            </a:r>
          </a:p>
        </p:txBody>
      </p:sp>
      <p:sp>
        <p:nvSpPr>
          <p:cNvPr id="3" name="Subtitle 2"/>
          <p:cNvSpPr>
            <a:spLocks noGrp="1"/>
          </p:cNvSpPr>
          <p:nvPr>
            <p:ph type="subTitle" idx="1"/>
          </p:nvPr>
        </p:nvSpPr>
        <p:spPr/>
        <p:txBody>
          <a:bodyPr/>
          <a:lstStyle/>
          <a:p>
            <a:r>
              <a:rPr lang="en-US" dirty="0"/>
              <a:t>Lindsey Dahl MD, FACP</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073" y="2026763"/>
            <a:ext cx="3935339" cy="4258012"/>
          </a:xfrm>
          <a:prstGeom prst="rect">
            <a:avLst/>
          </a:prstGeom>
        </p:spPr>
      </p:pic>
    </p:spTree>
    <p:extLst>
      <p:ext uri="{BB962C8B-B14F-4D97-AF65-F5344CB8AC3E}">
        <p14:creationId xmlns:p14="http://schemas.microsoft.com/office/powerpoint/2010/main" val="3981440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085" y="141402"/>
            <a:ext cx="6457361" cy="646331"/>
          </a:xfrm>
          <a:prstGeom prst="rect">
            <a:avLst/>
          </a:prstGeom>
          <a:noFill/>
        </p:spPr>
        <p:txBody>
          <a:bodyPr wrap="square" rtlCol="0">
            <a:spAutoFit/>
          </a:bodyPr>
          <a:lstStyle/>
          <a:p>
            <a:r>
              <a:rPr lang="en-US" sz="3600" dirty="0"/>
              <a:t> POLST FORM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68" y="787733"/>
            <a:ext cx="4616683" cy="59675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632" y="770554"/>
            <a:ext cx="4517912" cy="59847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6592" y="464567"/>
            <a:ext cx="2619375" cy="17430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9819" y="2513629"/>
            <a:ext cx="3246148" cy="3246148"/>
          </a:xfrm>
          <a:prstGeom prst="rect">
            <a:avLst/>
          </a:prstGeom>
        </p:spPr>
      </p:pic>
    </p:spTree>
    <p:extLst>
      <p:ext uri="{BB962C8B-B14F-4D97-AF65-F5344CB8AC3E}">
        <p14:creationId xmlns:p14="http://schemas.microsoft.com/office/powerpoint/2010/main" val="664220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94" y="791214"/>
            <a:ext cx="5088510" cy="49591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870" y="0"/>
            <a:ext cx="5391150" cy="6743700"/>
          </a:xfrm>
          <a:prstGeom prst="rect">
            <a:avLst/>
          </a:prstGeom>
        </p:spPr>
      </p:pic>
      <p:sp>
        <p:nvSpPr>
          <p:cNvPr id="2" name="TextBox 1"/>
          <p:cNvSpPr txBox="1"/>
          <p:nvPr/>
        </p:nvSpPr>
        <p:spPr>
          <a:xfrm>
            <a:off x="311083" y="245097"/>
            <a:ext cx="4015819" cy="523220"/>
          </a:xfrm>
          <a:prstGeom prst="rect">
            <a:avLst/>
          </a:prstGeom>
          <a:noFill/>
        </p:spPr>
        <p:txBody>
          <a:bodyPr wrap="square" rtlCol="0">
            <a:spAutoFit/>
          </a:bodyPr>
          <a:lstStyle/>
          <a:p>
            <a:r>
              <a:rPr lang="en-US" sz="2800" dirty="0"/>
              <a:t>Advanced Care Plan</a:t>
            </a:r>
          </a:p>
        </p:txBody>
      </p:sp>
    </p:spTree>
    <p:extLst>
      <p:ext uri="{BB962C8B-B14F-4D97-AF65-F5344CB8AC3E}">
        <p14:creationId xmlns:p14="http://schemas.microsoft.com/office/powerpoint/2010/main" val="340096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21" y="262821"/>
            <a:ext cx="5343525" cy="61626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504" y="137818"/>
            <a:ext cx="5353050" cy="6638925"/>
          </a:xfrm>
          <a:prstGeom prst="rect">
            <a:avLst/>
          </a:prstGeom>
        </p:spPr>
      </p:pic>
    </p:spTree>
    <p:extLst>
      <p:ext uri="{BB962C8B-B14F-4D97-AF65-F5344CB8AC3E}">
        <p14:creationId xmlns:p14="http://schemas.microsoft.com/office/powerpoint/2010/main" val="270218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77" y="133841"/>
            <a:ext cx="5419725" cy="64960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177" y="5253"/>
            <a:ext cx="5314950" cy="6753225"/>
          </a:xfrm>
          <a:prstGeom prst="rect">
            <a:avLst/>
          </a:prstGeom>
        </p:spPr>
      </p:pic>
    </p:spTree>
    <p:extLst>
      <p:ext uri="{BB962C8B-B14F-4D97-AF65-F5344CB8AC3E}">
        <p14:creationId xmlns:p14="http://schemas.microsoft.com/office/powerpoint/2010/main" val="3333458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conversation starters</a:t>
            </a:r>
          </a:p>
        </p:txBody>
      </p:sp>
      <p:sp>
        <p:nvSpPr>
          <p:cNvPr id="3" name="Content Placeholder 2"/>
          <p:cNvSpPr>
            <a:spLocks noGrp="1"/>
          </p:cNvSpPr>
          <p:nvPr>
            <p:ph idx="1"/>
          </p:nvPr>
        </p:nvSpPr>
        <p:spPr/>
        <p:txBody>
          <a:bodyPr>
            <a:normAutofit fontScale="92500" lnSpcReduction="10000"/>
          </a:bodyPr>
          <a:lstStyle/>
          <a:p>
            <a:r>
              <a:rPr lang="en-US" dirty="0"/>
              <a:t>What matters most to you?</a:t>
            </a:r>
          </a:p>
          <a:p>
            <a:r>
              <a:rPr lang="en-US" dirty="0"/>
              <a:t>What makes life worth living?</a:t>
            </a:r>
          </a:p>
          <a:p>
            <a:r>
              <a:rPr lang="en-US" dirty="0"/>
              <a:t>What brings you joy each day?</a:t>
            </a:r>
          </a:p>
          <a:p>
            <a:r>
              <a:rPr lang="en-US" dirty="0"/>
              <a:t>What are you willing to live without, and still feel life is worth living?</a:t>
            </a:r>
          </a:p>
          <a:p>
            <a:r>
              <a:rPr lang="en-US" dirty="0"/>
              <a:t>What are your biggest fears and concerns?</a:t>
            </a:r>
          </a:p>
          <a:p>
            <a:r>
              <a:rPr lang="en-US" dirty="0"/>
              <a:t>What is your understanding of the current situation, and potential outcomes?</a:t>
            </a:r>
          </a:p>
          <a:p>
            <a:r>
              <a:rPr lang="en-US" dirty="0"/>
              <a:t>What goals are most important to you?</a:t>
            </a:r>
          </a:p>
          <a:p>
            <a:r>
              <a:rPr lang="en-US" dirty="0"/>
              <a:t>What tradeoffs are you willing to make, and which are you not?</a:t>
            </a:r>
          </a:p>
        </p:txBody>
      </p:sp>
    </p:spTree>
    <p:extLst>
      <p:ext uri="{BB962C8B-B14F-4D97-AF65-F5344CB8AC3E}">
        <p14:creationId xmlns:p14="http://schemas.microsoft.com/office/powerpoint/2010/main" val="312411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outcomes: when wishes are honored</a:t>
            </a:r>
          </a:p>
        </p:txBody>
      </p:sp>
    </p:spTree>
    <p:extLst>
      <p:ext uri="{BB962C8B-B14F-4D97-AF65-F5344CB8AC3E}">
        <p14:creationId xmlns:p14="http://schemas.microsoft.com/office/powerpoint/2010/main" val="4071722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examples: Digging Deeper into what matters most</a:t>
            </a:r>
          </a:p>
        </p:txBody>
      </p:sp>
      <p:sp>
        <p:nvSpPr>
          <p:cNvPr id="3" name="Content Placeholder 2"/>
          <p:cNvSpPr>
            <a:spLocks noGrp="1"/>
          </p:cNvSpPr>
          <p:nvPr>
            <p:ph sz="half" idx="1"/>
          </p:nvPr>
        </p:nvSpPr>
        <p:spPr/>
        <p:txBody>
          <a:bodyPr/>
          <a:lstStyle/>
          <a:p>
            <a:r>
              <a:rPr lang="en-US" dirty="0"/>
              <a:t>Pt is 85y/o </a:t>
            </a:r>
            <a:r>
              <a:rPr lang="en-US" dirty="0" err="1"/>
              <a:t>wm</a:t>
            </a:r>
            <a:r>
              <a:rPr lang="en-US" dirty="0"/>
              <a:t> with h/o </a:t>
            </a:r>
            <a:r>
              <a:rPr lang="en-US" dirty="0" err="1"/>
              <a:t>chf</a:t>
            </a:r>
            <a:r>
              <a:rPr lang="en-US" dirty="0"/>
              <a:t>, </a:t>
            </a:r>
            <a:r>
              <a:rPr lang="en-US" dirty="0" err="1"/>
              <a:t>copd</a:t>
            </a:r>
            <a:r>
              <a:rPr lang="en-US" dirty="0"/>
              <a:t>, </a:t>
            </a:r>
            <a:r>
              <a:rPr lang="en-US" dirty="0" err="1"/>
              <a:t>gi</a:t>
            </a:r>
            <a:r>
              <a:rPr lang="en-US" dirty="0"/>
              <a:t> bleeds..</a:t>
            </a:r>
          </a:p>
          <a:p>
            <a:r>
              <a:rPr lang="en-US" dirty="0"/>
              <a:t>What matters- to live for 2 years when my grandson gets back from Japan</a:t>
            </a:r>
          </a:p>
          <a:p>
            <a:r>
              <a:rPr lang="en-US" dirty="0"/>
              <a:t>Still DNR/no invasive procedures but willing to push medications/treatment and not feel good now in effort to live</a:t>
            </a:r>
          </a:p>
        </p:txBody>
      </p:sp>
      <p:sp>
        <p:nvSpPr>
          <p:cNvPr id="4" name="Content Placeholder 3"/>
          <p:cNvSpPr>
            <a:spLocks noGrp="1"/>
          </p:cNvSpPr>
          <p:nvPr>
            <p:ph sz="half" idx="2"/>
          </p:nvPr>
        </p:nvSpPr>
        <p:spPr/>
        <p:txBody>
          <a:bodyPr/>
          <a:lstStyle/>
          <a:p>
            <a:r>
              <a:rPr lang="en-US" dirty="0"/>
              <a:t>Pt is 86y/o </a:t>
            </a:r>
            <a:r>
              <a:rPr lang="en-US" dirty="0" err="1"/>
              <a:t>wm</a:t>
            </a:r>
            <a:r>
              <a:rPr lang="en-US" dirty="0"/>
              <a:t> with h/o </a:t>
            </a:r>
            <a:r>
              <a:rPr lang="en-US" dirty="0" err="1"/>
              <a:t>chf</a:t>
            </a:r>
            <a:r>
              <a:rPr lang="en-US" dirty="0"/>
              <a:t>, </a:t>
            </a:r>
            <a:r>
              <a:rPr lang="en-US" dirty="0" err="1"/>
              <a:t>copd</a:t>
            </a:r>
            <a:r>
              <a:rPr lang="en-US" dirty="0"/>
              <a:t>, </a:t>
            </a:r>
            <a:r>
              <a:rPr lang="en-US" dirty="0" err="1"/>
              <a:t>dm</a:t>
            </a:r>
            <a:r>
              <a:rPr lang="en-US" dirty="0"/>
              <a:t>…</a:t>
            </a:r>
          </a:p>
          <a:p>
            <a:r>
              <a:rPr lang="en-US" dirty="0"/>
              <a:t>What matters- to have energy to play cards with my buddies 2 days a week</a:t>
            </a:r>
          </a:p>
          <a:p>
            <a:r>
              <a:rPr lang="en-US" dirty="0"/>
              <a:t>Weaned medications in effort to feel the best today even if may decrease length of life</a:t>
            </a:r>
          </a:p>
        </p:txBody>
      </p:sp>
    </p:spTree>
    <p:extLst>
      <p:ext uri="{BB962C8B-B14F-4D97-AF65-F5344CB8AC3E}">
        <p14:creationId xmlns:p14="http://schemas.microsoft.com/office/powerpoint/2010/main" val="2262026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webp;base64,UklGRlAQAABXRUJQVlA4IEQQAABQSgCdASrEACUBPw2CuFCnJSMkJZKp0OghielqWdQ7VFfm/lj+Mryslrj39P/m/yn++m/3f9Ve2T/H+IPk993aBmZfsA1Ne3f+L62/3v9dvGn4magXrfeU9Q8wj2z+8d9Hqa+EfYA8u+9T+//7b2BP1B6KOej639g7y4vYz6LpA7dKTuWitn7f1VbrfZ44jCYKVbWfULGDzy1KSihLm5364gPhanXu1j+FNCYBiNlxWoz0ER4smcgZzvemlK++PCS4qq2NyZAX2ibgZBSFrvgRoY9eJpqAY1ezX27oDgvRFmvF3zSdUhfG82g5w3tgcgxFv/5xuRg8KYKPqq9CH6vjlGKHx33HQdLMwTX+5sszl32PyHcaKLm7KDt3MudyKOnDbkaFbAyOVQdFb97xVmfzzZVI4QB81D1dQdPoAH7iXo33KiLAtvh61HHTGGuqvc9McuS2H6fKsrv+wFL9PeXCBcqxohcDFw+mPknIp2LI2kDeYSp/s1uQil9HsON/Q/FfQmCcha0BesPpEG4gUtgarMF/GzJZu/T6c6Pj7VBHIxmRcx+0IRgVjBQTQkAnfyW5NWM5WqTEJM1NfHwoMUCGmB5D7RSYx2UN0fUWsWk1rVuI/e2OJ+LjqkZ0xP866RGZXv0q5HKW1ZUxvm6lPaOqwkaCg3KnYYavJkTxUIlOjwYyZCZ9KO15D87UFHWdhzlEYaF6orMMXf/fSsKt+v+cvXntrjzXnkThxRXjU0MJMDVX80WLnhUYMY6oaEU31ebvdaPEaEc/N3Qf6gm7apR8e2l7dPr+wEJ+d/AA/uGAXUaFVNC2LAVPjmasesJ4ENQhAAt3NtV4lwryDazo2nHUzgc8HoORomNHInjSB54I3sBL0mYpYPhxgu6YBuJe+7LzavIf4JfmX7AKZvuevtR3UD2TG0VuCkHH8eaWHQBZK+IQV8mHu0iTLbl+hhE30fvEYHaf1zfIrTlZkh7AoNL2NiJJ1WQUJJ2RglQ6JLrXyyKXtd6kCcNvSm2FUf50tWj9BfZiHI+ScFSVOJICHhmhrtwTc6nxfFfT9rmbiKEN03d163AXyElVBCOlV4r2JAYR79Q2FbjGWk+4tBJil9Y8xLcnc4BiqOiiNMjiufeAmLo2V4mIXaS1YsIRTdo7IPRGl6lDsbJA+1aKtr/NJXRK7Mkl4xy+9+Rn+M1o4bspAY5itUupZq0GvP1lYjUoPSSrshFQuilEntthvs4OgcCWabT+egSPlTxwlTAFPhys8TIp69PlzcOZNgQkjDiN1Rnk1THs/y/ij7UHmL8J7WISoApY/bCciP32cj52piVnpN/+A9NpFgQQVbMvhUA4sw0ENeHmdTfDigw2oKVkZ0ebU/XIrDAS59PEdZtREHZUDKz34seE+xwNX8PLab/lqesreoxPfE9Llk3Wi3tu59Yr95VFjvMJhyB9R4V52gsl75xGHH9Gfx9r5qHzgnU5YH/uCqvcfuEgKf2fXoj3OEpia4JP1PRgQLnoOQl59wa9B2DjSQQikJfO2oBlNSycExuG4aFpuU1o77Wwp5wEezbX1n6i9tWMSvwG+M12NdgimZrLK80DZEjQt809N8xmWk9EUuKNsECjp0eK6/OMg5y4FbErWwmEeCK9Po0MWiGBwULPGXh6tQcdBpnTWAdpIk/oi0IVO9O5kCkqhTsbwm3oY/b8uNkobFvjO8BznO3Ux5/7Zq46hEwsep2Tbi0Ylj2R64w6NEMCEkNSZTcvEqFE6ZmwRDvs8bpTOa/ziMfaT0JqlGitINKlJDANwWAIPJuysDirEtojRdaTzcnPThPdT4gOcZV9mnx37d4XmVxAZ8oHMcoqARFlSvQeLaTPvOmXZzBkZRt8Lxz7iDAdEP+GsBhsDA/mF+H8hFcONeLGzOmWDxbbv02udSUwAzJax4QpJ13KS9KgeuSDRv3y9RimaXHlw1Th6LQ1wOl2bAYZ1z4cEvpQ2bbJGhHyApcZ5KFf1Db8Oc/rF9dNTzoZZFBussOL4BzpfZJ0ddMXzJE4Gv0PlAyZEOVuhUWKwYy4EBN/QdnpNuXUjaQKaB4j0O+dQxJ6+9Z/xRcO+6q+NiEGKIkBFWadbn82oCSP9CYJVGaycCWLdbuoGP60aZJQmzobB/7klA9zr7W8L3FvC1Z7SfQQrRo4Daml95Jd4VclhQUbxrCf7z6N9jYe+MPnwYMzbdke+cFeEB8Fevl741NFz01ELUrQH52hDpe+CxcsKbC49nQfRXBuximQpLSFzuutk2Xiot7f8CR9tRSL6L92watHczfrkhPuP1WN4e5D42POVHGN4Zay3/72yf0DIvLEuN8nf0oIIUZX9JOjQgrnmOa6IMbjOcUITG4bblqqleE51WUDPu3F4cBRzTmn8y6PFL8mboXshGXas2NWkR0yQSY/U0Phxt2dSlLuDiA59metaULin0AtZF7p6MO7xcWU7m2lJ0kT7FZcgv52p8ey4egI/uXL+G/a8T/Bur3oeTTpzNN/g6JZ5M2KUCIpu74YAn9hB6Cgn8ru2T9Dp+iDvg8DNzbitiWGYctAsu6Ahu3ejQ1R/2D+/NjY+8S1clOEPB8w58+mpekNuT2jnDEHPzUQZRTs2g6BwZZZ5XMk9qlknIxNxLs2oQu/vrn0SHPGJJB99Dg2WYv+yQyqcdYdKzzlU0bho0ImQ+gPAwiu4o7zvUB5MObJEA04P8h5Ihp5MjqTcPVjc0kAC7Eng0HXLJIdmfZi5YK7OUn/5CsurjbFfwVX6jv2OLElVwcFH5DsFM+A0u3XqVV+71OlL3HAH4d8+cC0KvDAG8RrWwA3K3ze3CAF825kcF4vG211kU4Ioh3N6Rw/9zuZGDPBrvGbLOB4xLo8DNWLXmeODEBuRZKpPsB87cKUVh4o5dbmO5JbcjDCHStDeA4lp1xWyCCrd+kNG8+R5kkD/conS3v4lY24wybujWlQ9xu4J+zxExdVQo+YegJufsqfxPBgoMx0fGxcqgHETCmTZDTTvplw7xBw9OMZn1zFyi7SEcY9S3OOkX1wjbeu0mStZrAe5YBFZYtSzfs/0/QOR0C+dn42WFfZtCz49ys+mrrWhPVQOX8PGB18gWMx29QwTnrkA0QLidzJBWOW9uZUKohDVPktPkSQcRxgphtmNetsOjpWm5C0JjLEW4ix4znV7M2bEieBzxXFEl9sOnF4CGhAoUPW6713v3HM3iTcElJmJEvzU3z7fytgv1Zan13uEfQAASXOmnR47oC1lBbkVeIdFUgnbI2PHh4ECyPTTiuTz0B+ltfqjhFGfAVupwQqN/J+g/1NW6N1Flmg5KmhPbanYF5pXVH8GeOUx3gTYAExaViAyGBDd8pue5NFCTv3PLM8U885aNfduoraWyykoUnlep6t6uteO0ChBra//cFuQubjEj47FrxX5Q5HLPVXqnXHvggK/9m3nZMTi1Fj6Ua9CruXomxzaRjAAjtmOdkaa97cXX0ixu3zzJ4RT6bwHLgguPcCbnyGsXCLAvf0Ebxn1GJFaZ3XFWexpgGKDWZ+94C3u4HeY5B7agtOblwExfh8/dLQkuNnM46QSlCqUkEZrxS4XmmZ15ckjHfWByhklj8p2gz7ISkZMdpilcweILOPJvO70GCWSzPOZgksj1RfWB61AX/DGEHREThH45455oGtOU/8/RHc3XpFB2wDTjhrztskR4QjQxjiV/xarb9KmwIFAKFDFNQzhdJNUuhqrKN8awdLAJGctH9nAa3L7HLaAEISd8lsYFsU9g+DCWP2A0WXC5r64pfGwcPUbmJPKm0Sir27HMM6JyTIwT/MjfYhsybyMo8TlQ1yW8hTUkzzQ08PA7BR1H7IQ68jWgvxs8v96hAkgY8qeOOd4F7lzSN2bruWWphmGKrKVvTTxE/a3XpDRbjd6BCnWi9yo+CXOhPKpndwy825M90XAMH5wbq6uty3Fnta0VEXas20OLj7pvuEaQEzW9et2mXFEI823BPZoUsafa7NQe3vLesineLs7Fk73rM69T1uabgIX6VfvvYZZ2z7ibty04yece19rJZYShES5iph01dmtfO9/XlWOtQRpJs5d7wXMpMY4jOLjVHio2tyexDYz8muIOSYzGDxUiP2kpL4S9gOwM0riNrCSLByNdOl9qGoV567Vdjc+ism2swmfOReqAw3PIY18x7pT0EhgAzgaag/5+w/FhxqeiVDKQhN1hAb7VRQCJCtoHCslA5PfJbsuWuyWtWSfPy5ZP3EQiU3b8UqGZu5cYPZXJMeJXpmFdZiWarxAKOQNmn8yi5zmY2gjFqOcmlEoSI7TxZGceLYTDCG8SWpv5zpA9AogG3/ye6gijKeuigCVj+hc03I7NUSMlALvVB2OWjvxSFcfwUzik783q+TiodS9xICZtD2uzbfKu/CPh929nxkJI9VKANklC5oMBURNhbolZ+h/Izu2JIhz3O1H0V5CAW6va4/o5oN6jmERvY8j9btqHNLOa9RSy66hWsrlGQciyZOa/cjp4nDBtSjix0EfBuKC6ivQZ5PXS/VbCEgx5FapWjB/Vog9nU0hp9lK4sO39jvbxSoCrlyZ9W+dmKSOzdTj11PDpSt4rR3/5MwbYsjKw76tKVpgzrvtk+IlNFdY3KolzQzGNEgqxoCwzKy7PrZLPTulX6/W+4Mp2xz6zFg7mykLQ8NiiS23d0Jl4WZvxBEL3XXqfJiv/xAyJc0FTQe6urTfJNBiVYajNyYa/BIOvdtSlU4LisVGEuW8zh+P8Uvt10Be6C94hCKL2IIQyOY2+p8KGtH3YKfzVzAIGuSSgPc0s/t9mwM+ZWH1m7gk1AZ0tw1CFY/SIcmp7DJwDplTbKZr/xUJhJRbXZ5WMlGrwiTZW/KBew2HTuLFwbU1Y/JjfQPlDvDIbQB4XbnpZl0hJMtQ9+eYidaTyOnS7mksgvn1FBTuSQfk5+5+dVi+7cPPVQT4AcPROGteK/hC9ef/zevSXt/hIaOlUDqvV/uuYUuoAkIixJX7zlldf/WYG6/ru8sxAzrVQ8VcpztV/hevaU9iUAMb4ajylESH2Lp1dQxcig8EUDuwrAH00fKCiD29aim7FvABWy5d2+SUfg3l6EhkzWYYsyraParSj7FDeFcFP3Za69XY2zq7OnyYxz2YywVV/ODU1U31KHyDEAqInxtrBMg+kB7nhrPBxjuQjIyCuYxWyE5YTL4zySqmN6MjZR/mjQ6iMY/TIvqjDYEWvzCt/2MPiqkIAmBoHQVs8r//VidczVKuY5lmNpbOnPeWzKM6CYGaiLKPbg6ccQvbXQVh4+5FKsAbxvvvuWqOVhs6hXsdjskz/BVRC2SvMuNA9gE0J4ByPKghu2sRuKDA2mq7jMxhAcJhAHyeEhRp+tqnHXUjiI6gzCuVfXuwkUk46+pRqxMSkcxv0nhBz/9UFT0GM/pfustPiyS2ZC367qzMpkkrlHyercbfxkxVmKGn8KSnkSSYa1mSUO6ajMFPjWUo9mxGhkPnoM9JBbt97fxV4lzRQpz7A8jc6oJVzMINwfUOMnMolbaMfmAlw6H5zT8wA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92" t="15533" r="1708" b="14433"/>
          <a:stretch/>
        </p:blipFill>
        <p:spPr>
          <a:xfrm>
            <a:off x="307975" y="870553"/>
            <a:ext cx="3086386" cy="48029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59" y="870553"/>
            <a:ext cx="3228975" cy="4752975"/>
          </a:xfrm>
          <a:prstGeom prst="rect">
            <a:avLst/>
          </a:prstGeom>
        </p:spPr>
      </p:pic>
      <p:sp>
        <p:nvSpPr>
          <p:cNvPr id="3" name="AutoShape 2" descr="Image result for Extremis (fil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3295" y="312738"/>
            <a:ext cx="2307140" cy="322999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3932" y="3761184"/>
            <a:ext cx="4793006" cy="2696066"/>
          </a:xfrm>
          <a:prstGeom prst="rect">
            <a:avLst/>
          </a:prstGeom>
        </p:spPr>
      </p:pic>
    </p:spTree>
    <p:extLst>
      <p:ext uri="{BB962C8B-B14F-4D97-AF65-F5344CB8AC3E}">
        <p14:creationId xmlns:p14="http://schemas.microsoft.com/office/powerpoint/2010/main" val="377562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684212" y="685800"/>
            <a:ext cx="9158288" cy="4318000"/>
          </a:xfrm>
        </p:spPr>
        <p:txBody>
          <a:bodyPr>
            <a:normAutofit/>
          </a:bodyPr>
          <a:lstStyle/>
          <a:p>
            <a:r>
              <a:rPr lang="en-US" dirty="0" err="1">
                <a:hlinkClick r:id="rId2"/>
              </a:rPr>
              <a:t>Patientprioritiescare.rg</a:t>
            </a:r>
            <a:endParaRPr lang="en-US" dirty="0">
              <a:hlinkClick r:id="rId2"/>
            </a:endParaRPr>
          </a:p>
          <a:p>
            <a:r>
              <a:rPr lang="en-US" dirty="0">
                <a:hlinkClick r:id="rId2"/>
              </a:rPr>
              <a:t>http://www.ihi.org/resources/Pages/Tools/Conversation-Ready-Toolkit-for-Clinicians.aspx</a:t>
            </a:r>
            <a:endParaRPr lang="en-US" dirty="0"/>
          </a:p>
          <a:p>
            <a:r>
              <a:rPr lang="en-US" dirty="0">
                <a:hlinkClick r:id="rId3"/>
              </a:rPr>
              <a:t>https://www.youtube.com/watch?v=apbSsILLh28</a:t>
            </a:r>
            <a:r>
              <a:rPr lang="en-US" dirty="0"/>
              <a:t> –ted talk</a:t>
            </a:r>
          </a:p>
          <a:p>
            <a:r>
              <a:rPr lang="en-US" dirty="0">
                <a:hlinkClick r:id="rId4"/>
              </a:rPr>
              <a:t>https://theconversationproject.org/</a:t>
            </a:r>
            <a:endParaRPr lang="en-US" dirty="0"/>
          </a:p>
          <a:p>
            <a:r>
              <a:rPr lang="en-US" dirty="0"/>
              <a:t>Netflix: Documentaries Extremis and End Game</a:t>
            </a:r>
          </a:p>
          <a:p>
            <a:r>
              <a:rPr lang="en-US" dirty="0"/>
              <a:t>https://www.honoringchoicesnd.org/</a:t>
            </a:r>
          </a:p>
          <a:p>
            <a:r>
              <a:rPr lang="en-US" dirty="0"/>
              <a:t>https://polst.org/</a:t>
            </a:r>
          </a:p>
          <a:p>
            <a:r>
              <a:rPr lang="en-US" dirty="0">
                <a:hlinkClick r:id="rId5"/>
              </a:rPr>
              <a:t>https://www.capc.org/</a:t>
            </a:r>
            <a:r>
              <a:rPr lang="en-US" dirty="0"/>
              <a:t>  center to advance palliative care</a:t>
            </a:r>
          </a:p>
          <a:p>
            <a:r>
              <a:rPr lang="en-US" dirty="0"/>
              <a:t>https://www.pbs.org/wgbh/frontline/film/being-mortal/</a:t>
            </a:r>
          </a:p>
        </p:txBody>
      </p:sp>
    </p:spTree>
    <p:extLst>
      <p:ext uri="{BB962C8B-B14F-4D97-AF65-F5344CB8AC3E}">
        <p14:creationId xmlns:p14="http://schemas.microsoft.com/office/powerpoint/2010/main" val="327700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546755"/>
            <a:ext cx="8001000" cy="1121789"/>
          </a:xfrm>
        </p:spPr>
        <p:txBody>
          <a:bodyPr/>
          <a:lstStyle/>
          <a:p>
            <a:r>
              <a:rPr lang="en-US" dirty="0"/>
              <a:t>objectives</a:t>
            </a:r>
          </a:p>
        </p:txBody>
      </p:sp>
      <p:sp>
        <p:nvSpPr>
          <p:cNvPr id="3" name="Subtitle 2"/>
          <p:cNvSpPr>
            <a:spLocks noGrp="1"/>
          </p:cNvSpPr>
          <p:nvPr>
            <p:ph type="subTitle" idx="1"/>
          </p:nvPr>
        </p:nvSpPr>
        <p:spPr>
          <a:xfrm>
            <a:off x="684212" y="2194176"/>
            <a:ext cx="7498254" cy="1947333"/>
          </a:xfrm>
        </p:spPr>
        <p:txBody>
          <a:bodyPr>
            <a:normAutofit fontScale="92500" lnSpcReduction="20000"/>
          </a:bodyPr>
          <a:lstStyle/>
          <a:p>
            <a:r>
              <a:rPr lang="en-US" dirty="0"/>
              <a:t>-Understand the difference between ACP, POLST, CODE status</a:t>
            </a:r>
          </a:p>
          <a:p>
            <a:r>
              <a:rPr lang="en-US" dirty="0"/>
              <a:t>-realize the importance of end </a:t>
            </a:r>
            <a:r>
              <a:rPr lang="en-US"/>
              <a:t>of life </a:t>
            </a:r>
            <a:r>
              <a:rPr lang="en-US" dirty="0"/>
              <a:t>conversations, the why?</a:t>
            </a:r>
          </a:p>
          <a:p>
            <a:r>
              <a:rPr lang="en-US" dirty="0"/>
              <a:t>-learn tips on navigating these conversation</a:t>
            </a:r>
          </a:p>
          <a:p>
            <a:r>
              <a:rPr lang="en-US" dirty="0"/>
              <a:t>-digging deeper into aligning care with what matters</a:t>
            </a:r>
          </a:p>
          <a:p>
            <a:r>
              <a:rPr lang="en-US" dirty="0"/>
              <a:t>-resources for furthering your knowledge</a:t>
            </a:r>
          </a:p>
          <a:p>
            <a:endParaRPr lang="en-US" dirty="0"/>
          </a:p>
        </p:txBody>
      </p:sp>
      <p:pic>
        <p:nvPicPr>
          <p:cNvPr id="4" name="Picture 3"/>
          <p:cNvPicPr>
            <a:picLocks noChangeAspect="1"/>
          </p:cNvPicPr>
          <p:nvPr/>
        </p:nvPicPr>
        <p:blipFill>
          <a:blip r:embed="rId2"/>
          <a:stretch>
            <a:fillRect/>
          </a:stretch>
        </p:blipFill>
        <p:spPr>
          <a:xfrm>
            <a:off x="8182466" y="389400"/>
            <a:ext cx="3925616" cy="26260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712" y="236111"/>
            <a:ext cx="2619375" cy="1743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435" y="3946688"/>
            <a:ext cx="7406061" cy="2777273"/>
          </a:xfrm>
          <a:prstGeom prst="rect">
            <a:avLst/>
          </a:prstGeom>
        </p:spPr>
      </p:pic>
    </p:spTree>
    <p:extLst>
      <p:ext uri="{BB962C8B-B14F-4D97-AF65-F5344CB8AC3E}">
        <p14:creationId xmlns:p14="http://schemas.microsoft.com/office/powerpoint/2010/main" val="357576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13" y="4562746"/>
            <a:ext cx="8534400" cy="1507067"/>
          </a:xfrm>
        </p:spPr>
        <p:txBody>
          <a:bodyPr>
            <a:normAutofit/>
          </a:bodyPr>
          <a:lstStyle/>
          <a:p>
            <a:r>
              <a:rPr lang="en-US" dirty="0"/>
              <a:t>What is death: dr. BJ miller</a:t>
            </a:r>
            <a:br>
              <a:rPr lang="en-US" dirty="0"/>
            </a:br>
            <a:r>
              <a:rPr lang="en-US" sz="1000" dirty="0"/>
              <a:t>https://www.nytimes.com/2020/12/18/opinion/sunday/coronavirus-death.html</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no heartbeat and no breathing, which is obvious enough, or no brain function, which requires an electroencephalogram.</a:t>
            </a:r>
          </a:p>
          <a:p>
            <a:r>
              <a:rPr lang="en-US" dirty="0"/>
              <a:t>For some of us, death is reached when all other loved ones have perished, or when we can no longer think straight, or go to the bathroom by ourselves, or have some kind of sex; when we can no longer read a book, or eat pizza; when our body can no longer live without the assistance of a machine; when there is absolutely nothing left to try. Maybe the most useful answer I ever came across was the brilliant professor who instructed his daughter that death was what happened when he could no longer take in a Red Sox game.</a:t>
            </a:r>
          </a:p>
          <a:p>
            <a:r>
              <a:rPr lang="en-US" dirty="0"/>
              <a:t>So, again, what </a:t>
            </a:r>
            <a:r>
              <a:rPr lang="en-US" i="1" dirty="0"/>
              <a:t>is</a:t>
            </a:r>
            <a:r>
              <a:rPr lang="en-US" dirty="0"/>
              <a:t> death? Talking about and around it may be the best we can do, and doing so out loud is finally welcome. Facts alone won’t get you there. We’re always left with the next biggest question, one that is answerable and more useful anyway: What is death</a:t>
            </a:r>
            <a:r>
              <a:rPr lang="en-US" i="1" dirty="0"/>
              <a:t> to you</a:t>
            </a:r>
            <a:r>
              <a:rPr lang="en-US" dirty="0"/>
              <a:t>? When do you know you’re done? What are you living for in the meantime?</a:t>
            </a:r>
          </a:p>
          <a:p>
            <a:r>
              <a:rPr lang="en-US" dirty="0"/>
              <a:t>We do have fuller ways of knowing. Who doubts that imagination and intuition and love hold power and capacity beyond what language can describe? You are a person with consciousness and emotions and ties. You live on in those you’ve touched, in hearts and minds. You affect people. Just remember those who’ve died before you. There’s your immortality. There, in you, they live. Maybe this force wanes over time, but it is never nothing.</a:t>
            </a:r>
          </a:p>
        </p:txBody>
      </p:sp>
      <p:pic>
        <p:nvPicPr>
          <p:cNvPr id="4" name="Picture 3" descr="(Ida Keeling is as healthy as can be at 99 years old. Photo: St. Thomas Source)"/>
          <p:cNvPicPr>
            <a:picLocks noChangeAspect="1"/>
          </p:cNvPicPr>
          <p:nvPr/>
        </p:nvPicPr>
        <p:blipFill>
          <a:blip r:embed="rId2"/>
          <a:stretch>
            <a:fillRect/>
          </a:stretch>
        </p:blipFill>
        <p:spPr>
          <a:xfrm>
            <a:off x="9152495" y="773171"/>
            <a:ext cx="2743200" cy="2057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382" y="4301067"/>
            <a:ext cx="4712829" cy="2356415"/>
          </a:xfrm>
          <a:prstGeom prst="rect">
            <a:avLst/>
          </a:prstGeom>
        </p:spPr>
      </p:pic>
    </p:spTree>
    <p:extLst>
      <p:ext uri="{BB962C8B-B14F-4D97-AF65-F5344CB8AC3E}">
        <p14:creationId xmlns:p14="http://schemas.microsoft.com/office/powerpoint/2010/main" val="214825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25026233"/>
              </p:ext>
            </p:extLst>
          </p:nvPr>
        </p:nvGraphicFramePr>
        <p:xfrm>
          <a:off x="684214" y="1564849"/>
          <a:ext cx="8450360" cy="4270341"/>
        </p:xfrm>
        <a:graphic>
          <a:graphicData uri="http://schemas.openxmlformats.org/drawingml/2006/table">
            <a:tbl>
              <a:tblPr/>
              <a:tblGrid>
                <a:gridCol w="8450360">
                  <a:extLst>
                    <a:ext uri="{9D8B030D-6E8A-4147-A177-3AD203B41FA5}">
                      <a16:colId xmlns:a16="http://schemas.microsoft.com/office/drawing/2014/main" val="405953878"/>
                    </a:ext>
                  </a:extLst>
                </a:gridCol>
              </a:tblGrid>
              <a:tr h="4270341">
                <a:tc>
                  <a:txBody>
                    <a:bodyPr/>
                    <a:lstStyle/>
                    <a:p>
                      <a:pPr fontAlgn="base"/>
                      <a:endParaRPr lang="en-US" b="0" u="none" strike="noStrike" dirty="0">
                        <a:effectLst/>
                        <a:latin typeface="Source Sans Pro"/>
                      </a:endParaRPr>
                    </a:p>
                    <a:p>
                      <a:pPr fontAlgn="base">
                        <a:buFont typeface="Arial" panose="020B0604020202020204" pitchFamily="34" charset="0"/>
                        <a:buChar char="•"/>
                      </a:pPr>
                      <a:r>
                        <a:rPr lang="en-US" dirty="0">
                          <a:effectLst/>
                        </a:rPr>
                        <a:t>Studies have shown that approximately 80% of Americans would prefer to die at home, if possible.</a:t>
                      </a:r>
                    </a:p>
                    <a:p>
                      <a:pPr fontAlgn="base">
                        <a:buFont typeface="Arial" panose="020B0604020202020204" pitchFamily="34" charset="0"/>
                        <a:buChar char="•"/>
                      </a:pPr>
                      <a:r>
                        <a:rPr lang="en-US" dirty="0">
                          <a:effectLst/>
                        </a:rPr>
                        <a:t>Despite this, 60% of Americans die in acute care hospitals, 20% in nursing homes and only 20% at home.</a:t>
                      </a:r>
                    </a:p>
                    <a:p>
                      <a:pPr fontAlgn="base">
                        <a:buFont typeface="Arial" panose="020B0604020202020204" pitchFamily="34" charset="0"/>
                        <a:buChar char="•"/>
                      </a:pPr>
                      <a:r>
                        <a:rPr lang="en-US" dirty="0">
                          <a:effectLst/>
                        </a:rPr>
                        <a:t>A minority  of dying patients use hospice care and even those patients are often referred to hospice only in the last 3-4 weeks of life.</a:t>
                      </a:r>
                    </a:p>
                    <a:p>
                      <a:pPr fontAlgn="base">
                        <a:buFont typeface="Arial" panose="020B0604020202020204" pitchFamily="34" charset="0"/>
                        <a:buChar char="•"/>
                      </a:pPr>
                      <a:r>
                        <a:rPr lang="en-US" dirty="0">
                          <a:effectLst/>
                        </a:rPr>
                        <a:t>However, not every patient will want to die at home. Dying at home is not favored in certain cultures (due to cultural taboos) and some patients may wish not to die at home, out of concern that they might be a burden on the family.</a:t>
                      </a:r>
                    </a:p>
                    <a:p>
                      <a:pPr fontAlgn="base"/>
                      <a:r>
                        <a:rPr lang="en-US" u="none" strike="noStrike" dirty="0">
                          <a:solidFill>
                            <a:srgbClr val="FFC000"/>
                          </a:solidFill>
                          <a:effectLst/>
                          <a:latin typeface="Source Sans Pro"/>
                        </a:rPr>
                        <a:t>Still, it is clear that fewer patients are dying at home than want to do so.</a:t>
                      </a:r>
                    </a:p>
                  </a:txBody>
                  <a:tcPr marL="0" marR="0" marT="0" marB="0" anchor="ctr">
                    <a:lnL>
                      <a:noFill/>
                    </a:lnL>
                    <a:lnR>
                      <a:noFill/>
                    </a:lnR>
                    <a:lnT>
                      <a:noFill/>
                    </a:lnT>
                    <a:lnB>
                      <a:noFill/>
                    </a:lnB>
                  </a:tcPr>
                </a:tc>
                <a:extLst>
                  <a:ext uri="{0D108BD9-81ED-4DB2-BD59-A6C34878D82A}">
                    <a16:rowId xmlns:a16="http://schemas.microsoft.com/office/drawing/2014/main" val="859973014"/>
                  </a:ext>
                </a:extLst>
              </a:tr>
            </a:tbl>
          </a:graphicData>
        </a:graphic>
      </p:graphicFrame>
      <p:sp>
        <p:nvSpPr>
          <p:cNvPr id="5" name="Rectangle 1"/>
          <p:cNvSpPr>
            <a:spLocks noChangeArrowheads="1"/>
          </p:cNvSpPr>
          <p:nvPr/>
        </p:nvSpPr>
        <p:spPr bwMode="auto">
          <a:xfrm>
            <a:off x="0" y="267872"/>
            <a:ext cx="12071943"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565347"/>
                </a:solidFill>
                <a:effectLst/>
                <a:latin typeface="Source Sans Pro"/>
              </a:rPr>
              <a:t>Where do Americans die?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4891" y="351982"/>
            <a:ext cx="2762250" cy="16478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0995" y="2083917"/>
            <a:ext cx="2466975" cy="1847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443" y="4234990"/>
            <a:ext cx="2857500" cy="1600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9848" y="5308763"/>
            <a:ext cx="2224726" cy="147953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9095" y="304356"/>
            <a:ext cx="2619375" cy="1743075"/>
          </a:xfrm>
          <a:prstGeom prst="rect">
            <a:avLst/>
          </a:prstGeom>
        </p:spPr>
      </p:pic>
    </p:spTree>
    <p:extLst>
      <p:ext uri="{BB962C8B-B14F-4D97-AF65-F5344CB8AC3E}">
        <p14:creationId xmlns:p14="http://schemas.microsoft.com/office/powerpoint/2010/main" val="342918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438" y="663627"/>
            <a:ext cx="9888717" cy="5355312"/>
          </a:xfrm>
          <a:prstGeom prst="rect">
            <a:avLst/>
          </a:prstGeom>
        </p:spPr>
        <p:txBody>
          <a:bodyPr wrap="square">
            <a:spAutoFit/>
          </a:bodyPr>
          <a:lstStyle/>
          <a:p>
            <a:r>
              <a:rPr lang="en-US" b="1" dirty="0">
                <a:solidFill>
                  <a:srgbClr val="FF0000"/>
                </a:solidFill>
                <a:latin typeface="myriad-pro"/>
              </a:rPr>
              <a:t>Many people still die in hospitals</a:t>
            </a:r>
          </a:p>
          <a:p>
            <a:r>
              <a:rPr lang="en-US" dirty="0">
                <a:solidFill>
                  <a:srgbClr val="444444"/>
                </a:solidFill>
                <a:latin typeface="myriad-pro"/>
              </a:rPr>
              <a:t>If most people do not want to die in hospitals, why are so many deaths in this country still occurring there? There are probably a number of reasons, including:</a:t>
            </a:r>
          </a:p>
          <a:p>
            <a:pPr>
              <a:buFont typeface="Arial" panose="020B0604020202020204" pitchFamily="34" charset="0"/>
              <a:buChar char="•"/>
            </a:pPr>
            <a:r>
              <a:rPr lang="en-US" dirty="0">
                <a:solidFill>
                  <a:srgbClr val="FFFF00"/>
                </a:solidFill>
                <a:latin typeface="myriad-pro"/>
              </a:rPr>
              <a:t>Death is often unpredictable</a:t>
            </a:r>
            <a:r>
              <a:rPr lang="en-US" dirty="0">
                <a:solidFill>
                  <a:srgbClr val="444444"/>
                </a:solidFill>
                <a:latin typeface="myriad-pro"/>
              </a:rPr>
              <a:t>. Many inpatient deaths occur after long admissions that begin with what seems to be a treatable problem.</a:t>
            </a:r>
          </a:p>
          <a:p>
            <a:pPr>
              <a:buFont typeface="Arial" panose="020B0604020202020204" pitchFamily="34" charset="0"/>
              <a:buChar char="•"/>
            </a:pPr>
            <a:r>
              <a:rPr lang="en-US" dirty="0">
                <a:solidFill>
                  <a:srgbClr val="FFFF00"/>
                </a:solidFill>
                <a:latin typeface="myriad-pro"/>
              </a:rPr>
              <a:t>An overestimation of the ability of medical care to cure incurable illness or reverse setbacks.</a:t>
            </a:r>
          </a:p>
          <a:p>
            <a:pPr>
              <a:buFont typeface="Arial" panose="020B0604020202020204" pitchFamily="34" charset="0"/>
              <a:buChar char="•"/>
            </a:pPr>
            <a:r>
              <a:rPr lang="en-US" dirty="0">
                <a:solidFill>
                  <a:srgbClr val="FFFF00"/>
                </a:solidFill>
                <a:latin typeface="myriad-pro"/>
              </a:rPr>
              <a:t>A lack of alternatives</a:t>
            </a:r>
            <a:r>
              <a:rPr lang="en-US" dirty="0">
                <a:solidFill>
                  <a:srgbClr val="444444"/>
                </a:solidFill>
                <a:latin typeface="myriad-pro"/>
              </a:rPr>
              <a:t>. In many parts of the country, dying patients are stuck in the hospital because they need more care than they can get at home and have nowhere else to go.</a:t>
            </a:r>
          </a:p>
          <a:p>
            <a:pPr>
              <a:buFont typeface="Arial" panose="020B0604020202020204" pitchFamily="34" charset="0"/>
              <a:buChar char="•"/>
            </a:pPr>
            <a:r>
              <a:rPr lang="en-US" dirty="0">
                <a:solidFill>
                  <a:srgbClr val="FFFF00"/>
                </a:solidFill>
                <a:latin typeface="myriad-pro"/>
              </a:rPr>
              <a:t>The “culture” of medicine and availability of medical care</a:t>
            </a:r>
            <a:r>
              <a:rPr lang="en-US" dirty="0">
                <a:solidFill>
                  <a:srgbClr val="444444"/>
                </a:solidFill>
                <a:latin typeface="myriad-pro"/>
              </a:rPr>
              <a:t>. Medical training teaches doctors to diagnose and treat illness, but until recently, trainees learned little about when treatment is futile or how to de-escalate treatment. In addition, studies suggest that more aggressive, inpatient medical care tends to be offered in places where there are more specialists and more hospitals. </a:t>
            </a:r>
            <a:r>
              <a:rPr lang="en-US" dirty="0">
                <a:solidFill>
                  <a:srgbClr val="FFFF00"/>
                </a:solidFill>
                <a:latin typeface="myriad-pro"/>
              </a:rPr>
              <a:t>Doctors may encourage patients to have inpatient treatment with little chance of changing the long-term outcome, perhaps due to an overly optimistic view of the prognosis.</a:t>
            </a:r>
          </a:p>
          <a:p>
            <a:pPr>
              <a:buFont typeface="Arial" panose="020B0604020202020204" pitchFamily="34" charset="0"/>
              <a:buChar char="•"/>
            </a:pPr>
            <a:r>
              <a:rPr lang="en-US" dirty="0">
                <a:solidFill>
                  <a:srgbClr val="444444"/>
                </a:solidFill>
                <a:latin typeface="myriad-pro"/>
              </a:rPr>
              <a:t>Medical error or “misadventure.” Critically ill individuals have limited capacity to tolerate the downsides of medical treatment, such as side effects or medical errors.</a:t>
            </a:r>
          </a:p>
          <a:p>
            <a:pPr>
              <a:buFont typeface="Arial" panose="020B0604020202020204" pitchFamily="34" charset="0"/>
              <a:buChar char="•"/>
            </a:pPr>
            <a:r>
              <a:rPr lang="en-US" dirty="0">
                <a:solidFill>
                  <a:srgbClr val="FFFF00"/>
                </a:solidFill>
                <a:latin typeface="myriad-pro"/>
              </a:rPr>
              <a:t>A healthcare system focused on the short term</a:t>
            </a:r>
            <a:r>
              <a:rPr lang="en-US" dirty="0">
                <a:solidFill>
                  <a:srgbClr val="444444"/>
                </a:solidFill>
                <a:latin typeface="myriad-pro"/>
              </a:rPr>
              <a:t>. For example, Medicare will cover inpatient care for a person who has had a stroke. But if that patient preferred to stay at home, care at home would not be covered even though it would be much less costly.</a:t>
            </a:r>
            <a:endParaRPr lang="en-US" b="0" i="0" dirty="0">
              <a:solidFill>
                <a:srgbClr val="444444"/>
              </a:solidFill>
              <a:effectLst/>
              <a:latin typeface="myriad-pro"/>
            </a:endParaRPr>
          </a:p>
        </p:txBody>
      </p:sp>
    </p:spTree>
    <p:extLst>
      <p:ext uri="{BB962C8B-B14F-4D97-AF65-F5344CB8AC3E}">
        <p14:creationId xmlns:p14="http://schemas.microsoft.com/office/powerpoint/2010/main" val="2091931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1"/>
          </p:nvPr>
        </p:nvPicPr>
        <p:blipFill>
          <a:blip r:embed="rId3">
            <a:extLst>
              <a:ext uri="{28A0092B-C50C-407E-A947-70E740481C1C}">
                <a14:useLocalDpi xmlns:a14="http://schemas.microsoft.com/office/drawing/2010/main" val="0"/>
              </a:ext>
            </a:extLst>
          </a:blip>
          <a:srcRect t="1785" b="1785"/>
          <a:stretch>
            <a:fillRect/>
          </a:stretch>
        </p:blipFill>
        <p:spPr>
          <a:xfrm>
            <a:off x="973013" y="295934"/>
            <a:ext cx="3610530" cy="2850907"/>
          </a:xfr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753" y="3778528"/>
            <a:ext cx="2819400" cy="2295525"/>
          </a:xfrm>
          <a:prstGeom prst="rect">
            <a:avLst/>
          </a:prstGeom>
        </p:spPr>
      </p:pic>
      <p:sp>
        <p:nvSpPr>
          <p:cNvPr id="3" name="Text Placeholder 2"/>
          <p:cNvSpPr>
            <a:spLocks noGrp="1"/>
          </p:cNvSpPr>
          <p:nvPr>
            <p:ph type="body" sz="half" idx="2"/>
          </p:nvPr>
        </p:nvSpPr>
        <p:spPr>
          <a:xfrm>
            <a:off x="716420" y="3812394"/>
            <a:ext cx="6021388" cy="2048933"/>
          </a:xfrm>
        </p:spPr>
        <p:txBody>
          <a:bodyPr/>
          <a:lstStyle/>
          <a:p>
            <a:r>
              <a:rPr lang="en-US" dirty="0"/>
              <a:t>Majority of us will spend the last 4 years of our lives requiring help with at least 1 ADL (dressing, toileting, bathing, eating)</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4712" y="295934"/>
            <a:ext cx="4697936" cy="2946887"/>
          </a:xfrm>
          <a:prstGeom prst="rect">
            <a:avLst/>
          </a:prstGeom>
        </p:spPr>
      </p:pic>
    </p:spTree>
    <p:extLst>
      <p:ext uri="{BB962C8B-B14F-4D97-AF65-F5344CB8AC3E}">
        <p14:creationId xmlns:p14="http://schemas.microsoft.com/office/powerpoint/2010/main" val="391118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Patient examples</a:t>
            </a:r>
          </a:p>
        </p:txBody>
      </p:sp>
      <p:sp>
        <p:nvSpPr>
          <p:cNvPr id="3" name="Content Placeholder 2"/>
          <p:cNvSpPr>
            <a:spLocks noGrp="1"/>
          </p:cNvSpPr>
          <p:nvPr>
            <p:ph idx="1"/>
          </p:nvPr>
        </p:nvSpPr>
        <p:spPr/>
        <p:txBody>
          <a:bodyPr/>
          <a:lstStyle/>
          <a:p>
            <a:r>
              <a:rPr lang="en-US" dirty="0"/>
              <a:t>Transitions of care –fragmented</a:t>
            </a:r>
          </a:p>
          <a:p>
            <a:r>
              <a:rPr lang="en-US" dirty="0"/>
              <a:t>Cant make decisions when cognitive problems present</a:t>
            </a:r>
          </a:p>
          <a:p>
            <a:r>
              <a:rPr lang="en-US" dirty="0"/>
              <a:t>Increased responsibility on family and caregivers</a:t>
            </a:r>
          </a:p>
          <a:p>
            <a:r>
              <a:rPr lang="en-US" dirty="0"/>
              <a:t>Wishes are not honored if not documented</a:t>
            </a:r>
          </a:p>
        </p:txBody>
      </p:sp>
    </p:spTree>
    <p:extLst>
      <p:ext uri="{BB962C8B-B14F-4D97-AF65-F5344CB8AC3E}">
        <p14:creationId xmlns:p14="http://schemas.microsoft.com/office/powerpoint/2010/main" val="259945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842000"/>
            <a:ext cx="8534400" cy="901700"/>
          </a:xfrm>
        </p:spPr>
        <p:txBody>
          <a:bodyPr/>
          <a:lstStyle/>
          <a:p>
            <a:r>
              <a:rPr lang="en-US" dirty="0"/>
              <a:t>Language matters</a:t>
            </a:r>
          </a:p>
        </p:txBody>
      </p:sp>
      <p:sp>
        <p:nvSpPr>
          <p:cNvPr id="3" name="Content Placeholder 2"/>
          <p:cNvSpPr>
            <a:spLocks noGrp="1"/>
          </p:cNvSpPr>
          <p:nvPr>
            <p:ph idx="1"/>
          </p:nvPr>
        </p:nvSpPr>
        <p:spPr>
          <a:xfrm>
            <a:off x="279400" y="0"/>
            <a:ext cx="10604500" cy="5664200"/>
          </a:xfrm>
        </p:spPr>
        <p:txBody>
          <a:bodyPr/>
          <a:lstStyle/>
          <a:p>
            <a:r>
              <a:rPr lang="en-US" dirty="0" err="1"/>
              <a:t>Geripal</a:t>
            </a:r>
            <a:r>
              <a:rPr lang="en-US" dirty="0"/>
              <a:t> podcast The language of serious illness </a:t>
            </a:r>
            <a:r>
              <a:rPr lang="en-US" dirty="0" err="1"/>
              <a:t>ie</a:t>
            </a:r>
            <a:r>
              <a:rPr lang="en-US" dirty="0"/>
              <a:t> NEED (if her breathing gets any worse, she will need to be intubated).  (She needs to be put on a ventilator or she will die today)</a:t>
            </a:r>
          </a:p>
          <a:p>
            <a:r>
              <a:rPr lang="en-US" dirty="0" err="1"/>
              <a:t>Jama</a:t>
            </a:r>
            <a:r>
              <a:rPr lang="en-US" dirty="0"/>
              <a:t>: Reconsidering the language of serious illness</a:t>
            </a:r>
          </a:p>
          <a:p>
            <a:r>
              <a:rPr lang="en-US" dirty="0"/>
              <a:t>The hidden harms of CPR in the new Yorker by </a:t>
            </a:r>
            <a:r>
              <a:rPr lang="en-US" dirty="0" err="1"/>
              <a:t>Sunita</a:t>
            </a:r>
            <a:r>
              <a:rPr lang="en-US" dirty="0"/>
              <a:t> </a:t>
            </a:r>
            <a:r>
              <a:rPr lang="en-US" dirty="0" err="1"/>
              <a:t>Puri</a:t>
            </a:r>
            <a:endParaRPr lang="en-US" dirty="0"/>
          </a:p>
          <a:p>
            <a:r>
              <a:rPr lang="en-US" dirty="0"/>
              <a:t>Should your heart stop beating do you want CPR to restart it?</a:t>
            </a:r>
          </a:p>
          <a:p>
            <a:pPr lvl="1"/>
            <a:r>
              <a:rPr lang="en-US" dirty="0"/>
              <a:t>Unrealistic success: A mere two per cent of adults over sixty-seven with severe chronic disease, including cancer, are alive six months after CPR, and they often deal with pain, physical debility, and </a:t>
            </a:r>
            <a:r>
              <a:rPr lang="en-US" u="sng" dirty="0">
                <a:hlinkClick r:id="rId2"/>
              </a:rPr>
              <a:t>post-traumatic stress disorder</a:t>
            </a:r>
            <a:r>
              <a:rPr lang="en-US" dirty="0"/>
              <a:t>. Reversing a death is not the same as restoring a life.</a:t>
            </a:r>
          </a:p>
          <a:p>
            <a:pPr lvl="1"/>
            <a:r>
              <a:rPr lang="en-US" dirty="0"/>
              <a:t>Unrealistic onscreen portrayals:  The result, done correctly, is akin to assault. The force of compressions can shatter ribs and breastbones, </a:t>
            </a:r>
            <a:r>
              <a:rPr lang="en-US" u="sng" dirty="0">
                <a:hlinkClick r:id="rId3"/>
              </a:rPr>
              <a:t>puncture lungs</a:t>
            </a:r>
            <a:r>
              <a:rPr lang="en-US" dirty="0"/>
              <a:t>, </a:t>
            </a:r>
            <a:r>
              <a:rPr lang="en-US" u="sng" dirty="0">
                <a:hlinkClick r:id="rId4"/>
              </a:rPr>
              <a:t>bruise the heart</a:t>
            </a:r>
            <a:r>
              <a:rPr lang="en-US" dirty="0"/>
              <a:t>, and cause major blood vessels </a:t>
            </a:r>
            <a:r>
              <a:rPr lang="en-US" u="sng" dirty="0">
                <a:hlinkClick r:id="rId5"/>
              </a:rPr>
              <a:t>to rupture</a:t>
            </a:r>
            <a:r>
              <a:rPr lang="en-US" dirty="0"/>
              <a:t>. Repeated electrical shocks can burn flesh. Even if the procedure restores a heartbeat, brain damage—whether mild memory loss or a vegetative state—occurs in </a:t>
            </a:r>
            <a:r>
              <a:rPr lang="en-US" u="sng" dirty="0">
                <a:hlinkClick r:id="rId6"/>
              </a:rPr>
              <a:t>forty per cent of hospitalized patients</a:t>
            </a:r>
            <a:r>
              <a:rPr lang="en-US" dirty="0"/>
              <a:t>.</a:t>
            </a:r>
          </a:p>
        </p:txBody>
      </p:sp>
    </p:spTree>
    <p:extLst>
      <p:ext uri="{BB962C8B-B14F-4D97-AF65-F5344CB8AC3E}">
        <p14:creationId xmlns:p14="http://schemas.microsoft.com/office/powerpoint/2010/main" val="3037927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06" y="98223"/>
            <a:ext cx="11534357" cy="6396845"/>
          </a:xfrm>
          <a:prstGeom prst="rect">
            <a:avLst/>
          </a:prstGeom>
        </p:spPr>
      </p:pic>
    </p:spTree>
    <p:extLst>
      <p:ext uri="{BB962C8B-B14F-4D97-AF65-F5344CB8AC3E}">
        <p14:creationId xmlns:p14="http://schemas.microsoft.com/office/powerpoint/2010/main" val="347249817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729</TotalTime>
  <Words>1393</Words>
  <Application>Microsoft Office PowerPoint</Application>
  <PresentationFormat>Widescreen</PresentationFormat>
  <Paragraphs>72</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myriad-pro</vt:lpstr>
      <vt:lpstr>Source Sans Pro</vt:lpstr>
      <vt:lpstr>Wingdings 3</vt:lpstr>
      <vt:lpstr>Slice</vt:lpstr>
      <vt:lpstr>what Matters Most</vt:lpstr>
      <vt:lpstr>objectives</vt:lpstr>
      <vt:lpstr>What is death: dr. BJ miller https://www.nytimes.com/2020/12/18/opinion/sunday/coronavirus-death.html </vt:lpstr>
      <vt:lpstr>PowerPoint Presentation</vt:lpstr>
      <vt:lpstr>PowerPoint Presentation</vt:lpstr>
      <vt:lpstr>PowerPoint Presentation</vt:lpstr>
      <vt:lpstr>Why? Patient examples</vt:lpstr>
      <vt:lpstr>Language matters</vt:lpstr>
      <vt:lpstr>PowerPoint Presentation</vt:lpstr>
      <vt:lpstr>PowerPoint Presentation</vt:lpstr>
      <vt:lpstr>PowerPoint Presentation</vt:lpstr>
      <vt:lpstr>PowerPoint Presentation</vt:lpstr>
      <vt:lpstr>PowerPoint Presentation</vt:lpstr>
      <vt:lpstr>Tips for conversation starters</vt:lpstr>
      <vt:lpstr>Positive outcomes: when wishes are honored</vt:lpstr>
      <vt:lpstr>Patient examples: Digging Deeper into what matters most</vt:lpstr>
      <vt:lpstr>PowerPoint Presentation</vt:lpstr>
      <vt:lpstr>resources</vt:lpstr>
    </vt:vector>
  </TitlesOfParts>
  <Company>Sanford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Matters Most</dc:title>
  <dc:creator>Dahl,Lindsey</dc:creator>
  <cp:lastModifiedBy>Crouch, Nicole</cp:lastModifiedBy>
  <cp:revision>76</cp:revision>
  <cp:lastPrinted>2021-03-04T18:53:03Z</cp:lastPrinted>
  <dcterms:created xsi:type="dcterms:W3CDTF">2021-02-12T20:43:10Z</dcterms:created>
  <dcterms:modified xsi:type="dcterms:W3CDTF">2023-10-12T19:31:43Z</dcterms:modified>
</cp:coreProperties>
</file>