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6" r:id="rId3"/>
    <p:sldId id="257" r:id="rId4"/>
    <p:sldId id="27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87" r:id="rId23"/>
    <p:sldId id="288" r:id="rId24"/>
    <p:sldId id="289" r:id="rId25"/>
    <p:sldId id="290" r:id="rId26"/>
    <p:sldId id="274" r:id="rId27"/>
    <p:sldId id="277" r:id="rId28"/>
    <p:sldId id="278" r:id="rId29"/>
    <p:sldId id="279" r:id="rId30"/>
    <p:sldId id="281" r:id="rId31"/>
    <p:sldId id="280" r:id="rId32"/>
    <p:sldId id="282" r:id="rId33"/>
    <p:sldId id="283" r:id="rId34"/>
    <p:sldId id="284" r:id="rId35"/>
    <p:sldId id="28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7C182-5D47-450C-9840-CA4F8BD8FBD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2CCBA-FF87-4F4C-9E4F-DD935F3E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arise as to whether the older adult will survive long enough to benefit from therapeutic interventions or diagnostic tests.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2CCBA-FF87-4F4C-9E4F-DD935F3E0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0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6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7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8229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51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26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4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2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6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1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5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5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8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355112-5E59-4B67-A61D-D363BA680F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B42DF-E09C-41CC-AAA7-9C37B473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28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4A2F1-256B-BCC1-B602-32CAEBA07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7982" y="1572350"/>
            <a:ext cx="6261917" cy="1334803"/>
          </a:xfrm>
        </p:spPr>
        <p:txBody>
          <a:bodyPr>
            <a:normAutofit/>
          </a:bodyPr>
          <a:lstStyle/>
          <a:p>
            <a:r>
              <a:rPr lang="en-US" sz="6700" dirty="0">
                <a:latin typeface="Arial" panose="020B0604020202020204" pitchFamily="34" charset="0"/>
                <a:cs typeface="Arial" panose="020B0604020202020204" pitchFamily="34" charset="0"/>
              </a:rPr>
              <a:t>Prognostication</a:t>
            </a:r>
            <a:r>
              <a:rPr lang="en-US" sz="67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C336F-5E3A-10A5-630E-E5689358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9" r="-2" b="-2"/>
          <a:stretch/>
        </p:blipFill>
        <p:spPr>
          <a:xfrm>
            <a:off x="714810" y="226095"/>
            <a:ext cx="2530542" cy="3744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94508-9298-53F5-3652-3C51F943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10" y="4043422"/>
            <a:ext cx="10446748" cy="27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1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C288-9AC6-4F6C-71E3-7F7F5F0C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care decisions by patients and their family members depend 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34A9F-EC69-A450-7375-93A2514CB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Example:  older veterans told that cardiac arrest in VA hospitals has less than 1% survival.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this information, the number of patients wanting CPR after a cardiac arrest went from 41% to 22%</a:t>
            </a:r>
          </a:p>
        </p:txBody>
      </p:sp>
    </p:spTree>
    <p:extLst>
      <p:ext uri="{BB962C8B-B14F-4D97-AF65-F5344CB8AC3E}">
        <p14:creationId xmlns:p14="http://schemas.microsoft.com/office/powerpoint/2010/main" val="339980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D49E-07BD-B70B-3995-CEEC3706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Time frames for decision making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FD0F5-00BE-EE13-71BD-7491590D4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83" y="2620370"/>
            <a:ext cx="4212483" cy="38099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 6 months life expectancy for hospice benefits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 5 years of remaining life expectancy to suspend health screening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DC720-1917-5640-5E22-B15DD529C01A}"/>
              </a:ext>
            </a:extLst>
          </p:cNvPr>
          <p:cNvSpPr txBox="1"/>
          <p:nvPr/>
        </p:nvSpPr>
        <p:spPr>
          <a:xfrm>
            <a:off x="1563441" y="6488668"/>
            <a:ext cx="354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Charles Emile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Champmartin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E1951-3E6C-4796-FE9E-84A69EE20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6" r="19474" b="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43FCD-FF70-A869-223B-2B752EB4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– patient discussions go beyond discussions about life expectancy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54170-FA73-A117-7A8E-6D68BE1B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of functional recovery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time to maintain independence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achieve life milestones (e.g., family member’s wedding or birth) 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1CAAD-C206-8C41-F8A9-6B6AD926F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660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EB8AD-2C7B-47BA-E66A-074D2EB952DB}"/>
              </a:ext>
            </a:extLst>
          </p:cNvPr>
          <p:cNvSpPr txBox="1"/>
          <p:nvPr/>
        </p:nvSpPr>
        <p:spPr>
          <a:xfrm>
            <a:off x="4930296" y="6292565"/>
            <a:ext cx="219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Henri Rousseau</a:t>
            </a:r>
          </a:p>
        </p:txBody>
      </p:sp>
    </p:spTree>
    <p:extLst>
      <p:ext uri="{BB962C8B-B14F-4D97-AF65-F5344CB8AC3E}">
        <p14:creationId xmlns:p14="http://schemas.microsoft.com/office/powerpoint/2010/main" val="3117068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8AD7-4665-0DB7-F67B-4AC178F0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Consider the lag time of an intervention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CB531-40FD-3362-0D21-514360872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0" r="18655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DF45C-2587-7D56-9CC0-2D9F0FB2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51" y="2331643"/>
            <a:ext cx="4028088" cy="3809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Will intervention improve quality of life and for how long 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Could the intervention cause harm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8764-6B98-B3BB-070E-A22C6559ACE7}"/>
              </a:ext>
            </a:extLst>
          </p:cNvPr>
          <p:cNvSpPr txBox="1"/>
          <p:nvPr/>
        </p:nvSpPr>
        <p:spPr>
          <a:xfrm>
            <a:off x="2738558" y="6334198"/>
            <a:ext cx="279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Winslow Homer</a:t>
            </a:r>
          </a:p>
        </p:txBody>
      </p:sp>
    </p:spTree>
    <p:extLst>
      <p:ext uri="{BB962C8B-B14F-4D97-AF65-F5344CB8AC3E}">
        <p14:creationId xmlns:p14="http://schemas.microsoft.com/office/powerpoint/2010/main" val="293893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0DE6-670E-3C0C-16FA-4F41D8A0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Barriers to 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44D9-6394-BB19-5B29-3CE44E1E4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21" y="1792407"/>
            <a:ext cx="10554152" cy="494731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Provider discomfort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Lack of knowledge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Topic avoidance due to time factor or not wanting to be purveyor of bad news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Patient avoidance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“Don’t provoke the death spirit”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Resentment of doctors playing “god”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Cultural norms to accept “God’s will” over medical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precedant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40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05C90-615E-FCDB-25BA-31926890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Estimating 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289B-0C2F-C0EB-B171-E359162B2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Methods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Clinical judgement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 – based life expectancy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Published studies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Prognostic indices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08C67-29B5-BDF9-95F3-307F1A67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614" y="609601"/>
            <a:ext cx="4204275" cy="4718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2B126-B09A-226E-B892-F5A7E2DE5846}"/>
              </a:ext>
            </a:extLst>
          </p:cNvPr>
          <p:cNvSpPr txBox="1"/>
          <p:nvPr/>
        </p:nvSpPr>
        <p:spPr>
          <a:xfrm>
            <a:off x="7315200" y="5924282"/>
            <a:ext cx="327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Chuck Close</a:t>
            </a:r>
          </a:p>
        </p:txBody>
      </p:sp>
    </p:spTree>
    <p:extLst>
      <p:ext uri="{BB962C8B-B14F-4D97-AF65-F5344CB8AC3E}">
        <p14:creationId xmlns:p14="http://schemas.microsoft.com/office/powerpoint/2010/main" val="270667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80F8-A767-91A2-761C-05940376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Clinical judgement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DF469-F518-A2F4-B79D-8DF505B57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4" r="21257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EF534-C681-15A9-D093-76DD6161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201" y="2354851"/>
            <a:ext cx="4868222" cy="380999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Based upon experience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Understanding of patient’s response or lack of response to therapies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Often biased towards overly optimistic prognosis</a:t>
            </a:r>
          </a:p>
        </p:txBody>
      </p:sp>
    </p:spTree>
    <p:extLst>
      <p:ext uri="{BB962C8B-B14F-4D97-AF65-F5344CB8AC3E}">
        <p14:creationId xmlns:p14="http://schemas.microsoft.com/office/powerpoint/2010/main" val="277923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ECBC-B9DD-DD31-677D-FABA6529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Age-Based Life Expectancy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A0211-0AF3-6FC9-7D50-C2F9C133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930088"/>
            <a:ext cx="10816381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Tables of Average life expectancy based on current age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Lots of heterogeneity among older adults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“quartile” tables to distinguish between healthy and least healthy </a:t>
            </a:r>
          </a:p>
        </p:txBody>
      </p:sp>
    </p:spTree>
    <p:extLst>
      <p:ext uri="{BB962C8B-B14F-4D97-AF65-F5344CB8AC3E}">
        <p14:creationId xmlns:p14="http://schemas.microsoft.com/office/powerpoint/2010/main" val="752134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C78B-7044-B0B2-DA3D-2B32A223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Quartiles of Life Expectancy from National Vital Statistics Report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CF40F9B-1502-F4CC-7E4C-016C4E3A43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408922"/>
              </p:ext>
            </p:extLst>
          </p:nvPr>
        </p:nvGraphicFramePr>
        <p:xfrm>
          <a:off x="1430859" y="2967038"/>
          <a:ext cx="894714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393">
                  <a:extLst>
                    <a:ext uri="{9D8B030D-6E8A-4147-A177-3AD203B41FA5}">
                      <a16:colId xmlns:a16="http://schemas.microsoft.com/office/drawing/2014/main" val="1096410873"/>
                    </a:ext>
                  </a:extLst>
                </a:gridCol>
                <a:gridCol w="1118393">
                  <a:extLst>
                    <a:ext uri="{9D8B030D-6E8A-4147-A177-3AD203B41FA5}">
                      <a16:colId xmlns:a16="http://schemas.microsoft.com/office/drawing/2014/main" val="2383750006"/>
                    </a:ext>
                  </a:extLst>
                </a:gridCol>
                <a:gridCol w="1118393">
                  <a:extLst>
                    <a:ext uri="{9D8B030D-6E8A-4147-A177-3AD203B41FA5}">
                      <a16:colId xmlns:a16="http://schemas.microsoft.com/office/drawing/2014/main" val="4213649897"/>
                    </a:ext>
                  </a:extLst>
                </a:gridCol>
                <a:gridCol w="1118393">
                  <a:extLst>
                    <a:ext uri="{9D8B030D-6E8A-4147-A177-3AD203B41FA5}">
                      <a16:colId xmlns:a16="http://schemas.microsoft.com/office/drawing/2014/main" val="2885777774"/>
                    </a:ext>
                  </a:extLst>
                </a:gridCol>
                <a:gridCol w="1118393">
                  <a:extLst>
                    <a:ext uri="{9D8B030D-6E8A-4147-A177-3AD203B41FA5}">
                      <a16:colId xmlns:a16="http://schemas.microsoft.com/office/drawing/2014/main" val="3856907860"/>
                    </a:ext>
                  </a:extLst>
                </a:gridCol>
                <a:gridCol w="1118393">
                  <a:extLst>
                    <a:ext uri="{9D8B030D-6E8A-4147-A177-3AD203B41FA5}">
                      <a16:colId xmlns:a16="http://schemas.microsoft.com/office/drawing/2014/main" val="1944032327"/>
                    </a:ext>
                  </a:extLst>
                </a:gridCol>
                <a:gridCol w="1118393">
                  <a:extLst>
                    <a:ext uri="{9D8B030D-6E8A-4147-A177-3AD203B41FA5}">
                      <a16:colId xmlns:a16="http://schemas.microsoft.com/office/drawing/2014/main" val="2087544522"/>
                    </a:ext>
                  </a:extLst>
                </a:gridCol>
                <a:gridCol w="1118393">
                  <a:extLst>
                    <a:ext uri="{9D8B030D-6E8A-4147-A177-3AD203B41FA5}">
                      <a16:colId xmlns:a16="http://schemas.microsoft.com/office/drawing/2014/main" val="3599251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28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96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61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36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26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457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588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1328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98CBB6-05CF-AE5F-BB61-ADC0F0FFCA70}"/>
              </a:ext>
            </a:extLst>
          </p:cNvPr>
          <p:cNvSpPr txBox="1"/>
          <p:nvPr/>
        </p:nvSpPr>
        <p:spPr>
          <a:xfrm>
            <a:off x="3507475" y="2283725"/>
            <a:ext cx="162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6A148-259E-9A9E-1578-F9D1A2E59653}"/>
              </a:ext>
            </a:extLst>
          </p:cNvPr>
          <p:cNvSpPr txBox="1"/>
          <p:nvPr/>
        </p:nvSpPr>
        <p:spPr>
          <a:xfrm>
            <a:off x="8165911" y="2301922"/>
            <a:ext cx="13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150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E32B6-6A11-EAF5-298C-1EA6BACD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 to published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65A46-17F0-2E9A-F99E-51606BC91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Survival data from oncology studies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Limitation:  older adults are rarely include in clinical studies</a:t>
            </a:r>
          </a:p>
        </p:txBody>
      </p:sp>
    </p:spTree>
    <p:extLst>
      <p:ext uri="{BB962C8B-B14F-4D97-AF65-F5344CB8AC3E}">
        <p14:creationId xmlns:p14="http://schemas.microsoft.com/office/powerpoint/2010/main" val="134748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5068BDBA-0079-9F26-FB9D-7BAC13233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98" y="110971"/>
            <a:ext cx="9794909" cy="66360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4C0023-1ABE-40AC-FA8B-298FD18BB7DB}"/>
              </a:ext>
            </a:extLst>
          </p:cNvPr>
          <p:cNvSpPr/>
          <p:nvPr/>
        </p:nvSpPr>
        <p:spPr>
          <a:xfrm>
            <a:off x="2901475" y="110971"/>
            <a:ext cx="2687501" cy="22929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4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98F2-ECE1-950A-F385-F609FE006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Prognostic indices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17E35-1D6E-5296-E534-D8381D859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81" r="17630" b="-1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81FB8-E956-4BC5-0E7D-9CA883334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56" y="1730063"/>
            <a:ext cx="4797256" cy="38099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Risk of stroke from atrial fibrillation (CHADS2)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Pressure ulcer risk (Braden Scale)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Fall risk (Berg Scale)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Seattle Heart Failure index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ePrognosis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97C4B-661C-B735-769E-FF154396A974}"/>
              </a:ext>
            </a:extLst>
          </p:cNvPr>
          <p:cNvSpPr txBox="1"/>
          <p:nvPr/>
        </p:nvSpPr>
        <p:spPr>
          <a:xfrm>
            <a:off x="6096000" y="6297769"/>
            <a:ext cx="490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Salvador Dali</a:t>
            </a:r>
          </a:p>
        </p:txBody>
      </p:sp>
    </p:spTree>
    <p:extLst>
      <p:ext uri="{BB962C8B-B14F-4D97-AF65-F5344CB8AC3E}">
        <p14:creationId xmlns:p14="http://schemas.microsoft.com/office/powerpoint/2010/main" val="4274258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1F7D-9650-5C3C-E29E-22C4C754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AA594-AFC6-8AF1-D773-3768043C2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FAST Scale  ( &gt; stage 7a for hospice 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Advance Dementia Prognostic Tool (ADEPT)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10 -12 years life expectancy after diagnosis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Extra-pyramidal symptoms reduce life expectancy to 8 – 9 years</a:t>
            </a:r>
          </a:p>
        </p:txBody>
      </p:sp>
    </p:spTree>
    <p:extLst>
      <p:ext uri="{BB962C8B-B14F-4D97-AF65-F5344CB8AC3E}">
        <p14:creationId xmlns:p14="http://schemas.microsoft.com/office/powerpoint/2010/main" val="109086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A0D0-E642-E811-0404-ABFCC2F9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546D2-45E6-2565-3FA1-FDE0D4ED9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Moving target with new therapies and biologics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status often predicts prognosis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0977-7666-39A4-C3D9-B212A6DBD1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35" b="1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AFD35-2C3B-8790-0F3A-F199B558DB83}"/>
              </a:ext>
            </a:extLst>
          </p:cNvPr>
          <p:cNvSpPr txBox="1"/>
          <p:nvPr/>
        </p:nvSpPr>
        <p:spPr>
          <a:xfrm>
            <a:off x="6094410" y="6355724"/>
            <a:ext cx="390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Diego Rivera</a:t>
            </a:r>
          </a:p>
        </p:txBody>
      </p:sp>
    </p:spTree>
    <p:extLst>
      <p:ext uri="{BB962C8B-B14F-4D97-AF65-F5344CB8AC3E}">
        <p14:creationId xmlns:p14="http://schemas.microsoft.com/office/powerpoint/2010/main" val="207784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5BBF-93AB-FA05-039D-4158AF0E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Failure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10EE1-1EBF-3B34-01A1-C1351F0564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4" r="1794" b="-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2EC70-5F5E-AA2E-E49F-234C1CA0A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43" y="1601274"/>
            <a:ext cx="4797256" cy="38099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Prognostic tools:   Seattle Heart Failure Model and EFFECT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Hospitalization frequency and functional status predicts death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622DB-9653-6754-A7E5-343AAA0115F9}"/>
              </a:ext>
            </a:extLst>
          </p:cNvPr>
          <p:cNvSpPr txBox="1"/>
          <p:nvPr/>
        </p:nvSpPr>
        <p:spPr>
          <a:xfrm>
            <a:off x="6094410" y="6349285"/>
            <a:ext cx="404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Frieda </a:t>
            </a:r>
            <a:r>
              <a:rPr lang="en-US" dirty="0" err="1"/>
              <a:t>Kahla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09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D536E-8923-388E-DEF4-C3F328851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B4164-5DDD-994F-4968-D42DBBEC6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 Index:  based on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FEV1, dyspnea score, and 6MWT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00D0E-6B20-8633-A3AE-54DA80FA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6" r="2694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7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7A30A-6309-986B-D4A6-9F3356EA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 – stage Renal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82DFD-948E-C35E-6ECB-A4E307D37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Dialysis (75+)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 YR survival 59%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 YR survival 13%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Nursing home placement accelerates mortality</a:t>
            </a:r>
          </a:p>
        </p:txBody>
      </p:sp>
    </p:spTree>
    <p:extLst>
      <p:ext uri="{BB962C8B-B14F-4D97-AF65-F5344CB8AC3E}">
        <p14:creationId xmlns:p14="http://schemas.microsoft.com/office/powerpoint/2010/main" val="8217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FE6B-A59B-98E2-7B9C-135D7F9EE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Caveats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DE3BE-E211-44AD-166C-1DE8D2B93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not compare indices from community dwelling to nursing home bound older adults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Race and gender differences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Wealth and other Social Determinants of Health </a:t>
            </a:r>
          </a:p>
        </p:txBody>
      </p:sp>
    </p:spTree>
    <p:extLst>
      <p:ext uri="{BB962C8B-B14F-4D97-AF65-F5344CB8AC3E}">
        <p14:creationId xmlns:p14="http://schemas.microsoft.com/office/powerpoint/2010/main" val="284473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EA1B1-6E52-E36C-7589-DEB1B1FD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Communicating 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88082-8167-28B3-5F51-A53E0428E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Evaluate patient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Emotional IQ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A7B56-DECE-89AC-90D6-AD635178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149" y="1571222"/>
            <a:ext cx="5764984" cy="4378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1D9572-BBF9-43B9-180A-9881697875F8}"/>
              </a:ext>
            </a:extLst>
          </p:cNvPr>
          <p:cNvSpPr txBox="1"/>
          <p:nvPr/>
        </p:nvSpPr>
        <p:spPr>
          <a:xfrm>
            <a:off x="5769735" y="6020873"/>
            <a:ext cx="5686023" cy="66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Katsushika Hokusai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3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A2AA5-6E4B-0F3D-6CEC-3CEADC48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SPIKES mnemonic for delivering bad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7232C-EB57-5DB8-C6C0-4102DFBD4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step, structured protocol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8D5AC-0154-64A1-A088-190CBD9A1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390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9AA0F-238C-567A-28E0-A7F9A78F1AD7}"/>
              </a:ext>
            </a:extLst>
          </p:cNvPr>
          <p:cNvSpPr txBox="1"/>
          <p:nvPr/>
        </p:nvSpPr>
        <p:spPr>
          <a:xfrm>
            <a:off x="4758816" y="6305075"/>
            <a:ext cx="324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Susanne </a:t>
            </a:r>
            <a:r>
              <a:rPr lang="en-US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Odelskog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4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8B26C-7107-A9B8-6B7C-C54868A95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132" y="0"/>
            <a:ext cx="394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6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9F26D-91C6-8C51-908C-3E517AD0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9E855-A7DF-96E9-0AA9-9AB097085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638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510D6-A123-C00A-43CF-E140DCE9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453" y="1477357"/>
            <a:ext cx="4638903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 why prognosis is important to provider – patient shared decision making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Report trajectories for Functional and Absolute Life Spans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Estimate remaining life expectancy</a:t>
            </a:r>
          </a:p>
        </p:txBody>
      </p:sp>
    </p:spTree>
    <p:extLst>
      <p:ext uri="{BB962C8B-B14F-4D97-AF65-F5344CB8AC3E}">
        <p14:creationId xmlns:p14="http://schemas.microsoft.com/office/powerpoint/2010/main" val="3701798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rld map formed by people united">
            <a:extLst>
              <a:ext uri="{FF2B5EF4-FFF2-40B4-BE49-F238E27FC236}">
                <a16:creationId xmlns:a16="http://schemas.microsoft.com/office/drawing/2014/main" id="{5A0F8E12-6C35-F425-0119-449F5CEBA6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</a:blip>
          <a:srcRect t="12222" r="9091" b="11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C6BBC-FED5-2E99-7FA7-EFC3B575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Prognosis and Population Hea</a:t>
            </a:r>
            <a:r>
              <a:rPr lang="en-US" sz="7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27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52FCD-EC2E-45BB-973A-C367C0EF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578" y="1356282"/>
            <a:ext cx="8532228" cy="4289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A29CB-D25A-2F51-1C2B-AC006B04839E}"/>
              </a:ext>
            </a:extLst>
          </p:cNvPr>
          <p:cNvSpPr txBox="1"/>
          <p:nvPr/>
        </p:nvSpPr>
        <p:spPr>
          <a:xfrm>
            <a:off x="6029828" y="5747740"/>
            <a:ext cx="110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97B9F-756F-A479-A653-A8AEC7AF349F}"/>
              </a:ext>
            </a:extLst>
          </p:cNvPr>
          <p:cNvSpPr txBox="1"/>
          <p:nvPr/>
        </p:nvSpPr>
        <p:spPr>
          <a:xfrm>
            <a:off x="7909605" y="1854503"/>
            <a:ext cx="256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life span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3C1A57-FB05-8C6F-B922-5B0BDC6491DF}"/>
              </a:ext>
            </a:extLst>
          </p:cNvPr>
          <p:cNvCxnSpPr/>
          <p:nvPr/>
        </p:nvCxnSpPr>
        <p:spPr>
          <a:xfrm flipH="1">
            <a:off x="8343332" y="2394865"/>
            <a:ext cx="555009" cy="345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0A5573-9561-8328-7DCB-211B69514231}"/>
              </a:ext>
            </a:extLst>
          </p:cNvPr>
          <p:cNvSpPr txBox="1"/>
          <p:nvPr/>
        </p:nvSpPr>
        <p:spPr>
          <a:xfrm>
            <a:off x="4767618" y="4249002"/>
            <a:ext cx="287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Life Span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BC6EC5-7E0B-8F0A-DA46-3D8744E06EF0}"/>
              </a:ext>
            </a:extLst>
          </p:cNvPr>
          <p:cNvCxnSpPr>
            <a:cxnSpLocks/>
          </p:cNvCxnSpPr>
          <p:nvPr/>
        </p:nvCxnSpPr>
        <p:spPr>
          <a:xfrm flipV="1">
            <a:off x="6368955" y="3658020"/>
            <a:ext cx="659642" cy="449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600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3329-FDA4-AA6E-9534-12A9223E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Biological versus Chronological 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0094B-E960-79AC-F1F0-E5056504E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592" y="2052638"/>
            <a:ext cx="5564592" cy="4195762"/>
          </a:xfrm>
        </p:spPr>
      </p:pic>
    </p:spTree>
    <p:extLst>
      <p:ext uri="{BB962C8B-B14F-4D97-AF65-F5344CB8AC3E}">
        <p14:creationId xmlns:p14="http://schemas.microsoft.com/office/powerpoint/2010/main" val="8691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1E41-4872-036F-E985-AE94D302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Help improve the prognosis for healthy lifespans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7A277-0B6C-C1AA-2549-591E7F35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85" r="14209" b="-1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8C2F-A430-C31A-6B4D-184F1B8F5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Food as medicine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Mobility Plan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Socialization / belonging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622766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869DE-A0FC-1513-F3B8-8AF4E3B2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3E088-F649-7F62-23E8-CFE860F15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Engage older adults with What Matters Most to them in the context of their prognosis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lifespan tables (CDC and Vital Stats)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appropriate, use chronic disease indices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SPIKE mnemonic for conveying bad news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Champion healthy lifespans</a:t>
            </a:r>
          </a:p>
        </p:txBody>
      </p:sp>
    </p:spTree>
    <p:extLst>
      <p:ext uri="{BB962C8B-B14F-4D97-AF65-F5344CB8AC3E}">
        <p14:creationId xmlns:p14="http://schemas.microsoft.com/office/powerpoint/2010/main" val="2710761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BB4E4-19AA-1A39-7D00-36590319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DB81B-CDC4-09FF-DEBB-03F15E66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statistics</a:t>
            </a:r>
          </a:p>
          <a:p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ePrgonosis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site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Dakota Geriatrics web site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6163B-6099-8DB4-5CF8-2C2B256EA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82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067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3ED7-E92E-98FB-DF65-B7ED8408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23945"/>
            <a:ext cx="9404723" cy="140053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524C-26C8-1EFA-0086-E335F6E3C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97" y="902929"/>
            <a:ext cx="8946541" cy="399270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92M arrives to clinic for surgical clearance entailing a left knee replacement.  He looks younger than his stated age and is functionally independent.  He has advanced systolic heart failure and severe degenerative osteoarthritis attributed to contact sports in college. 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surgical risk calculator indicates a 10% peri – operative mortality rate. 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does this prognostic index influence the clinical conversation ?</a:t>
            </a:r>
          </a:p>
        </p:txBody>
      </p:sp>
    </p:spTree>
    <p:extLst>
      <p:ext uri="{BB962C8B-B14F-4D97-AF65-F5344CB8AC3E}">
        <p14:creationId xmlns:p14="http://schemas.microsoft.com/office/powerpoint/2010/main" val="347237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0AE53-D2FF-02C1-323C-A20B100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prognostication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9F609-0B84-5CE5-B2CD-ECCA2A6CB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with a high level of certainty that a particular outcome will occur.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0732C-9595-3A4C-5982-E9D5008FC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318B0-EE25-BFE2-6F8B-D5ED5A63FE89}"/>
              </a:ext>
            </a:extLst>
          </p:cNvPr>
          <p:cNvSpPr txBox="1"/>
          <p:nvPr/>
        </p:nvSpPr>
        <p:spPr>
          <a:xfrm>
            <a:off x="5379642" y="6319807"/>
            <a:ext cx="24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Dorina</a:t>
            </a:r>
            <a:r>
              <a:rPr lang="en-US" dirty="0"/>
              <a:t> </a:t>
            </a:r>
            <a:r>
              <a:rPr lang="en-US" dirty="0" err="1"/>
              <a:t>Pantea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4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B1F5-5E70-0DA0-2625-CB3C3B21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DB7F9-50B8-29B6-512B-F116FB0AB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08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BB403-F4C1-16E4-70D0-E4B495F2C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7" y="2438400"/>
            <a:ext cx="4490623" cy="3809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 to death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 to significant functional decline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ED226-7B45-FEB1-1453-92C7AB21198E}"/>
              </a:ext>
            </a:extLst>
          </p:cNvPr>
          <p:cNvSpPr txBox="1"/>
          <p:nvPr/>
        </p:nvSpPr>
        <p:spPr>
          <a:xfrm>
            <a:off x="6210493" y="6424008"/>
            <a:ext cx="165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Evard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Munch</a:t>
            </a:r>
          </a:p>
        </p:txBody>
      </p:sp>
    </p:spTree>
    <p:extLst>
      <p:ext uri="{BB962C8B-B14F-4D97-AF65-F5344CB8AC3E}">
        <p14:creationId xmlns:p14="http://schemas.microsoft.com/office/powerpoint/2010/main" val="276619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2953-7D37-66E7-05D6-D307D56A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Why prognosticate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F51C7-8F55-4B80-3ED3-6E413315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7" r="2496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44CFB-EFEE-6F3B-8737-FF850247E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7" y="2438400"/>
            <a:ext cx="4639155" cy="3809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Helps inform patient goal setting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Promotes shared decision making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4B006-B89F-CC11-71AE-3962639A1482}"/>
              </a:ext>
            </a:extLst>
          </p:cNvPr>
          <p:cNvSpPr txBox="1"/>
          <p:nvPr/>
        </p:nvSpPr>
        <p:spPr>
          <a:xfrm>
            <a:off x="6266193" y="6437933"/>
            <a:ext cx="254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Winslow Homer</a:t>
            </a:r>
          </a:p>
        </p:txBody>
      </p:sp>
    </p:spTree>
    <p:extLst>
      <p:ext uri="{BB962C8B-B14F-4D97-AF65-F5344CB8AC3E}">
        <p14:creationId xmlns:p14="http://schemas.microsoft.com/office/powerpoint/2010/main" val="261793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F96C-B401-70F6-4BBF-8766C235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Prognostic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81E0E-8F70-92E0-5C46-B90298249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 factors that impact average life expectancy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Effective communication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 the potential value versus futility of diagnostic or therapeutic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997588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FA09-DA26-D96B-9D67-A532AC11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Prognosis can impact health care decisions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FC60F-5139-C730-351D-3A29954CA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93" r="-1" b="13271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FC598-2C92-B30B-3E3D-C1EB49A86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74" y="2006959"/>
            <a:ext cx="4797256" cy="3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Life sustaining treatments when there is no hope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Discontinuation of cancer screening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88A20-B70A-4337-3C80-E3231054C34E}"/>
              </a:ext>
            </a:extLst>
          </p:cNvPr>
          <p:cNvSpPr txBox="1"/>
          <p:nvPr/>
        </p:nvSpPr>
        <p:spPr>
          <a:xfrm>
            <a:off x="6094410" y="6368603"/>
            <a:ext cx="357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Van Gogh</a:t>
            </a:r>
          </a:p>
        </p:txBody>
      </p:sp>
    </p:spTree>
    <p:extLst>
      <p:ext uri="{BB962C8B-B14F-4D97-AF65-F5344CB8AC3E}">
        <p14:creationId xmlns:p14="http://schemas.microsoft.com/office/powerpoint/2010/main" val="3880806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2257</TotalTime>
  <Words>822</Words>
  <Application>Microsoft Office PowerPoint</Application>
  <PresentationFormat>Widescreen</PresentationFormat>
  <Paragraphs>204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3</vt:lpstr>
      <vt:lpstr>Ion</vt:lpstr>
      <vt:lpstr>Prognostication </vt:lpstr>
      <vt:lpstr>PowerPoint Presentation</vt:lpstr>
      <vt:lpstr>Goals</vt:lpstr>
      <vt:lpstr>Case report</vt:lpstr>
      <vt:lpstr>What is prognostication ?</vt:lpstr>
      <vt:lpstr>Examples</vt:lpstr>
      <vt:lpstr>Why prognosticate ? </vt:lpstr>
      <vt:lpstr>Prognostic skills</vt:lpstr>
      <vt:lpstr>Prognosis can impact health care decisions</vt:lpstr>
      <vt:lpstr>Health care decisions by patients and their family members depend on data</vt:lpstr>
      <vt:lpstr>Time frames for decision making </vt:lpstr>
      <vt:lpstr>Provider – patient discussions go beyond discussions about life expectancy</vt:lpstr>
      <vt:lpstr>Consider the lag time of an intervention </vt:lpstr>
      <vt:lpstr>Barriers to prognosis</vt:lpstr>
      <vt:lpstr>Estimating prognosis</vt:lpstr>
      <vt:lpstr>Clinical judgement</vt:lpstr>
      <vt:lpstr>Age-Based Life Expectancy</vt:lpstr>
      <vt:lpstr>Quartiles of Life Expectancy from National Vital Statistics Report</vt:lpstr>
      <vt:lpstr>Reference to published studies</vt:lpstr>
      <vt:lpstr>Prognostic indices</vt:lpstr>
      <vt:lpstr>Dementia</vt:lpstr>
      <vt:lpstr>Cancer</vt:lpstr>
      <vt:lpstr>Heart Failure</vt:lpstr>
      <vt:lpstr>COPD</vt:lpstr>
      <vt:lpstr>End – stage Renal Disease</vt:lpstr>
      <vt:lpstr>Caveats</vt:lpstr>
      <vt:lpstr>Communicating Prognosis</vt:lpstr>
      <vt:lpstr>SPIKES mnemonic for delivering bad news</vt:lpstr>
      <vt:lpstr>PowerPoint Presentation</vt:lpstr>
      <vt:lpstr>Prognosis and Population Health</vt:lpstr>
      <vt:lpstr>PowerPoint Presentation</vt:lpstr>
      <vt:lpstr>Biological versus Chronological Age</vt:lpstr>
      <vt:lpstr>Help improve the prognosis for healthy lifespans</vt:lpstr>
      <vt:lpstr>Summary 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Prognostication</dc:title>
  <dc:creator>Jurivich, Donald</dc:creator>
  <cp:lastModifiedBy>Crouch, Nicole</cp:lastModifiedBy>
  <cp:revision>4</cp:revision>
  <dcterms:created xsi:type="dcterms:W3CDTF">2023-09-11T01:38:10Z</dcterms:created>
  <dcterms:modified xsi:type="dcterms:W3CDTF">2024-09-23T20:41:00Z</dcterms:modified>
</cp:coreProperties>
</file>