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0" r:id="rId5"/>
  </p:sldMasterIdLst>
  <p:notesMasterIdLst>
    <p:notesMasterId r:id="rId50"/>
  </p:notesMasterIdLst>
  <p:sldIdLst>
    <p:sldId id="382" r:id="rId6"/>
    <p:sldId id="259" r:id="rId7"/>
    <p:sldId id="260" r:id="rId8"/>
    <p:sldId id="319" r:id="rId9"/>
    <p:sldId id="261" r:id="rId10"/>
    <p:sldId id="262" r:id="rId11"/>
    <p:sldId id="263" r:id="rId12"/>
    <p:sldId id="264" r:id="rId13"/>
    <p:sldId id="265" r:id="rId14"/>
    <p:sldId id="321" r:id="rId15"/>
    <p:sldId id="323" r:id="rId16"/>
    <p:sldId id="322" r:id="rId17"/>
    <p:sldId id="324" r:id="rId18"/>
    <p:sldId id="325" r:id="rId19"/>
    <p:sldId id="383" r:id="rId20"/>
    <p:sldId id="328" r:id="rId21"/>
    <p:sldId id="329" r:id="rId22"/>
    <p:sldId id="330" r:id="rId23"/>
    <p:sldId id="331" r:id="rId24"/>
    <p:sldId id="332" r:id="rId25"/>
    <p:sldId id="333" r:id="rId26"/>
    <p:sldId id="384" r:id="rId27"/>
    <p:sldId id="334" r:id="rId28"/>
    <p:sldId id="335" r:id="rId29"/>
    <p:sldId id="336" r:id="rId30"/>
    <p:sldId id="338" r:id="rId31"/>
    <p:sldId id="339" r:id="rId32"/>
    <p:sldId id="385" r:id="rId33"/>
    <p:sldId id="340" r:id="rId34"/>
    <p:sldId id="341" r:id="rId35"/>
    <p:sldId id="342" r:id="rId36"/>
    <p:sldId id="266" r:id="rId37"/>
    <p:sldId id="344" r:id="rId38"/>
    <p:sldId id="270" r:id="rId39"/>
    <p:sldId id="268" r:id="rId40"/>
    <p:sldId id="269" r:id="rId41"/>
    <p:sldId id="318" r:id="rId42"/>
    <p:sldId id="354" r:id="rId43"/>
    <p:sldId id="386" r:id="rId44"/>
    <p:sldId id="388" r:id="rId45"/>
    <p:sldId id="389" r:id="rId46"/>
    <p:sldId id="390" r:id="rId47"/>
    <p:sldId id="391" r:id="rId48"/>
    <p:sldId id="387"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1D4F"/>
    <a:srgbClr val="F4B51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52" autoAdjust="0"/>
    <p:restoredTop sz="82811" autoAdjust="0"/>
  </p:normalViewPr>
  <p:slideViewPr>
    <p:cSldViewPr snapToGrid="0" snapToObjects="1">
      <p:cViewPr varScale="1">
        <p:scale>
          <a:sx n="132" d="100"/>
          <a:sy n="132" d="100"/>
        </p:scale>
        <p:origin x="786" y="120"/>
      </p:cViewPr>
      <p:guideLst>
        <p:guide orient="horz" pos="2160"/>
        <p:guide pos="2880"/>
      </p:guideLst>
    </p:cSldViewPr>
  </p:slideViewPr>
  <p:outlineViewPr>
    <p:cViewPr>
      <p:scale>
        <a:sx n="33" d="100"/>
        <a:sy n="33" d="100"/>
      </p:scale>
      <p:origin x="0" y="54762"/>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120" d="100"/>
          <a:sy n="120" d="100"/>
        </p:scale>
        <p:origin x="-1110" y="9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2063492063492064"/>
          <c:y val="0.16546762589928057"/>
          <c:w val="0.86190476190476195"/>
          <c:h val="0.51798561151079137"/>
        </c:manualLayout>
      </c:layout>
      <c:barChart>
        <c:barDir val="col"/>
        <c:grouping val="stacked"/>
        <c:varyColors val="0"/>
        <c:ser>
          <c:idx val="0"/>
          <c:order val="0"/>
          <c:tx>
            <c:strRef>
              <c:f>Sheet1!$A$2</c:f>
              <c:strCache>
                <c:ptCount val="1"/>
                <c:pt idx="0">
                  <c:v>65 and older</c:v>
                </c:pt>
              </c:strCache>
            </c:strRef>
          </c:tx>
          <c:spPr>
            <a:solidFill>
              <a:schemeClr val="accent4">
                <a:lumMod val="75000"/>
              </a:schemeClr>
            </a:solidFill>
          </c:spPr>
          <c:invertIfNegative val="0"/>
          <c:cat>
            <c:strRef>
              <c:f>Sheet1!$B$1:$D$1</c:f>
              <c:strCache>
                <c:ptCount val="3"/>
                <c:pt idx="0">
                  <c:v>General Population</c:v>
                </c:pt>
                <c:pt idx="1">
                  <c:v>Acute Care Admissions</c:v>
                </c:pt>
                <c:pt idx="2">
                  <c:v>Hospital Spending by Adults</c:v>
                </c:pt>
              </c:strCache>
            </c:strRef>
          </c:cat>
          <c:val>
            <c:numRef>
              <c:f>Sheet1!$B$2:$D$2</c:f>
              <c:numCache>
                <c:formatCode>General</c:formatCode>
                <c:ptCount val="3"/>
                <c:pt idx="0">
                  <c:v>13</c:v>
                </c:pt>
                <c:pt idx="1">
                  <c:v>36</c:v>
                </c:pt>
                <c:pt idx="2">
                  <c:v>49</c:v>
                </c:pt>
              </c:numCache>
            </c:numRef>
          </c:val>
          <c:extLst>
            <c:ext xmlns:c16="http://schemas.microsoft.com/office/drawing/2014/chart" uri="{C3380CC4-5D6E-409C-BE32-E72D297353CC}">
              <c16:uniqueId val="{00000000-FE95-4180-8862-1D60DA8DF08A}"/>
            </c:ext>
          </c:extLst>
        </c:ser>
        <c:ser>
          <c:idx val="1"/>
          <c:order val="1"/>
          <c:tx>
            <c:strRef>
              <c:f>Sheet1!$A$3</c:f>
              <c:strCache>
                <c:ptCount val="1"/>
                <c:pt idx="0">
                  <c:v>Under 65</c:v>
                </c:pt>
              </c:strCache>
            </c:strRef>
          </c:tx>
          <c:spPr>
            <a:solidFill>
              <a:schemeClr val="accent6">
                <a:lumMod val="60000"/>
                <a:lumOff val="40000"/>
              </a:schemeClr>
            </a:solidFill>
          </c:spPr>
          <c:invertIfNegative val="0"/>
          <c:cat>
            <c:strRef>
              <c:f>Sheet1!$B$1:$D$1</c:f>
              <c:strCache>
                <c:ptCount val="3"/>
                <c:pt idx="0">
                  <c:v>General Population</c:v>
                </c:pt>
                <c:pt idx="1">
                  <c:v>Acute Care Admissions</c:v>
                </c:pt>
                <c:pt idx="2">
                  <c:v>Hospital Spending by Adults</c:v>
                </c:pt>
              </c:strCache>
            </c:strRef>
          </c:cat>
          <c:val>
            <c:numRef>
              <c:f>Sheet1!$B$3:$D$3</c:f>
              <c:numCache>
                <c:formatCode>General</c:formatCode>
                <c:ptCount val="3"/>
                <c:pt idx="0">
                  <c:v>87</c:v>
                </c:pt>
                <c:pt idx="1">
                  <c:v>64</c:v>
                </c:pt>
                <c:pt idx="2">
                  <c:v>51</c:v>
                </c:pt>
              </c:numCache>
            </c:numRef>
          </c:val>
          <c:extLst>
            <c:ext xmlns:c16="http://schemas.microsoft.com/office/drawing/2014/chart" uri="{C3380CC4-5D6E-409C-BE32-E72D297353CC}">
              <c16:uniqueId val="{00000001-FE95-4180-8862-1D60DA8DF08A}"/>
            </c:ext>
          </c:extLst>
        </c:ser>
        <c:dLbls>
          <c:showLegendKey val="0"/>
          <c:showVal val="0"/>
          <c:showCatName val="0"/>
          <c:showSerName val="0"/>
          <c:showPercent val="0"/>
          <c:showBubbleSize val="0"/>
        </c:dLbls>
        <c:gapWidth val="150"/>
        <c:overlap val="100"/>
        <c:axId val="393603712"/>
        <c:axId val="393605504"/>
      </c:barChart>
      <c:catAx>
        <c:axId val="393603712"/>
        <c:scaling>
          <c:orientation val="minMax"/>
        </c:scaling>
        <c:delete val="0"/>
        <c:axPos val="b"/>
        <c:numFmt formatCode="General" sourceLinked="1"/>
        <c:majorTickMark val="out"/>
        <c:minorTickMark val="none"/>
        <c:tickLblPos val="nextTo"/>
        <c:txPr>
          <a:bodyPr rot="0" vert="horz"/>
          <a:lstStyle/>
          <a:p>
            <a:pPr>
              <a:defRPr>
                <a:latin typeface="Arial" panose="020B0604020202020204" pitchFamily="34" charset="0"/>
                <a:cs typeface="Arial" panose="020B0604020202020204" pitchFamily="34" charset="0"/>
              </a:defRPr>
            </a:pPr>
            <a:endParaRPr lang="en-US"/>
          </a:p>
        </c:txPr>
        <c:crossAx val="393605504"/>
        <c:crosses val="autoZero"/>
        <c:auto val="1"/>
        <c:lblAlgn val="ctr"/>
        <c:lblOffset val="100"/>
        <c:tickLblSkip val="1"/>
        <c:tickMarkSkip val="1"/>
        <c:noMultiLvlLbl val="0"/>
      </c:catAx>
      <c:valAx>
        <c:axId val="393605504"/>
        <c:scaling>
          <c:orientation val="minMax"/>
          <c:max val="100"/>
        </c:scaling>
        <c:delete val="0"/>
        <c:axPos val="l"/>
        <c:numFmt formatCode="General" sourceLinked="1"/>
        <c:majorTickMark val="out"/>
        <c:minorTickMark val="none"/>
        <c:tickLblPos val="nextTo"/>
        <c:txPr>
          <a:bodyPr rot="0" vert="horz"/>
          <a:lstStyle/>
          <a:p>
            <a:pPr>
              <a:defRPr/>
            </a:pPr>
            <a:endParaRPr lang="en-US"/>
          </a:p>
        </c:txPr>
        <c:crossAx val="393603712"/>
        <c:crosses val="autoZero"/>
        <c:crossBetween val="between"/>
      </c:valAx>
    </c:plotArea>
    <c:legend>
      <c:legendPos val="t"/>
      <c:layout>
        <c:manualLayout>
          <c:xMode val="edge"/>
          <c:yMode val="edge"/>
          <c:x val="0.20834192488528863"/>
          <c:y val="3.9004168596572485E-2"/>
          <c:w val="0.78888888888888886"/>
          <c:h val="9.5923261390887291E-2"/>
        </c:manualLayout>
      </c:layout>
      <c:overlay val="0"/>
      <c:txPr>
        <a:bodyPr/>
        <a:lstStyle/>
        <a:p>
          <a:pPr>
            <a:defRPr>
              <a:latin typeface="Arial" panose="020B0604020202020204" pitchFamily="34" charset="0"/>
              <a:cs typeface="Arial" panose="020B0604020202020204" pitchFamily="34" charset="0"/>
            </a:defRPr>
          </a:pPr>
          <a:endParaRPr lang="en-US"/>
        </a:p>
      </c:txPr>
    </c:legend>
    <c:plotVisOnly val="1"/>
    <c:dispBlanksAs val="gap"/>
    <c:showDLblsOverMax val="0"/>
  </c:chart>
  <c:spPr>
    <a:solidFill>
      <a:schemeClr val="accent1"/>
    </a:solidFill>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D49B4B-2FE4-4B73-8F67-BBC856DF200F}" type="datetimeFigureOut">
              <a:rPr lang="en-US" smtClean="0"/>
              <a:t>11/6/2023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AFAB62-EAFC-433B-A804-BD313042E227}" type="slidenum">
              <a:rPr lang="en-US" smtClean="0"/>
              <a:t>‹#›</a:t>
            </a:fld>
            <a:endParaRPr lang="en-US" dirty="0"/>
          </a:p>
        </p:txBody>
      </p:sp>
    </p:spTree>
    <p:extLst>
      <p:ext uri="{BB962C8B-B14F-4D97-AF65-F5344CB8AC3E}">
        <p14:creationId xmlns:p14="http://schemas.microsoft.com/office/powerpoint/2010/main" val="3824686066"/>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600"/>
      </a:spcBef>
      <a:spcAft>
        <a:spcPts val="600"/>
      </a:spcAft>
      <a:defRPr sz="1200" kern="1200">
        <a:solidFill>
          <a:schemeClr val="tx1"/>
        </a:solidFill>
        <a:latin typeface="+mn-lt"/>
        <a:ea typeface="+mn-ea"/>
        <a:cs typeface="+mn-cs"/>
      </a:defRPr>
    </a:lvl1pPr>
    <a:lvl2pPr marL="457200" algn="l" defTabSz="914400" rtl="0" eaLnBrk="1" latinLnBrk="0" hangingPunct="1">
      <a:spcBef>
        <a:spcPts val="600"/>
      </a:spcBef>
      <a:spcAft>
        <a:spcPts val="600"/>
      </a:spcAft>
      <a:defRPr sz="1200" kern="1200">
        <a:solidFill>
          <a:schemeClr val="tx1"/>
        </a:solidFill>
        <a:latin typeface="+mn-lt"/>
        <a:ea typeface="+mn-ea"/>
        <a:cs typeface="+mn-cs"/>
      </a:defRPr>
    </a:lvl2pPr>
    <a:lvl3pPr marL="914400" algn="l" defTabSz="914400" rtl="0" eaLnBrk="1" latinLnBrk="0" hangingPunct="1">
      <a:spcBef>
        <a:spcPts val="600"/>
      </a:spcBef>
      <a:spcAft>
        <a:spcPts val="600"/>
      </a:spcAft>
      <a:defRPr sz="1200" kern="1200">
        <a:solidFill>
          <a:schemeClr val="tx1"/>
        </a:solidFill>
        <a:latin typeface="+mn-lt"/>
        <a:ea typeface="+mn-ea"/>
        <a:cs typeface="+mn-cs"/>
      </a:defRPr>
    </a:lvl3pPr>
    <a:lvl4pPr marL="1371600" algn="l" defTabSz="914400" rtl="0" eaLnBrk="1" latinLnBrk="0" hangingPunct="1">
      <a:spcBef>
        <a:spcPts val="600"/>
      </a:spcBef>
      <a:spcAft>
        <a:spcPts val="600"/>
      </a:spcAft>
      <a:defRPr sz="1200" kern="1200">
        <a:solidFill>
          <a:schemeClr val="tx1"/>
        </a:solidFill>
        <a:latin typeface="+mn-lt"/>
        <a:ea typeface="+mn-ea"/>
        <a:cs typeface="+mn-cs"/>
      </a:defRPr>
    </a:lvl4pPr>
    <a:lvl5pPr marL="1828800" algn="l" defTabSz="914400" rtl="0" eaLnBrk="1" latinLnBrk="0" hangingPunct="1">
      <a:spcBef>
        <a:spcPts val="600"/>
      </a:spcBef>
      <a:spcAft>
        <a:spcPts val="60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Times New Roman" pitchFamily="18" charset="0"/>
              </a:defRPr>
            </a:lvl1pPr>
            <a:lvl2pPr marL="742950" indent="-285750" eaLnBrk="0" hangingPunct="0">
              <a:defRPr sz="2400">
                <a:solidFill>
                  <a:schemeClr val="bg1"/>
                </a:solidFill>
                <a:latin typeface="Times New Roman" pitchFamily="18" charset="0"/>
              </a:defRPr>
            </a:lvl2pPr>
            <a:lvl3pPr marL="1143000" indent="-228600" eaLnBrk="0" hangingPunct="0">
              <a:defRPr sz="2400">
                <a:solidFill>
                  <a:schemeClr val="bg1"/>
                </a:solidFill>
                <a:latin typeface="Times New Roman" pitchFamily="18" charset="0"/>
              </a:defRPr>
            </a:lvl3pPr>
            <a:lvl4pPr marL="1600200" indent="-228600" eaLnBrk="0" hangingPunct="0">
              <a:defRPr sz="2400">
                <a:solidFill>
                  <a:schemeClr val="bg1"/>
                </a:solidFill>
                <a:latin typeface="Times New Roman" pitchFamily="18" charset="0"/>
              </a:defRPr>
            </a:lvl4pPr>
            <a:lvl5pPr marL="2057400" indent="-228600" eaLnBrk="0" hangingPunct="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pPr eaLnBrk="1" hangingPunct="1"/>
            <a:r>
              <a:rPr lang="en-US" sz="1200" dirty="0">
                <a:solidFill>
                  <a:schemeClr val="tx1"/>
                </a:solidFill>
              </a:rPr>
              <a:t>Topic</a:t>
            </a:r>
          </a:p>
        </p:txBody>
      </p:sp>
      <p:sp>
        <p:nvSpPr>
          <p:cNvPr id="8192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Times New Roman" pitchFamily="18" charset="0"/>
              </a:defRPr>
            </a:lvl1pPr>
            <a:lvl2pPr marL="742950" indent="-285750" eaLnBrk="0" hangingPunct="0">
              <a:defRPr sz="2400">
                <a:solidFill>
                  <a:schemeClr val="bg1"/>
                </a:solidFill>
                <a:latin typeface="Times New Roman" pitchFamily="18" charset="0"/>
              </a:defRPr>
            </a:lvl2pPr>
            <a:lvl3pPr marL="1143000" indent="-228600" eaLnBrk="0" hangingPunct="0">
              <a:defRPr sz="2400">
                <a:solidFill>
                  <a:schemeClr val="bg1"/>
                </a:solidFill>
                <a:latin typeface="Times New Roman" pitchFamily="18" charset="0"/>
              </a:defRPr>
            </a:lvl3pPr>
            <a:lvl4pPr marL="1600200" indent="-228600" eaLnBrk="0" hangingPunct="0">
              <a:defRPr sz="2400">
                <a:solidFill>
                  <a:schemeClr val="bg1"/>
                </a:solidFill>
                <a:latin typeface="Times New Roman" pitchFamily="18" charset="0"/>
              </a:defRPr>
            </a:lvl4pPr>
            <a:lvl5pPr marL="2057400" indent="-228600" eaLnBrk="0" hangingPunct="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pPr eaLnBrk="1" hangingPunct="1"/>
            <a:r>
              <a:rPr lang="en-US" sz="1200" dirty="0">
                <a:solidFill>
                  <a:schemeClr val="tx1"/>
                </a:solidFill>
              </a:rPr>
              <a:t>Slide </a:t>
            </a:r>
            <a:fld id="{71FEA18F-6650-4071-B3DD-550A5EAEA3B6}" type="slidenum">
              <a:rPr lang="en-US" sz="1200" smtClean="0">
                <a:solidFill>
                  <a:schemeClr val="tx1"/>
                </a:solidFill>
              </a:rPr>
              <a:pPr eaLnBrk="1" hangingPunct="1"/>
              <a:t>2</a:t>
            </a:fld>
            <a:endParaRPr lang="en-US" sz="1200" dirty="0">
              <a:solidFill>
                <a:schemeClr val="tx1"/>
              </a:solidFill>
            </a:endParaRPr>
          </a:p>
        </p:txBody>
      </p:sp>
      <p:sp>
        <p:nvSpPr>
          <p:cNvPr id="81924" name="Rectangle 2"/>
          <p:cNvSpPr>
            <a:spLocks noGrp="1" noRot="1" noChangeAspect="1" noChangeArrowheads="1" noTextEdit="1"/>
          </p:cNvSpPr>
          <p:nvPr>
            <p:ph type="sldImg"/>
          </p:nvPr>
        </p:nvSpPr>
        <p:spPr>
          <a:ln/>
        </p:spPr>
      </p:sp>
      <p:sp>
        <p:nvSpPr>
          <p:cNvPr id="81925" name="Rectangle 3"/>
          <p:cNvSpPr>
            <a:spLocks noGrp="1" noChangeArrowheads="1"/>
          </p:cNvSpPr>
          <p:nvPr>
            <p:ph type="body" idx="1"/>
          </p:nvPr>
        </p:nvSpPr>
        <p:spPr>
          <a:xfrm>
            <a:off x="1143000" y="4343400"/>
            <a:ext cx="45720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Times New Roman" pitchFamily="18" charset="0"/>
              </a:defRPr>
            </a:lvl1pPr>
            <a:lvl2pPr marL="742950" indent="-285750" eaLnBrk="0" hangingPunct="0">
              <a:defRPr sz="2400">
                <a:solidFill>
                  <a:schemeClr val="bg1"/>
                </a:solidFill>
                <a:latin typeface="Times New Roman" pitchFamily="18" charset="0"/>
              </a:defRPr>
            </a:lvl2pPr>
            <a:lvl3pPr marL="1143000" indent="-228600" eaLnBrk="0" hangingPunct="0">
              <a:defRPr sz="2400">
                <a:solidFill>
                  <a:schemeClr val="bg1"/>
                </a:solidFill>
                <a:latin typeface="Times New Roman" pitchFamily="18" charset="0"/>
              </a:defRPr>
            </a:lvl3pPr>
            <a:lvl4pPr marL="1600200" indent="-228600" eaLnBrk="0" hangingPunct="0">
              <a:defRPr sz="2400">
                <a:solidFill>
                  <a:schemeClr val="bg1"/>
                </a:solidFill>
                <a:latin typeface="Times New Roman" pitchFamily="18" charset="0"/>
              </a:defRPr>
            </a:lvl4pPr>
            <a:lvl5pPr marL="2057400" indent="-228600" eaLnBrk="0" hangingPunct="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pPr eaLnBrk="1" hangingPunct="1"/>
            <a:r>
              <a:rPr lang="en-US" sz="1200" dirty="0">
                <a:solidFill>
                  <a:schemeClr val="tx1"/>
                </a:solidFill>
              </a:rPr>
              <a:t>Topic</a:t>
            </a:r>
          </a:p>
        </p:txBody>
      </p:sp>
      <p:sp>
        <p:nvSpPr>
          <p:cNvPr id="10240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Times New Roman" pitchFamily="18" charset="0"/>
              </a:defRPr>
            </a:lvl1pPr>
            <a:lvl2pPr marL="742950" indent="-285750" eaLnBrk="0" hangingPunct="0">
              <a:defRPr sz="2400">
                <a:solidFill>
                  <a:schemeClr val="bg1"/>
                </a:solidFill>
                <a:latin typeface="Times New Roman" pitchFamily="18" charset="0"/>
              </a:defRPr>
            </a:lvl2pPr>
            <a:lvl3pPr marL="1143000" indent="-228600" eaLnBrk="0" hangingPunct="0">
              <a:defRPr sz="2400">
                <a:solidFill>
                  <a:schemeClr val="bg1"/>
                </a:solidFill>
                <a:latin typeface="Times New Roman" pitchFamily="18" charset="0"/>
              </a:defRPr>
            </a:lvl3pPr>
            <a:lvl4pPr marL="1600200" indent="-228600" eaLnBrk="0" hangingPunct="0">
              <a:defRPr sz="2400">
                <a:solidFill>
                  <a:schemeClr val="bg1"/>
                </a:solidFill>
                <a:latin typeface="Times New Roman" pitchFamily="18" charset="0"/>
              </a:defRPr>
            </a:lvl4pPr>
            <a:lvl5pPr marL="2057400" indent="-228600" eaLnBrk="0" hangingPunct="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pPr eaLnBrk="1" hangingPunct="1"/>
            <a:r>
              <a:rPr lang="en-US" sz="1200" dirty="0">
                <a:solidFill>
                  <a:schemeClr val="tx1"/>
                </a:solidFill>
              </a:rPr>
              <a:t>Slide </a:t>
            </a:r>
            <a:fld id="{9F6BC1BA-D666-4E62-9218-B66D095900D3}" type="slidenum">
              <a:rPr lang="en-US" sz="1200" smtClean="0">
                <a:solidFill>
                  <a:schemeClr val="tx1"/>
                </a:solidFill>
              </a:rPr>
              <a:pPr eaLnBrk="1" hangingPunct="1"/>
              <a:t>13</a:t>
            </a:fld>
            <a:endParaRPr lang="en-US" sz="1200" dirty="0">
              <a:solidFill>
                <a:schemeClr val="tx1"/>
              </a:solidFill>
            </a:endParaRPr>
          </a:p>
        </p:txBody>
      </p:sp>
      <p:sp>
        <p:nvSpPr>
          <p:cNvPr id="102404" name="Rectangle 2"/>
          <p:cNvSpPr>
            <a:spLocks noGrp="1" noRot="1" noChangeAspect="1" noChangeArrowheads="1" noTextEdit="1"/>
          </p:cNvSpPr>
          <p:nvPr>
            <p:ph type="sldImg"/>
          </p:nvPr>
        </p:nvSpPr>
        <p:spPr>
          <a:ln/>
        </p:spPr>
      </p:sp>
      <p:sp>
        <p:nvSpPr>
          <p:cNvPr id="102405" name="Rectangle 3"/>
          <p:cNvSpPr>
            <a:spLocks noGrp="1" noChangeArrowheads="1"/>
          </p:cNvSpPr>
          <p:nvPr>
            <p:ph type="body" idx="1"/>
          </p:nvPr>
        </p:nvSpPr>
        <p:spPr>
          <a:xfrm>
            <a:off x="1066800" y="4343400"/>
            <a:ext cx="4648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n-US" sz="1200" kern="1200" dirty="0">
                <a:solidFill>
                  <a:schemeClr val="tx1"/>
                </a:solidFill>
                <a:effectLst/>
                <a:latin typeface="+mn-lt"/>
                <a:ea typeface="+mn-ea"/>
                <a:cs typeface="+mn-cs"/>
              </a:rPr>
              <a:t>Certain subgroups of hospitalized older patients have higher incidence of delirium, with rates of 15%–53% in postoperative patients and 70%–87% in ICU patients. </a:t>
            </a:r>
          </a:p>
          <a:p>
            <a:pPr marL="171450" indent="-171450" eaLnBrk="1" hangingPunct="1">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eaLnBrk="1" hangingPunct="1">
              <a:buFont typeface="Arial" panose="020B0604020202020204" pitchFamily="34" charset="0"/>
              <a:buChar char="•"/>
            </a:pPr>
            <a:r>
              <a:rPr lang="en-US" sz="1200" kern="1200" dirty="0">
                <a:solidFill>
                  <a:schemeClr val="tx1"/>
                </a:solidFill>
                <a:effectLst/>
                <a:latin typeface="+mn-lt"/>
                <a:ea typeface="+mn-ea"/>
                <a:cs typeface="+mn-cs"/>
              </a:rPr>
              <a:t>Symptoms of delirium can persist for months after hospital discharge. </a:t>
            </a:r>
            <a:endParaRPr lang="en-US" dirty="0">
              <a:latin typeface="Arial" pitchFamily="34" charset="0"/>
            </a:endParaRPr>
          </a:p>
        </p:txBody>
      </p:sp>
    </p:spTree>
    <p:extLst>
      <p:ext uri="{BB962C8B-B14F-4D97-AF65-F5344CB8AC3E}">
        <p14:creationId xmlns:p14="http://schemas.microsoft.com/office/powerpoint/2010/main" val="2267983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Times New Roman" pitchFamily="18" charset="0"/>
              </a:defRPr>
            </a:lvl1pPr>
            <a:lvl2pPr marL="742950" indent="-285750" eaLnBrk="0" hangingPunct="0">
              <a:defRPr sz="2400">
                <a:solidFill>
                  <a:schemeClr val="bg1"/>
                </a:solidFill>
                <a:latin typeface="Times New Roman" pitchFamily="18" charset="0"/>
              </a:defRPr>
            </a:lvl2pPr>
            <a:lvl3pPr marL="1143000" indent="-228600" eaLnBrk="0" hangingPunct="0">
              <a:defRPr sz="2400">
                <a:solidFill>
                  <a:schemeClr val="bg1"/>
                </a:solidFill>
                <a:latin typeface="Times New Roman" pitchFamily="18" charset="0"/>
              </a:defRPr>
            </a:lvl3pPr>
            <a:lvl4pPr marL="1600200" indent="-228600" eaLnBrk="0" hangingPunct="0">
              <a:defRPr sz="2400">
                <a:solidFill>
                  <a:schemeClr val="bg1"/>
                </a:solidFill>
                <a:latin typeface="Times New Roman" pitchFamily="18" charset="0"/>
              </a:defRPr>
            </a:lvl4pPr>
            <a:lvl5pPr marL="2057400" indent="-228600" eaLnBrk="0" hangingPunct="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pPr eaLnBrk="1" hangingPunct="1"/>
            <a:r>
              <a:rPr lang="en-US" sz="1200" dirty="0">
                <a:solidFill>
                  <a:schemeClr val="tx1"/>
                </a:solidFill>
              </a:rPr>
              <a:t>Topic</a:t>
            </a:r>
          </a:p>
        </p:txBody>
      </p:sp>
      <p:sp>
        <p:nvSpPr>
          <p:cNvPr id="10342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Times New Roman" pitchFamily="18" charset="0"/>
              </a:defRPr>
            </a:lvl1pPr>
            <a:lvl2pPr marL="742950" indent="-285750" eaLnBrk="0" hangingPunct="0">
              <a:defRPr sz="2400">
                <a:solidFill>
                  <a:schemeClr val="bg1"/>
                </a:solidFill>
                <a:latin typeface="Times New Roman" pitchFamily="18" charset="0"/>
              </a:defRPr>
            </a:lvl2pPr>
            <a:lvl3pPr marL="1143000" indent="-228600" eaLnBrk="0" hangingPunct="0">
              <a:defRPr sz="2400">
                <a:solidFill>
                  <a:schemeClr val="bg1"/>
                </a:solidFill>
                <a:latin typeface="Times New Roman" pitchFamily="18" charset="0"/>
              </a:defRPr>
            </a:lvl3pPr>
            <a:lvl4pPr marL="1600200" indent="-228600" eaLnBrk="0" hangingPunct="0">
              <a:defRPr sz="2400">
                <a:solidFill>
                  <a:schemeClr val="bg1"/>
                </a:solidFill>
                <a:latin typeface="Times New Roman" pitchFamily="18" charset="0"/>
              </a:defRPr>
            </a:lvl4pPr>
            <a:lvl5pPr marL="2057400" indent="-228600" eaLnBrk="0" hangingPunct="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pPr eaLnBrk="1" hangingPunct="1"/>
            <a:r>
              <a:rPr lang="en-US" sz="1200" dirty="0">
                <a:solidFill>
                  <a:schemeClr val="tx1"/>
                </a:solidFill>
              </a:rPr>
              <a:t>Slide </a:t>
            </a:r>
            <a:fld id="{7A88E21C-5613-420E-B12B-FA66335489BF}" type="slidenum">
              <a:rPr lang="en-US" sz="1200" smtClean="0">
                <a:solidFill>
                  <a:schemeClr val="tx1"/>
                </a:solidFill>
              </a:rPr>
              <a:pPr eaLnBrk="1" hangingPunct="1"/>
              <a:t>14</a:t>
            </a:fld>
            <a:endParaRPr lang="en-US" sz="1200" dirty="0">
              <a:solidFill>
                <a:schemeClr val="tx1"/>
              </a:solidFill>
            </a:endParaRPr>
          </a:p>
        </p:txBody>
      </p:sp>
      <p:sp>
        <p:nvSpPr>
          <p:cNvPr id="103428" name="Rectangle 2"/>
          <p:cNvSpPr>
            <a:spLocks noGrp="1" noRot="1" noChangeAspect="1" noChangeArrowheads="1" noTextEdit="1"/>
          </p:cNvSpPr>
          <p:nvPr>
            <p:ph type="sldImg"/>
          </p:nvPr>
        </p:nvSpPr>
        <p:spPr>
          <a:ln/>
        </p:spPr>
      </p:sp>
      <p:sp>
        <p:nvSpPr>
          <p:cNvPr id="103429" name="Rectangle 3"/>
          <p:cNvSpPr>
            <a:spLocks noGrp="1" noChangeArrowheads="1"/>
          </p:cNvSpPr>
          <p:nvPr>
            <p:ph type="body" idx="1"/>
          </p:nvPr>
        </p:nvSpPr>
        <p:spPr>
          <a:xfrm>
            <a:off x="1143000" y="4343400"/>
            <a:ext cx="45720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Unnecessary</a:t>
            </a:r>
            <a:r>
              <a:rPr lang="en-US" sz="1200" kern="1200" baseline="0" dirty="0">
                <a:solidFill>
                  <a:schemeClr val="tx1"/>
                </a:solidFill>
                <a:effectLst/>
                <a:latin typeface="+mn-lt"/>
                <a:ea typeface="+mn-ea"/>
                <a:cs typeface="+mn-cs"/>
              </a:rPr>
              <a:t> tethers include: in-dwelling bladder and intravenous catheters, oxygen lines, and telemetry leads</a:t>
            </a:r>
            <a:endParaRPr lang="en-US" dirty="0">
              <a:latin typeface="Arial" pitchFamily="34" charset="0"/>
            </a:endParaRPr>
          </a:p>
          <a:p>
            <a:pPr eaLnBrk="1" hangingPunct="1"/>
            <a:endParaRPr lang="en-US" dirty="0">
              <a:latin typeface="Arial" pitchFamily="34" charset="0"/>
            </a:endParaRPr>
          </a:p>
        </p:txBody>
      </p:sp>
    </p:spTree>
    <p:extLst>
      <p:ext uri="{BB962C8B-B14F-4D97-AF65-F5344CB8AC3E}">
        <p14:creationId xmlns:p14="http://schemas.microsoft.com/office/powerpoint/2010/main" val="2079295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200" dirty="0"/>
              <a:t>In one study, 40% of medications prescribed before admissions were discontinued during hospitalization, and 45% of medications prescribed at discharge were started during hospitalization. In another study, 88% of older hospitalized patients had at least one clinically significant problem related to prescribing, and 22% had at least one potentially serious and life-threatening problem (SOE=B).</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BAFAB62-EAFC-433B-A804-BD313042E227}" type="slidenum">
              <a:rPr lang="en-US" smtClean="0"/>
              <a:t>16</a:t>
            </a:fld>
            <a:endParaRPr lang="en-US" dirty="0"/>
          </a:p>
        </p:txBody>
      </p:sp>
    </p:spTree>
    <p:extLst>
      <p:ext uri="{BB962C8B-B14F-4D97-AF65-F5344CB8AC3E}">
        <p14:creationId xmlns:p14="http://schemas.microsoft.com/office/powerpoint/2010/main" val="776395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In one meta-analysis, the in-hospital incidence of ADEs was 6.7%. </a:t>
            </a:r>
          </a:p>
          <a:p>
            <a:pPr marL="171450" indent="-171450">
              <a:buFont typeface="Arial" panose="020B0604020202020204" pitchFamily="34" charset="0"/>
              <a:buChar char="•"/>
            </a:pPr>
            <a:endParaRPr lang="en-US" sz="1200" dirty="0"/>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200" dirty="0"/>
              <a:t>Inappropriate medication use likely contributes to the risk of ADEs.</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7BAFAB62-EAFC-433B-A804-BD313042E227}" type="slidenum">
              <a:rPr lang="en-US" smtClean="0"/>
              <a:t>17</a:t>
            </a:fld>
            <a:endParaRPr lang="en-US" dirty="0"/>
          </a:p>
        </p:txBody>
      </p:sp>
    </p:spTree>
    <p:extLst>
      <p:ext uri="{BB962C8B-B14F-4D97-AF65-F5344CB8AC3E}">
        <p14:creationId xmlns:p14="http://schemas.microsoft.com/office/powerpoint/2010/main" val="2310856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Times New Roman" pitchFamily="18" charset="0"/>
              </a:defRPr>
            </a:lvl1pPr>
            <a:lvl2pPr marL="742950" indent="-285750" eaLnBrk="0" hangingPunct="0">
              <a:defRPr sz="2400">
                <a:solidFill>
                  <a:schemeClr val="bg1"/>
                </a:solidFill>
                <a:latin typeface="Times New Roman" pitchFamily="18" charset="0"/>
              </a:defRPr>
            </a:lvl2pPr>
            <a:lvl3pPr marL="1143000" indent="-228600" eaLnBrk="0" hangingPunct="0">
              <a:defRPr sz="2400">
                <a:solidFill>
                  <a:schemeClr val="bg1"/>
                </a:solidFill>
                <a:latin typeface="Times New Roman" pitchFamily="18" charset="0"/>
              </a:defRPr>
            </a:lvl3pPr>
            <a:lvl4pPr marL="1600200" indent="-228600" eaLnBrk="0" hangingPunct="0">
              <a:defRPr sz="2400">
                <a:solidFill>
                  <a:schemeClr val="bg1"/>
                </a:solidFill>
                <a:latin typeface="Times New Roman" pitchFamily="18" charset="0"/>
              </a:defRPr>
            </a:lvl4pPr>
            <a:lvl5pPr marL="2057400" indent="-228600" eaLnBrk="0" hangingPunct="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pPr eaLnBrk="1" hangingPunct="1"/>
            <a:r>
              <a:rPr lang="en-US" sz="1200" dirty="0">
                <a:solidFill>
                  <a:schemeClr val="tx1"/>
                </a:solidFill>
              </a:rPr>
              <a:t>Topic</a:t>
            </a:r>
          </a:p>
        </p:txBody>
      </p:sp>
      <p:sp>
        <p:nvSpPr>
          <p:cNvPr id="10445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Times New Roman" pitchFamily="18" charset="0"/>
              </a:defRPr>
            </a:lvl1pPr>
            <a:lvl2pPr marL="742950" indent="-285750" eaLnBrk="0" hangingPunct="0">
              <a:defRPr sz="2400">
                <a:solidFill>
                  <a:schemeClr val="bg1"/>
                </a:solidFill>
                <a:latin typeface="Times New Roman" pitchFamily="18" charset="0"/>
              </a:defRPr>
            </a:lvl2pPr>
            <a:lvl3pPr marL="1143000" indent="-228600" eaLnBrk="0" hangingPunct="0">
              <a:defRPr sz="2400">
                <a:solidFill>
                  <a:schemeClr val="bg1"/>
                </a:solidFill>
                <a:latin typeface="Times New Roman" pitchFamily="18" charset="0"/>
              </a:defRPr>
            </a:lvl3pPr>
            <a:lvl4pPr marL="1600200" indent="-228600" eaLnBrk="0" hangingPunct="0">
              <a:defRPr sz="2400">
                <a:solidFill>
                  <a:schemeClr val="bg1"/>
                </a:solidFill>
                <a:latin typeface="Times New Roman" pitchFamily="18" charset="0"/>
              </a:defRPr>
            </a:lvl4pPr>
            <a:lvl5pPr marL="2057400" indent="-228600" eaLnBrk="0" hangingPunct="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pPr eaLnBrk="1" hangingPunct="1"/>
            <a:r>
              <a:rPr lang="en-US" sz="1200" dirty="0">
                <a:solidFill>
                  <a:schemeClr val="tx1"/>
                </a:solidFill>
              </a:rPr>
              <a:t>Slide </a:t>
            </a:r>
            <a:fld id="{BC0937E9-1FED-4EDF-A5CE-17116100F505}" type="slidenum">
              <a:rPr lang="en-US" sz="1200" smtClean="0">
                <a:solidFill>
                  <a:schemeClr val="tx1"/>
                </a:solidFill>
              </a:rPr>
              <a:pPr eaLnBrk="1" hangingPunct="1"/>
              <a:t>18</a:t>
            </a:fld>
            <a:endParaRPr lang="en-US" sz="1200" dirty="0">
              <a:solidFill>
                <a:schemeClr val="tx1"/>
              </a:solidFill>
            </a:endParaRPr>
          </a:p>
        </p:txBody>
      </p:sp>
      <p:sp>
        <p:nvSpPr>
          <p:cNvPr id="104452" name="Rectangle 2"/>
          <p:cNvSpPr>
            <a:spLocks noGrp="1" noRot="1" noChangeAspect="1" noChangeArrowheads="1" noTextEdit="1"/>
          </p:cNvSpPr>
          <p:nvPr>
            <p:ph type="sldImg"/>
          </p:nvPr>
        </p:nvSpPr>
        <p:spPr>
          <a:ln/>
        </p:spPr>
      </p:sp>
      <p:sp>
        <p:nvSpPr>
          <p:cNvPr id="104453" name="Rectangle 3"/>
          <p:cNvSpPr>
            <a:spLocks noGrp="1" noChangeArrowheads="1"/>
          </p:cNvSpPr>
          <p:nvPr>
            <p:ph type="body" idx="1"/>
          </p:nvPr>
        </p:nvSpPr>
        <p:spPr>
          <a:xfrm>
            <a:off x="1143000" y="4343400"/>
            <a:ext cx="45720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n-US" dirty="0"/>
              <a:t>A medication review at admission can evaluate whether medical conditions are being maximally treated. </a:t>
            </a:r>
            <a:endParaRPr lang="en-US" dirty="0">
              <a:latin typeface="Arial" pitchFamily="34" charset="0"/>
            </a:endParaRPr>
          </a:p>
        </p:txBody>
      </p:sp>
    </p:spTree>
    <p:extLst>
      <p:ext uri="{BB962C8B-B14F-4D97-AF65-F5344CB8AC3E}">
        <p14:creationId xmlns:p14="http://schemas.microsoft.com/office/powerpoint/2010/main" val="3752064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Sleep deprivation is important to prevent, recognize, and address, because it is associated with increased risk of delirium.</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Sedative-hypnotic medications are prescribed to one-third of older hospitalized patients despite the associated risks of delirium, falls, hip fractures, and rebound insomnia, as well as their poor benefit-to-harm ratio (SOE=A).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One </a:t>
            </a:r>
            <a:r>
              <a:rPr lang="en-US" sz="1200" kern="1200" dirty="0" err="1">
                <a:solidFill>
                  <a:schemeClr val="tx1"/>
                </a:solidFill>
                <a:effectLst/>
                <a:latin typeface="+mn-lt"/>
                <a:ea typeface="+mn-ea"/>
                <a:cs typeface="+mn-cs"/>
              </a:rPr>
              <a:t>nonpharmacologic</a:t>
            </a:r>
            <a:r>
              <a:rPr lang="en-US" sz="1200" kern="1200" dirty="0">
                <a:solidFill>
                  <a:schemeClr val="tx1"/>
                </a:solidFill>
                <a:effectLst/>
                <a:latin typeface="+mn-lt"/>
                <a:ea typeface="+mn-ea"/>
                <a:cs typeface="+mn-cs"/>
              </a:rPr>
              <a:t> protocol used nighttime noise reduction strategies, including warm drinks, soothing music, massage treatments, and rescheduled medication administration and measurement of vital signs to avoid sleep interruption, significantly reduced the use of sedative-hypnotics in the hospital.</a:t>
            </a:r>
          </a:p>
          <a:p>
            <a:pPr marL="171450" indent="-171450">
              <a:buFont typeface="Arial" panose="020B0604020202020204" pitchFamily="34" charset="0"/>
              <a:buChar char="•"/>
            </a:pPr>
            <a:endParaRPr lang="en-US" dirty="0">
              <a:latin typeface="Arial" pitchFamily="34" charset="0"/>
            </a:endParaRPr>
          </a:p>
        </p:txBody>
      </p:sp>
      <p:sp>
        <p:nvSpPr>
          <p:cNvPr id="106500"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Times New Roman" pitchFamily="18" charset="0"/>
              </a:defRPr>
            </a:lvl1pPr>
            <a:lvl2pPr marL="742950" indent="-285750" eaLnBrk="0" hangingPunct="0">
              <a:defRPr sz="2400">
                <a:solidFill>
                  <a:schemeClr val="bg1"/>
                </a:solidFill>
                <a:latin typeface="Times New Roman" pitchFamily="18" charset="0"/>
              </a:defRPr>
            </a:lvl2pPr>
            <a:lvl3pPr marL="1143000" indent="-228600" eaLnBrk="0" hangingPunct="0">
              <a:defRPr sz="2400">
                <a:solidFill>
                  <a:schemeClr val="bg1"/>
                </a:solidFill>
                <a:latin typeface="Times New Roman" pitchFamily="18" charset="0"/>
              </a:defRPr>
            </a:lvl3pPr>
            <a:lvl4pPr marL="1600200" indent="-228600" eaLnBrk="0" hangingPunct="0">
              <a:defRPr sz="2400">
                <a:solidFill>
                  <a:schemeClr val="bg1"/>
                </a:solidFill>
                <a:latin typeface="Times New Roman" pitchFamily="18" charset="0"/>
              </a:defRPr>
            </a:lvl4pPr>
            <a:lvl5pPr marL="2057400" indent="-228600" eaLnBrk="0" hangingPunct="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pPr eaLnBrk="1" hangingPunct="1"/>
            <a:r>
              <a:rPr lang="en-US" sz="1200" dirty="0">
                <a:solidFill>
                  <a:schemeClr val="tx1"/>
                </a:solidFill>
              </a:rPr>
              <a:t>Topic</a:t>
            </a:r>
          </a:p>
        </p:txBody>
      </p:sp>
      <p:sp>
        <p:nvSpPr>
          <p:cNvPr id="10650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Times New Roman" pitchFamily="18" charset="0"/>
              </a:defRPr>
            </a:lvl1pPr>
            <a:lvl2pPr marL="742950" indent="-285750" eaLnBrk="0" hangingPunct="0">
              <a:defRPr sz="2400">
                <a:solidFill>
                  <a:schemeClr val="bg1"/>
                </a:solidFill>
                <a:latin typeface="Times New Roman" pitchFamily="18" charset="0"/>
              </a:defRPr>
            </a:lvl2pPr>
            <a:lvl3pPr marL="1143000" indent="-228600" eaLnBrk="0" hangingPunct="0">
              <a:defRPr sz="2400">
                <a:solidFill>
                  <a:schemeClr val="bg1"/>
                </a:solidFill>
                <a:latin typeface="Times New Roman" pitchFamily="18" charset="0"/>
              </a:defRPr>
            </a:lvl3pPr>
            <a:lvl4pPr marL="1600200" indent="-228600" eaLnBrk="0" hangingPunct="0">
              <a:defRPr sz="2400">
                <a:solidFill>
                  <a:schemeClr val="bg1"/>
                </a:solidFill>
                <a:latin typeface="Times New Roman" pitchFamily="18" charset="0"/>
              </a:defRPr>
            </a:lvl4pPr>
            <a:lvl5pPr marL="2057400" indent="-228600" eaLnBrk="0" hangingPunct="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pPr eaLnBrk="1" hangingPunct="1"/>
            <a:r>
              <a:rPr lang="en-US" sz="1200" dirty="0">
                <a:solidFill>
                  <a:schemeClr val="tx1"/>
                </a:solidFill>
              </a:rPr>
              <a:t>Slide </a:t>
            </a:r>
            <a:fld id="{6940AF49-6AAF-49B6-BC03-8B950B0F3457}" type="slidenum">
              <a:rPr lang="en-US" sz="1200" smtClean="0">
                <a:solidFill>
                  <a:schemeClr val="tx1"/>
                </a:solidFill>
              </a:rPr>
              <a:pPr eaLnBrk="1" hangingPunct="1"/>
              <a:t>19</a:t>
            </a:fld>
            <a:endParaRPr lang="en-US" sz="1200" dirty="0">
              <a:solidFill>
                <a:schemeClr val="tx1"/>
              </a:solidFill>
            </a:endParaRPr>
          </a:p>
        </p:txBody>
      </p:sp>
    </p:spTree>
    <p:extLst>
      <p:ext uri="{BB962C8B-B14F-4D97-AF65-F5344CB8AC3E}">
        <p14:creationId xmlns:p14="http://schemas.microsoft.com/office/powerpoint/2010/main" val="41267693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Times New Roman" pitchFamily="18" charset="0"/>
              </a:defRPr>
            </a:lvl1pPr>
            <a:lvl2pPr marL="742950" indent="-285750" eaLnBrk="0" hangingPunct="0">
              <a:defRPr sz="2400">
                <a:solidFill>
                  <a:schemeClr val="bg1"/>
                </a:solidFill>
                <a:latin typeface="Times New Roman" pitchFamily="18" charset="0"/>
              </a:defRPr>
            </a:lvl2pPr>
            <a:lvl3pPr marL="1143000" indent="-228600" eaLnBrk="0" hangingPunct="0">
              <a:defRPr sz="2400">
                <a:solidFill>
                  <a:schemeClr val="bg1"/>
                </a:solidFill>
                <a:latin typeface="Times New Roman" pitchFamily="18" charset="0"/>
              </a:defRPr>
            </a:lvl3pPr>
            <a:lvl4pPr marL="1600200" indent="-228600" eaLnBrk="0" hangingPunct="0">
              <a:defRPr sz="2400">
                <a:solidFill>
                  <a:schemeClr val="bg1"/>
                </a:solidFill>
                <a:latin typeface="Times New Roman" pitchFamily="18" charset="0"/>
              </a:defRPr>
            </a:lvl4pPr>
            <a:lvl5pPr marL="2057400" indent="-228600" eaLnBrk="0" hangingPunct="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pPr eaLnBrk="1" hangingPunct="1"/>
            <a:r>
              <a:rPr lang="en-US" sz="1200" dirty="0">
                <a:solidFill>
                  <a:schemeClr val="tx1"/>
                </a:solidFill>
              </a:rPr>
              <a:t>Topic</a:t>
            </a:r>
          </a:p>
        </p:txBody>
      </p:sp>
      <p:sp>
        <p:nvSpPr>
          <p:cNvPr id="10854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Times New Roman" pitchFamily="18" charset="0"/>
              </a:defRPr>
            </a:lvl1pPr>
            <a:lvl2pPr marL="742950" indent="-285750" eaLnBrk="0" hangingPunct="0">
              <a:defRPr sz="2400">
                <a:solidFill>
                  <a:schemeClr val="bg1"/>
                </a:solidFill>
                <a:latin typeface="Times New Roman" pitchFamily="18" charset="0"/>
              </a:defRPr>
            </a:lvl2pPr>
            <a:lvl3pPr marL="1143000" indent="-228600" eaLnBrk="0" hangingPunct="0">
              <a:defRPr sz="2400">
                <a:solidFill>
                  <a:schemeClr val="bg1"/>
                </a:solidFill>
                <a:latin typeface="Times New Roman" pitchFamily="18" charset="0"/>
              </a:defRPr>
            </a:lvl3pPr>
            <a:lvl4pPr marL="1600200" indent="-228600" eaLnBrk="0" hangingPunct="0">
              <a:defRPr sz="2400">
                <a:solidFill>
                  <a:schemeClr val="bg1"/>
                </a:solidFill>
                <a:latin typeface="Times New Roman" pitchFamily="18" charset="0"/>
              </a:defRPr>
            </a:lvl4pPr>
            <a:lvl5pPr marL="2057400" indent="-228600" eaLnBrk="0" hangingPunct="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pPr eaLnBrk="1" hangingPunct="1"/>
            <a:r>
              <a:rPr lang="en-US" sz="1200" dirty="0">
                <a:solidFill>
                  <a:schemeClr val="tx1"/>
                </a:solidFill>
              </a:rPr>
              <a:t>Slide </a:t>
            </a:r>
            <a:fld id="{8165C863-FEAC-4C96-B55A-127FFC740EBC}" type="slidenum">
              <a:rPr lang="en-US" sz="1200" smtClean="0">
                <a:solidFill>
                  <a:schemeClr val="tx1"/>
                </a:solidFill>
              </a:rPr>
              <a:pPr eaLnBrk="1" hangingPunct="1"/>
              <a:t>20</a:t>
            </a:fld>
            <a:endParaRPr lang="en-US" sz="1200" dirty="0">
              <a:solidFill>
                <a:schemeClr val="tx1"/>
              </a:solidFill>
            </a:endParaRPr>
          </a:p>
        </p:txBody>
      </p:sp>
      <p:sp>
        <p:nvSpPr>
          <p:cNvPr id="108548" name="Rectangle 2"/>
          <p:cNvSpPr>
            <a:spLocks noGrp="1" noRot="1" noChangeAspect="1" noChangeArrowheads="1" noTextEdit="1"/>
          </p:cNvSpPr>
          <p:nvPr>
            <p:ph type="sldImg"/>
          </p:nvPr>
        </p:nvSpPr>
        <p:spPr>
          <a:ln/>
        </p:spPr>
      </p:sp>
      <p:sp>
        <p:nvSpPr>
          <p:cNvPr id="108549" name="Rectangle 3"/>
          <p:cNvSpPr>
            <a:spLocks noGrp="1" noChangeArrowheads="1"/>
          </p:cNvSpPr>
          <p:nvPr>
            <p:ph type="body" idx="1"/>
          </p:nvPr>
        </p:nvSpPr>
        <p:spPr>
          <a:xfrm>
            <a:off x="1143000" y="4343400"/>
            <a:ext cx="45720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n-US" sz="1200" kern="1200" dirty="0">
                <a:solidFill>
                  <a:schemeClr val="tx1"/>
                </a:solidFill>
                <a:effectLst/>
                <a:latin typeface="+mn-lt"/>
                <a:ea typeface="+mn-ea"/>
                <a:cs typeface="+mn-cs"/>
              </a:rPr>
              <a:t>Deficiencies of vitamins (especially vitamin D) and electrolytes are common among older hospitalized patients.</a:t>
            </a:r>
          </a:p>
          <a:p>
            <a:pPr marL="0" indent="0" eaLnBrk="1" hangingPunct="1">
              <a:buFont typeface="Arial" panose="020B0604020202020204" pitchFamily="34" charset="0"/>
              <a:buNone/>
            </a:pPr>
            <a:endParaRPr lang="en-US" sz="1200" kern="1200" dirty="0">
              <a:solidFill>
                <a:schemeClr val="tx1"/>
              </a:solidFill>
              <a:effectLst/>
              <a:latin typeface="+mn-lt"/>
              <a:ea typeface="+mn-ea"/>
              <a:cs typeface="+mn-cs"/>
            </a:endParaRPr>
          </a:p>
          <a:p>
            <a:pPr marL="171450" indent="-171450" eaLnBrk="1" hangingPunct="1">
              <a:buFont typeface="Arial" panose="020B0604020202020204" pitchFamily="34" charset="0"/>
              <a:buChar char="•"/>
            </a:pPr>
            <a:r>
              <a:rPr lang="en-US" sz="1200" kern="1200" dirty="0">
                <a:solidFill>
                  <a:schemeClr val="tx1"/>
                </a:solidFill>
                <a:effectLst/>
                <a:latin typeface="+mn-lt"/>
                <a:ea typeface="+mn-ea"/>
                <a:cs typeface="+mn-cs"/>
              </a:rPr>
              <a:t>In one large hospital, nearly two-thirds of patients ≥65 years old were found to be deficient in vitamin D. Vitamin D deficiency was nearly as common in patients without a risk factor for vitamin D deficiency and in those taking multivitamins as in other patients (SOE=B). </a:t>
            </a:r>
            <a:endParaRPr lang="en-US" dirty="0">
              <a:latin typeface="Arial" pitchFamily="34" charset="0"/>
            </a:endParaRPr>
          </a:p>
        </p:txBody>
      </p:sp>
    </p:spTree>
    <p:extLst>
      <p:ext uri="{BB962C8B-B14F-4D97-AF65-F5344CB8AC3E}">
        <p14:creationId xmlns:p14="http://schemas.microsoft.com/office/powerpoint/2010/main" val="6144812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6"/>
          <p:cNvSpPr txBox="1">
            <a:spLocks noGrp="1"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bg1"/>
                </a:solidFill>
                <a:latin typeface="Times New Roman" pitchFamily="18" charset="0"/>
              </a:defRPr>
            </a:lvl1pPr>
            <a:lvl2pPr marL="742950" indent="-285750" eaLnBrk="0" hangingPunct="0">
              <a:defRPr sz="2400">
                <a:solidFill>
                  <a:schemeClr val="bg1"/>
                </a:solidFill>
                <a:latin typeface="Times New Roman" pitchFamily="18" charset="0"/>
              </a:defRPr>
            </a:lvl2pPr>
            <a:lvl3pPr marL="1143000" indent="-228600" eaLnBrk="0" hangingPunct="0">
              <a:defRPr sz="2400">
                <a:solidFill>
                  <a:schemeClr val="bg1"/>
                </a:solidFill>
                <a:latin typeface="Times New Roman" pitchFamily="18" charset="0"/>
              </a:defRPr>
            </a:lvl3pPr>
            <a:lvl4pPr marL="1600200" indent="-228600" eaLnBrk="0" hangingPunct="0">
              <a:defRPr sz="2400">
                <a:solidFill>
                  <a:schemeClr val="bg1"/>
                </a:solidFill>
                <a:latin typeface="Times New Roman" pitchFamily="18" charset="0"/>
              </a:defRPr>
            </a:lvl4pPr>
            <a:lvl5pPr marL="2057400" indent="-228600" eaLnBrk="0" hangingPunct="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pPr algn="l" eaLnBrk="1" hangingPunct="1"/>
            <a:r>
              <a:rPr lang="en-US" sz="1200" dirty="0">
                <a:solidFill>
                  <a:schemeClr val="tx1"/>
                </a:solidFill>
              </a:rPr>
              <a:t>Topic</a:t>
            </a:r>
          </a:p>
        </p:txBody>
      </p:sp>
      <p:sp>
        <p:nvSpPr>
          <p:cNvPr id="10957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bg1"/>
                </a:solidFill>
                <a:latin typeface="Times New Roman" pitchFamily="18" charset="0"/>
              </a:defRPr>
            </a:lvl1pPr>
            <a:lvl2pPr marL="742950" indent="-285750" eaLnBrk="0" hangingPunct="0">
              <a:defRPr sz="2400">
                <a:solidFill>
                  <a:schemeClr val="bg1"/>
                </a:solidFill>
                <a:latin typeface="Times New Roman" pitchFamily="18" charset="0"/>
              </a:defRPr>
            </a:lvl2pPr>
            <a:lvl3pPr marL="1143000" indent="-228600" eaLnBrk="0" hangingPunct="0">
              <a:defRPr sz="2400">
                <a:solidFill>
                  <a:schemeClr val="bg1"/>
                </a:solidFill>
                <a:latin typeface="Times New Roman" pitchFamily="18" charset="0"/>
              </a:defRPr>
            </a:lvl3pPr>
            <a:lvl4pPr marL="1600200" indent="-228600" eaLnBrk="0" hangingPunct="0">
              <a:defRPr sz="2400">
                <a:solidFill>
                  <a:schemeClr val="bg1"/>
                </a:solidFill>
                <a:latin typeface="Times New Roman" pitchFamily="18" charset="0"/>
              </a:defRPr>
            </a:lvl4pPr>
            <a:lvl5pPr marL="2057400" indent="-228600" eaLnBrk="0" hangingPunct="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pPr algn="r" eaLnBrk="1" hangingPunct="1"/>
            <a:r>
              <a:rPr lang="en-US" sz="1200" dirty="0">
                <a:solidFill>
                  <a:schemeClr val="tx1"/>
                </a:solidFill>
              </a:rPr>
              <a:t>Slide </a:t>
            </a:r>
            <a:fld id="{E6953C32-3971-4B18-B1CD-39DA07E3BB32}" type="slidenum">
              <a:rPr lang="en-US" sz="1200">
                <a:solidFill>
                  <a:schemeClr val="tx1"/>
                </a:solidFill>
              </a:rPr>
              <a:pPr algn="r" eaLnBrk="1" hangingPunct="1"/>
              <a:t>21</a:t>
            </a:fld>
            <a:endParaRPr lang="en-US" sz="1200" dirty="0">
              <a:solidFill>
                <a:schemeClr val="tx1"/>
              </a:solidFill>
            </a:endParaRPr>
          </a:p>
        </p:txBody>
      </p:sp>
      <p:sp>
        <p:nvSpPr>
          <p:cNvPr id="109572" name="Rectangle 2"/>
          <p:cNvSpPr>
            <a:spLocks noGrp="1" noRot="1" noChangeAspect="1" noChangeArrowheads="1" noTextEdit="1"/>
          </p:cNvSpPr>
          <p:nvPr>
            <p:ph type="sldImg"/>
          </p:nvPr>
        </p:nvSpPr>
        <p:spPr>
          <a:ln/>
        </p:spPr>
      </p:sp>
      <p:sp>
        <p:nvSpPr>
          <p:cNvPr id="109573" name="Rectangle 3"/>
          <p:cNvSpPr>
            <a:spLocks noGrp="1" noChangeArrowheads="1"/>
          </p:cNvSpPr>
          <p:nvPr>
            <p:ph type="body" idx="1"/>
          </p:nvPr>
        </p:nvSpPr>
        <p:spPr>
          <a:xfrm>
            <a:off x="1143000" y="4343400"/>
            <a:ext cx="45720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n-US" sz="1200" kern="1200" dirty="0">
                <a:solidFill>
                  <a:schemeClr val="tx1"/>
                </a:solidFill>
                <a:effectLst/>
                <a:latin typeface="+mn-lt"/>
                <a:ea typeface="+mn-ea"/>
                <a:cs typeface="+mn-cs"/>
              </a:rPr>
              <a:t>Another contributor to poor oral intake in the hospital is constipation. Elimination records should be reviewed regularly, and patients who have not moved their bowels in more than a couple of days may benefit from an oral or rectal stimulant (</a:t>
            </a:r>
            <a:r>
              <a:rPr lang="en-US" sz="1200" kern="1200" dirty="0" err="1">
                <a:solidFill>
                  <a:schemeClr val="tx1"/>
                </a:solidFill>
                <a:effectLst/>
                <a:latin typeface="+mn-lt"/>
                <a:ea typeface="+mn-ea"/>
                <a:cs typeface="+mn-cs"/>
              </a:rPr>
              <a:t>eg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senna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bisacodyl</a:t>
            </a:r>
            <a:r>
              <a:rPr lang="en-US" sz="1200" kern="1200" dirty="0">
                <a:solidFill>
                  <a:schemeClr val="tx1"/>
                </a:solidFill>
                <a:effectLst/>
                <a:latin typeface="+mn-lt"/>
                <a:ea typeface="+mn-ea"/>
                <a:cs typeface="+mn-cs"/>
              </a:rPr>
              <a:t>) or an osmotic (</a:t>
            </a:r>
            <a:r>
              <a:rPr lang="en-US" sz="1200" kern="1200" dirty="0" err="1">
                <a:solidFill>
                  <a:schemeClr val="tx1"/>
                </a:solidFill>
                <a:effectLst/>
                <a:latin typeface="+mn-lt"/>
                <a:ea typeface="+mn-ea"/>
                <a:cs typeface="+mn-cs"/>
              </a:rPr>
              <a:t>eg</a:t>
            </a:r>
            <a:r>
              <a:rPr lang="en-US" sz="1200" kern="1200" dirty="0">
                <a:solidFill>
                  <a:schemeClr val="tx1"/>
                </a:solidFill>
                <a:effectLst/>
                <a:latin typeface="+mn-lt"/>
                <a:ea typeface="+mn-ea"/>
                <a:cs typeface="+mn-cs"/>
              </a:rPr>
              <a:t>, polyethylene glycol) laxative, in addition to provision of adequate fluid and fiber intake and mobility. </a:t>
            </a:r>
            <a:endParaRPr lang="en-US" dirty="0">
              <a:latin typeface="Arial" pitchFamily="34" charset="0"/>
            </a:endParaRPr>
          </a:p>
        </p:txBody>
      </p:sp>
    </p:spTree>
    <p:extLst>
      <p:ext uri="{BB962C8B-B14F-4D97-AF65-F5344CB8AC3E}">
        <p14:creationId xmlns:p14="http://schemas.microsoft.com/office/powerpoint/2010/main" val="3239174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1200" kern="1200" dirty="0">
                <a:solidFill>
                  <a:schemeClr val="tx1"/>
                </a:solidFill>
                <a:effectLst/>
                <a:latin typeface="+mn-lt"/>
                <a:ea typeface="+mn-ea"/>
                <a:cs typeface="+mn-cs"/>
              </a:rPr>
              <a:t>Three conditions designated “never events” for which older hospitalized adults are known to be at greater risk of developing are Stage 3 or 4 hospital-acquired pressure ulcers (HAPUs), injurious falls, and catheter-associated urinary tract infections (CAUTI). </a:t>
            </a:r>
          </a:p>
          <a:p>
            <a:endParaRPr lang="en-US" dirty="0"/>
          </a:p>
        </p:txBody>
      </p:sp>
      <p:sp>
        <p:nvSpPr>
          <p:cNvPr id="4" name="Slide Number Placeholder 3"/>
          <p:cNvSpPr>
            <a:spLocks noGrp="1"/>
          </p:cNvSpPr>
          <p:nvPr>
            <p:ph type="sldNum" sz="quarter" idx="10"/>
          </p:nvPr>
        </p:nvSpPr>
        <p:spPr/>
        <p:txBody>
          <a:bodyPr/>
          <a:lstStyle/>
          <a:p>
            <a:fld id="{7BAFAB62-EAFC-433B-A804-BD313042E227}" type="slidenum">
              <a:rPr lang="en-US" smtClean="0"/>
              <a:t>24</a:t>
            </a:fld>
            <a:endParaRPr lang="en-US" dirty="0"/>
          </a:p>
        </p:txBody>
      </p:sp>
    </p:spTree>
    <p:extLst>
      <p:ext uri="{BB962C8B-B14F-4D97-AF65-F5344CB8AC3E}">
        <p14:creationId xmlns:p14="http://schemas.microsoft.com/office/powerpoint/2010/main" val="2287199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The falls rate in the hospital range from 3 to 13 per 1,000 patient-days.</a:t>
            </a:r>
          </a:p>
          <a:p>
            <a:pPr marL="171450" indent="-171450">
              <a:buFont typeface="Arial" panose="020B0604020202020204" pitchFamily="34" charset="0"/>
              <a:buChar char="•"/>
            </a:pPr>
            <a:endParaRPr lang="en-US" sz="1200" dirty="0"/>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200" dirty="0"/>
              <a:t>Individuals able to walk independently should be encouraged to do so frequently during hospitalization. Immobility during hospitalization leads rapidly to diminished strength and subsequent difficulty walking (SOE=A). Those able to walk but unable to do so safely and independently can receive assistance from hospital staff while walking several times daily. Formal physical therapy can yield additional benefits.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BAFAB62-EAFC-433B-A804-BD313042E227}" type="slidenum">
              <a:rPr lang="en-US" smtClean="0"/>
              <a:t>25</a:t>
            </a:fld>
            <a:endParaRPr lang="en-US" dirty="0"/>
          </a:p>
        </p:txBody>
      </p:sp>
    </p:spTree>
    <p:extLst>
      <p:ext uri="{BB962C8B-B14F-4D97-AF65-F5344CB8AC3E}">
        <p14:creationId xmlns:p14="http://schemas.microsoft.com/office/powerpoint/2010/main" val="940800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Times New Roman" pitchFamily="18" charset="0"/>
              </a:defRPr>
            </a:lvl1pPr>
            <a:lvl2pPr marL="742950" indent="-285750" eaLnBrk="0" hangingPunct="0">
              <a:defRPr sz="2400">
                <a:solidFill>
                  <a:schemeClr val="bg1"/>
                </a:solidFill>
                <a:latin typeface="Times New Roman" pitchFamily="18" charset="0"/>
              </a:defRPr>
            </a:lvl2pPr>
            <a:lvl3pPr marL="1143000" indent="-228600" eaLnBrk="0" hangingPunct="0">
              <a:defRPr sz="2400">
                <a:solidFill>
                  <a:schemeClr val="bg1"/>
                </a:solidFill>
                <a:latin typeface="Times New Roman" pitchFamily="18" charset="0"/>
              </a:defRPr>
            </a:lvl3pPr>
            <a:lvl4pPr marL="1600200" indent="-228600" eaLnBrk="0" hangingPunct="0">
              <a:defRPr sz="2400">
                <a:solidFill>
                  <a:schemeClr val="bg1"/>
                </a:solidFill>
                <a:latin typeface="Times New Roman" pitchFamily="18" charset="0"/>
              </a:defRPr>
            </a:lvl4pPr>
            <a:lvl5pPr marL="2057400" indent="-228600" eaLnBrk="0" hangingPunct="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pPr eaLnBrk="1" hangingPunct="1"/>
            <a:r>
              <a:rPr lang="en-US" sz="1200" dirty="0">
                <a:solidFill>
                  <a:schemeClr val="tx1"/>
                </a:solidFill>
              </a:rPr>
              <a:t>Topic</a:t>
            </a:r>
          </a:p>
        </p:txBody>
      </p:sp>
      <p:sp>
        <p:nvSpPr>
          <p:cNvPr id="8294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Times New Roman" pitchFamily="18" charset="0"/>
              </a:defRPr>
            </a:lvl1pPr>
            <a:lvl2pPr marL="742950" indent="-285750" eaLnBrk="0" hangingPunct="0">
              <a:defRPr sz="2400">
                <a:solidFill>
                  <a:schemeClr val="bg1"/>
                </a:solidFill>
                <a:latin typeface="Times New Roman" pitchFamily="18" charset="0"/>
              </a:defRPr>
            </a:lvl2pPr>
            <a:lvl3pPr marL="1143000" indent="-228600" eaLnBrk="0" hangingPunct="0">
              <a:defRPr sz="2400">
                <a:solidFill>
                  <a:schemeClr val="bg1"/>
                </a:solidFill>
                <a:latin typeface="Times New Roman" pitchFamily="18" charset="0"/>
              </a:defRPr>
            </a:lvl3pPr>
            <a:lvl4pPr marL="1600200" indent="-228600" eaLnBrk="0" hangingPunct="0">
              <a:defRPr sz="2400">
                <a:solidFill>
                  <a:schemeClr val="bg1"/>
                </a:solidFill>
                <a:latin typeface="Times New Roman" pitchFamily="18" charset="0"/>
              </a:defRPr>
            </a:lvl4pPr>
            <a:lvl5pPr marL="2057400" indent="-228600" eaLnBrk="0" hangingPunct="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pPr eaLnBrk="1" hangingPunct="1"/>
            <a:r>
              <a:rPr lang="en-US" sz="1200" dirty="0">
                <a:solidFill>
                  <a:schemeClr val="tx1"/>
                </a:solidFill>
              </a:rPr>
              <a:t>Slide </a:t>
            </a:r>
            <a:fld id="{6CFFF5A4-C31E-426A-9D93-3F06FD7F335F}" type="slidenum">
              <a:rPr lang="en-US" sz="1200" smtClean="0">
                <a:solidFill>
                  <a:schemeClr val="tx1"/>
                </a:solidFill>
              </a:rPr>
              <a:pPr eaLnBrk="1" hangingPunct="1"/>
              <a:t>3</a:t>
            </a:fld>
            <a:endParaRPr lang="en-US" sz="1200" dirty="0">
              <a:solidFill>
                <a:schemeClr val="tx1"/>
              </a:solidFill>
            </a:endParaRPr>
          </a:p>
        </p:txBody>
      </p:sp>
      <p:sp>
        <p:nvSpPr>
          <p:cNvPr id="82948" name="Rectangle 2"/>
          <p:cNvSpPr>
            <a:spLocks noGrp="1" noRot="1" noChangeAspect="1" noChangeArrowheads="1" noTextEdit="1"/>
          </p:cNvSpPr>
          <p:nvPr>
            <p:ph type="sldImg"/>
          </p:nvPr>
        </p:nvSpPr>
        <p:spPr>
          <a:ln/>
        </p:spPr>
      </p:sp>
      <p:sp>
        <p:nvSpPr>
          <p:cNvPr id="82949" name="Rectangle 3"/>
          <p:cNvSpPr>
            <a:spLocks noGrp="1" noChangeArrowheads="1"/>
          </p:cNvSpPr>
          <p:nvPr>
            <p:ph type="body" idx="1"/>
          </p:nvPr>
        </p:nvSpPr>
        <p:spPr>
          <a:xfrm>
            <a:off x="1143000" y="4343400"/>
            <a:ext cx="45720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200" dirty="0"/>
              <a:t>Multifactorial interventions targeting specific individual risk factors for falls (</a:t>
            </a:r>
            <a:r>
              <a:rPr lang="en-US" sz="1200" dirty="0" err="1"/>
              <a:t>eg</a:t>
            </a:r>
            <a:r>
              <a:rPr lang="en-US" sz="1200" dirty="0"/>
              <a:t>, impairment in gait, balance, or strength; medications; environment; vision) significantly reduced the risk and rates of falls in older patients in the nursing-home and acute/subacute hospital settings.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lang="en-US" sz="1200" dirty="0"/>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During the 27- month period before implementation of the “Never Events” rule, analyzing data from 1,263 National Database of Nursing Quality Indicators (NDNQI) hospitals nationwide, rates of total and injurious falls were trending downward at –0.4% per quarter and –1% per quarter, respectively. The impact of the rule on the trend of hospital fall rate remains to be seen. </a:t>
            </a: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7BAFAB62-EAFC-433B-A804-BD313042E227}" type="slidenum">
              <a:rPr lang="en-US" smtClean="0"/>
              <a:t>26</a:t>
            </a:fld>
            <a:endParaRPr lang="en-US" dirty="0"/>
          </a:p>
        </p:txBody>
      </p:sp>
    </p:spTree>
    <p:extLst>
      <p:ext uri="{BB962C8B-B14F-4D97-AF65-F5344CB8AC3E}">
        <p14:creationId xmlns:p14="http://schemas.microsoft.com/office/powerpoint/2010/main" val="22778765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Within the first 2 days of hospitalization on a medicine service, as many as 6.2% of patients ≥65 years old will develop one or more Pressure</a:t>
            </a:r>
            <a:r>
              <a:rPr lang="en-US" sz="1200" baseline="0" dirty="0"/>
              <a:t> Ulcers (PU)</a:t>
            </a:r>
            <a:r>
              <a:rPr lang="en-US" sz="1200" dirty="0"/>
              <a:t>. </a:t>
            </a:r>
          </a:p>
          <a:p>
            <a:pPr marL="171450" indent="-171450">
              <a:buFont typeface="Arial" panose="020B0604020202020204" pitchFamily="34" charset="0"/>
              <a:buChar char="•"/>
            </a:pPr>
            <a:endParaRPr lang="en-US" sz="1200" dirty="0"/>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200" dirty="0"/>
              <a:t>PU risk-assessment scales include the Braden and Norton scales.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lang="en-US" sz="1200" dirty="0"/>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200" dirty="0"/>
              <a:t>Most trials on preventive interventions focused on evaluating support surfaces. For patients at higher risk, more advanced static mattresses and overlays were better than standard mattresses for preventing PUs. Although there is a good evidence base for repositioning, the optimal interval for repositioning remains to be determined.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lang="en-US" sz="1200"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BAFAB62-EAFC-433B-A804-BD313042E227}" type="slidenum">
              <a:rPr lang="en-US" smtClean="0"/>
              <a:t>27</a:t>
            </a:fld>
            <a:endParaRPr lang="en-US" dirty="0"/>
          </a:p>
        </p:txBody>
      </p:sp>
    </p:spTree>
    <p:extLst>
      <p:ext uri="{BB962C8B-B14F-4D97-AF65-F5344CB8AC3E}">
        <p14:creationId xmlns:p14="http://schemas.microsoft.com/office/powerpoint/2010/main" val="2841981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CAUTI= Catheter-Associated</a:t>
            </a:r>
            <a:r>
              <a:rPr lang="en-US" baseline="0" dirty="0"/>
              <a:t> Urinary Tract Infection</a:t>
            </a:r>
          </a:p>
          <a:p>
            <a:endParaRPr lang="en-US" baseline="0" dirty="0"/>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UCs are 1 of 5 precipitating factors for delirium identified in a prospective study of medical inpatients ≥70 years old. A similar cohort of patients admitted to a general medicine service with no medical indication for a UC were followed prospectively for insertion of a catheter within 48 hours of hospital admission. A catheter was inserted in 14% of the cohort who had no indication for the catheter. Although these patients were older and more likely to have been admitted because of a “geriatric condition” (“altered mental status,” fall without hip fracture, urinary tract infection, “failure to thrive”), their admission characteristics were, otherwise, not different from those of matched controls. After adjusting for potential confounders, those who had a UC were more likely to die during hospitalization and within 90 days of discharge. UC use was also associated with longer hospitalization but not with new decline in function or admission to a nursing home.</a:t>
            </a:r>
          </a:p>
          <a:p>
            <a:pPr marL="0" indent="0">
              <a:buFont typeface="Arial" panose="020B0604020202020204" pitchFamily="34" charset="0"/>
              <a:buNone/>
            </a:pPr>
            <a:endParaRPr lang="en-US" baseline="0" dirty="0"/>
          </a:p>
          <a:p>
            <a:endParaRPr lang="en-US" dirty="0"/>
          </a:p>
        </p:txBody>
      </p:sp>
      <p:sp>
        <p:nvSpPr>
          <p:cNvPr id="4" name="Slide Number Placeholder 3"/>
          <p:cNvSpPr>
            <a:spLocks noGrp="1"/>
          </p:cNvSpPr>
          <p:nvPr>
            <p:ph type="sldNum" sz="quarter" idx="10"/>
          </p:nvPr>
        </p:nvSpPr>
        <p:spPr/>
        <p:txBody>
          <a:bodyPr/>
          <a:lstStyle/>
          <a:p>
            <a:fld id="{7BAFAB62-EAFC-433B-A804-BD313042E227}" type="slidenum">
              <a:rPr lang="en-US" smtClean="0"/>
              <a:t>30</a:t>
            </a:fld>
            <a:endParaRPr lang="en-US" dirty="0"/>
          </a:p>
        </p:txBody>
      </p:sp>
    </p:spTree>
    <p:extLst>
      <p:ext uri="{BB962C8B-B14F-4D97-AF65-F5344CB8AC3E}">
        <p14:creationId xmlns:p14="http://schemas.microsoft.com/office/powerpoint/2010/main" val="10642742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CAUTI= Catheter-Associated</a:t>
            </a:r>
            <a:r>
              <a:rPr lang="en-US" baseline="0" dirty="0"/>
              <a:t> Urinary Tract Infection</a:t>
            </a:r>
          </a:p>
          <a:p>
            <a:endParaRPr lang="en-US" baseline="0" dirty="0"/>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200" dirty="0"/>
              <a:t>Reminder systems are useful; more than 25% of the time, clinicians are unaware that their patients have an indwelling catheter, and those catheters that have no indication are more likely to be overlooked.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lang="en-US" sz="1200" dirty="0"/>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200" dirty="0"/>
              <a:t>Evidence-based practices for CAUTI prevention include education and training of health care personnel, appropriate insertion and care, consideration of alternatives to catheter use, and early removal through reminder systems. It has been estimated that 25%–75% of CAUTI cases are preventable with use of multimodal strategies.</a:t>
            </a:r>
          </a:p>
          <a:p>
            <a:pPr marL="171450" indent="-171450">
              <a:buFont typeface="Arial" panose="020B0604020202020204"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7BAFAB62-EAFC-433B-A804-BD313042E227}" type="slidenum">
              <a:rPr lang="en-US" smtClean="0"/>
              <a:t>31</a:t>
            </a:fld>
            <a:endParaRPr lang="en-US" dirty="0"/>
          </a:p>
        </p:txBody>
      </p:sp>
    </p:spTree>
    <p:extLst>
      <p:ext uri="{BB962C8B-B14F-4D97-AF65-F5344CB8AC3E}">
        <p14:creationId xmlns:p14="http://schemas.microsoft.com/office/powerpoint/2010/main" val="10477952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Times New Roman" pitchFamily="18" charset="0"/>
              </a:defRPr>
            </a:lvl1pPr>
            <a:lvl2pPr marL="742950" indent="-285750" eaLnBrk="0" hangingPunct="0">
              <a:defRPr sz="2400">
                <a:solidFill>
                  <a:schemeClr val="bg1"/>
                </a:solidFill>
                <a:latin typeface="Times New Roman" pitchFamily="18" charset="0"/>
              </a:defRPr>
            </a:lvl2pPr>
            <a:lvl3pPr marL="1143000" indent="-228600" eaLnBrk="0" hangingPunct="0">
              <a:defRPr sz="2400">
                <a:solidFill>
                  <a:schemeClr val="bg1"/>
                </a:solidFill>
                <a:latin typeface="Times New Roman" pitchFamily="18" charset="0"/>
              </a:defRPr>
            </a:lvl3pPr>
            <a:lvl4pPr marL="1600200" indent="-228600" eaLnBrk="0" hangingPunct="0">
              <a:defRPr sz="2400">
                <a:solidFill>
                  <a:schemeClr val="bg1"/>
                </a:solidFill>
                <a:latin typeface="Times New Roman" pitchFamily="18" charset="0"/>
              </a:defRPr>
            </a:lvl4pPr>
            <a:lvl5pPr marL="2057400" indent="-228600" eaLnBrk="0" hangingPunct="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pPr eaLnBrk="1" hangingPunct="1"/>
            <a:r>
              <a:rPr lang="en-US" sz="1200" dirty="0">
                <a:solidFill>
                  <a:schemeClr val="tx1"/>
                </a:solidFill>
              </a:rPr>
              <a:t>Topic</a:t>
            </a:r>
          </a:p>
        </p:txBody>
      </p:sp>
      <p:sp>
        <p:nvSpPr>
          <p:cNvPr id="8909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Times New Roman" pitchFamily="18" charset="0"/>
              </a:defRPr>
            </a:lvl1pPr>
            <a:lvl2pPr marL="742950" indent="-285750" eaLnBrk="0" hangingPunct="0">
              <a:defRPr sz="2400">
                <a:solidFill>
                  <a:schemeClr val="bg1"/>
                </a:solidFill>
                <a:latin typeface="Times New Roman" pitchFamily="18" charset="0"/>
              </a:defRPr>
            </a:lvl2pPr>
            <a:lvl3pPr marL="1143000" indent="-228600" eaLnBrk="0" hangingPunct="0">
              <a:defRPr sz="2400">
                <a:solidFill>
                  <a:schemeClr val="bg1"/>
                </a:solidFill>
                <a:latin typeface="Times New Roman" pitchFamily="18" charset="0"/>
              </a:defRPr>
            </a:lvl3pPr>
            <a:lvl4pPr marL="1600200" indent="-228600" eaLnBrk="0" hangingPunct="0">
              <a:defRPr sz="2400">
                <a:solidFill>
                  <a:schemeClr val="bg1"/>
                </a:solidFill>
                <a:latin typeface="Times New Roman" pitchFamily="18" charset="0"/>
              </a:defRPr>
            </a:lvl4pPr>
            <a:lvl5pPr marL="2057400" indent="-228600" eaLnBrk="0" hangingPunct="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pPr eaLnBrk="1" hangingPunct="1"/>
            <a:r>
              <a:rPr lang="en-US" sz="1200" dirty="0">
                <a:solidFill>
                  <a:schemeClr val="tx1"/>
                </a:solidFill>
              </a:rPr>
              <a:t>Slide </a:t>
            </a:r>
            <a:fld id="{F875599F-B52F-4F23-B4A7-8243687895E4}" type="slidenum">
              <a:rPr lang="en-US" sz="1200" smtClean="0">
                <a:solidFill>
                  <a:schemeClr val="tx1"/>
                </a:solidFill>
              </a:rPr>
              <a:pPr eaLnBrk="1" hangingPunct="1"/>
              <a:t>32</a:t>
            </a:fld>
            <a:endParaRPr lang="en-US" sz="1200" dirty="0">
              <a:solidFill>
                <a:schemeClr val="tx1"/>
              </a:solidFill>
            </a:endParaRPr>
          </a:p>
        </p:txBody>
      </p:sp>
      <p:sp>
        <p:nvSpPr>
          <p:cNvPr id="89092" name="Rectangle 2"/>
          <p:cNvSpPr>
            <a:spLocks noGrp="1" noRot="1" noChangeAspect="1" noChangeArrowheads="1" noTextEdit="1"/>
          </p:cNvSpPr>
          <p:nvPr>
            <p:ph type="sldImg"/>
          </p:nvPr>
        </p:nvSpPr>
        <p:spPr>
          <a:ln/>
        </p:spPr>
      </p:sp>
      <p:sp>
        <p:nvSpPr>
          <p:cNvPr id="89093" name="Rectangle 3"/>
          <p:cNvSpPr>
            <a:spLocks noGrp="1" noChangeArrowheads="1"/>
          </p:cNvSpPr>
          <p:nvPr>
            <p:ph type="body" idx="1"/>
          </p:nvPr>
        </p:nvSpPr>
        <p:spPr>
          <a:xfrm>
            <a:off x="1143000" y="4343400"/>
            <a:ext cx="45720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For suggestions on when assessment of these common geriatric problems can be incorporated into the routine of a hospital admission history and physical examination, see Table 18.1</a:t>
            </a:r>
            <a:r>
              <a:rPr lang="en-US" sz="1200" kern="1200" baseline="0" dirty="0">
                <a:solidFill>
                  <a:schemeClr val="tx1"/>
                </a:solidFill>
                <a:effectLst/>
                <a:latin typeface="+mn-lt"/>
                <a:ea typeface="+mn-ea"/>
                <a:cs typeface="+mn-cs"/>
              </a:rPr>
              <a:t> in GRS 9.</a:t>
            </a:r>
            <a:endParaRPr lang="en-US" sz="1200" kern="1200" dirty="0">
              <a:solidFill>
                <a:schemeClr val="tx1"/>
              </a:solidFill>
              <a:effectLst/>
              <a:latin typeface="+mn-lt"/>
              <a:ea typeface="+mn-ea"/>
              <a:cs typeface="+mn-cs"/>
            </a:endParaRPr>
          </a:p>
          <a:p>
            <a:pPr eaLnBrk="1" hangingPunct="1"/>
            <a:endParaRPr lang="en-US" dirty="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Times New Roman" pitchFamily="18" charset="0"/>
              </a:defRPr>
            </a:lvl1pPr>
            <a:lvl2pPr marL="742950" indent="-285750" eaLnBrk="0" hangingPunct="0">
              <a:defRPr sz="2400">
                <a:solidFill>
                  <a:schemeClr val="bg1"/>
                </a:solidFill>
                <a:latin typeface="Times New Roman" pitchFamily="18" charset="0"/>
              </a:defRPr>
            </a:lvl2pPr>
            <a:lvl3pPr marL="1143000" indent="-228600" eaLnBrk="0" hangingPunct="0">
              <a:defRPr sz="2400">
                <a:solidFill>
                  <a:schemeClr val="bg1"/>
                </a:solidFill>
                <a:latin typeface="Times New Roman" pitchFamily="18" charset="0"/>
              </a:defRPr>
            </a:lvl3pPr>
            <a:lvl4pPr marL="1600200" indent="-228600" eaLnBrk="0" hangingPunct="0">
              <a:defRPr sz="2400">
                <a:solidFill>
                  <a:schemeClr val="bg1"/>
                </a:solidFill>
                <a:latin typeface="Times New Roman" pitchFamily="18" charset="0"/>
              </a:defRPr>
            </a:lvl4pPr>
            <a:lvl5pPr marL="2057400" indent="-228600" eaLnBrk="0" hangingPunct="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pPr eaLnBrk="1" hangingPunct="1"/>
            <a:r>
              <a:rPr lang="en-US" sz="1200" dirty="0">
                <a:solidFill>
                  <a:schemeClr val="tx1"/>
                </a:solidFill>
              </a:rPr>
              <a:t>Topic</a:t>
            </a:r>
          </a:p>
        </p:txBody>
      </p:sp>
      <p:sp>
        <p:nvSpPr>
          <p:cNvPr id="9318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Times New Roman" pitchFamily="18" charset="0"/>
              </a:defRPr>
            </a:lvl1pPr>
            <a:lvl2pPr marL="742950" indent="-285750" eaLnBrk="0" hangingPunct="0">
              <a:defRPr sz="2400">
                <a:solidFill>
                  <a:schemeClr val="bg1"/>
                </a:solidFill>
                <a:latin typeface="Times New Roman" pitchFamily="18" charset="0"/>
              </a:defRPr>
            </a:lvl2pPr>
            <a:lvl3pPr marL="1143000" indent="-228600" eaLnBrk="0" hangingPunct="0">
              <a:defRPr sz="2400">
                <a:solidFill>
                  <a:schemeClr val="bg1"/>
                </a:solidFill>
                <a:latin typeface="Times New Roman" pitchFamily="18" charset="0"/>
              </a:defRPr>
            </a:lvl3pPr>
            <a:lvl4pPr marL="1600200" indent="-228600" eaLnBrk="0" hangingPunct="0">
              <a:defRPr sz="2400">
                <a:solidFill>
                  <a:schemeClr val="bg1"/>
                </a:solidFill>
                <a:latin typeface="Times New Roman" pitchFamily="18" charset="0"/>
              </a:defRPr>
            </a:lvl4pPr>
            <a:lvl5pPr marL="2057400" indent="-228600" eaLnBrk="0" hangingPunct="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pPr eaLnBrk="1" hangingPunct="1"/>
            <a:r>
              <a:rPr lang="en-US" sz="1200" dirty="0">
                <a:solidFill>
                  <a:schemeClr val="tx1"/>
                </a:solidFill>
              </a:rPr>
              <a:t>Slide </a:t>
            </a:r>
            <a:fld id="{7244C274-E571-4C38-A849-8F3DCC769031}" type="slidenum">
              <a:rPr lang="en-US" sz="1200" smtClean="0">
                <a:solidFill>
                  <a:schemeClr val="tx1"/>
                </a:solidFill>
              </a:rPr>
              <a:pPr eaLnBrk="1" hangingPunct="1"/>
              <a:t>33</a:t>
            </a:fld>
            <a:endParaRPr lang="en-US" sz="1200" dirty="0">
              <a:solidFill>
                <a:schemeClr val="tx1"/>
              </a:solidFill>
            </a:endParaRPr>
          </a:p>
        </p:txBody>
      </p:sp>
      <p:sp>
        <p:nvSpPr>
          <p:cNvPr id="93188" name="Rectangle 2"/>
          <p:cNvSpPr>
            <a:spLocks noGrp="1" noRot="1" noChangeAspect="1" noChangeArrowheads="1" noTextEdit="1"/>
          </p:cNvSpPr>
          <p:nvPr>
            <p:ph type="sldImg"/>
          </p:nvPr>
        </p:nvSpPr>
        <p:spPr>
          <a:ln/>
        </p:spPr>
      </p:sp>
      <p:sp>
        <p:nvSpPr>
          <p:cNvPr id="93189" name="Rectangle 3"/>
          <p:cNvSpPr>
            <a:spLocks noGrp="1" noChangeArrowheads="1"/>
          </p:cNvSpPr>
          <p:nvPr>
            <p:ph type="body" idx="1"/>
          </p:nvPr>
        </p:nvSpPr>
        <p:spPr>
          <a:xfrm>
            <a:off x="1143000" y="4343400"/>
            <a:ext cx="45720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30298411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Times New Roman" pitchFamily="18" charset="0"/>
              </a:defRPr>
            </a:lvl1pPr>
            <a:lvl2pPr marL="742950" indent="-285750" eaLnBrk="0" hangingPunct="0">
              <a:defRPr sz="2400">
                <a:solidFill>
                  <a:schemeClr val="bg1"/>
                </a:solidFill>
                <a:latin typeface="Times New Roman" pitchFamily="18" charset="0"/>
              </a:defRPr>
            </a:lvl2pPr>
            <a:lvl3pPr marL="1143000" indent="-228600" eaLnBrk="0" hangingPunct="0">
              <a:defRPr sz="2400">
                <a:solidFill>
                  <a:schemeClr val="bg1"/>
                </a:solidFill>
                <a:latin typeface="Times New Roman" pitchFamily="18" charset="0"/>
              </a:defRPr>
            </a:lvl3pPr>
            <a:lvl4pPr marL="1600200" indent="-228600" eaLnBrk="0" hangingPunct="0">
              <a:defRPr sz="2400">
                <a:solidFill>
                  <a:schemeClr val="bg1"/>
                </a:solidFill>
                <a:latin typeface="Times New Roman" pitchFamily="18" charset="0"/>
              </a:defRPr>
            </a:lvl4pPr>
            <a:lvl5pPr marL="2057400" indent="-228600" eaLnBrk="0" hangingPunct="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pPr eaLnBrk="1" hangingPunct="1"/>
            <a:r>
              <a:rPr lang="en-US" sz="1200" dirty="0">
                <a:solidFill>
                  <a:schemeClr val="tx1"/>
                </a:solidFill>
              </a:rPr>
              <a:t>Topic</a:t>
            </a:r>
          </a:p>
        </p:txBody>
      </p:sp>
      <p:sp>
        <p:nvSpPr>
          <p:cNvPr id="9318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Times New Roman" pitchFamily="18" charset="0"/>
              </a:defRPr>
            </a:lvl1pPr>
            <a:lvl2pPr marL="742950" indent="-285750" eaLnBrk="0" hangingPunct="0">
              <a:defRPr sz="2400">
                <a:solidFill>
                  <a:schemeClr val="bg1"/>
                </a:solidFill>
                <a:latin typeface="Times New Roman" pitchFamily="18" charset="0"/>
              </a:defRPr>
            </a:lvl2pPr>
            <a:lvl3pPr marL="1143000" indent="-228600" eaLnBrk="0" hangingPunct="0">
              <a:defRPr sz="2400">
                <a:solidFill>
                  <a:schemeClr val="bg1"/>
                </a:solidFill>
                <a:latin typeface="Times New Roman" pitchFamily="18" charset="0"/>
              </a:defRPr>
            </a:lvl3pPr>
            <a:lvl4pPr marL="1600200" indent="-228600" eaLnBrk="0" hangingPunct="0">
              <a:defRPr sz="2400">
                <a:solidFill>
                  <a:schemeClr val="bg1"/>
                </a:solidFill>
                <a:latin typeface="Times New Roman" pitchFamily="18" charset="0"/>
              </a:defRPr>
            </a:lvl4pPr>
            <a:lvl5pPr marL="2057400" indent="-228600" eaLnBrk="0" hangingPunct="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pPr eaLnBrk="1" hangingPunct="1"/>
            <a:r>
              <a:rPr lang="en-US" sz="1200" dirty="0">
                <a:solidFill>
                  <a:schemeClr val="tx1"/>
                </a:solidFill>
              </a:rPr>
              <a:t>Slide </a:t>
            </a:r>
            <a:fld id="{7244C274-E571-4C38-A849-8F3DCC769031}" type="slidenum">
              <a:rPr lang="en-US" sz="1200" smtClean="0">
                <a:solidFill>
                  <a:schemeClr val="tx1"/>
                </a:solidFill>
              </a:rPr>
              <a:pPr eaLnBrk="1" hangingPunct="1"/>
              <a:t>34</a:t>
            </a:fld>
            <a:endParaRPr lang="en-US" sz="1200" dirty="0">
              <a:solidFill>
                <a:schemeClr val="tx1"/>
              </a:solidFill>
            </a:endParaRPr>
          </a:p>
        </p:txBody>
      </p:sp>
      <p:sp>
        <p:nvSpPr>
          <p:cNvPr id="93188" name="Rectangle 2"/>
          <p:cNvSpPr>
            <a:spLocks noGrp="1" noRot="1" noChangeAspect="1" noChangeArrowheads="1" noTextEdit="1"/>
          </p:cNvSpPr>
          <p:nvPr>
            <p:ph type="sldImg"/>
          </p:nvPr>
        </p:nvSpPr>
        <p:spPr>
          <a:ln/>
        </p:spPr>
      </p:sp>
      <p:sp>
        <p:nvSpPr>
          <p:cNvPr id="93189" name="Rectangle 3"/>
          <p:cNvSpPr>
            <a:spLocks noGrp="1" noChangeArrowheads="1"/>
          </p:cNvSpPr>
          <p:nvPr>
            <p:ph type="body" idx="1"/>
          </p:nvPr>
        </p:nvSpPr>
        <p:spPr>
          <a:xfrm>
            <a:off x="1143000" y="4343400"/>
            <a:ext cx="45720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Times New Roman" pitchFamily="18" charset="0"/>
              </a:defRPr>
            </a:lvl1pPr>
            <a:lvl2pPr marL="742950" indent="-285750" eaLnBrk="0" hangingPunct="0">
              <a:defRPr sz="2400">
                <a:solidFill>
                  <a:schemeClr val="bg1"/>
                </a:solidFill>
                <a:latin typeface="Times New Roman" pitchFamily="18" charset="0"/>
              </a:defRPr>
            </a:lvl2pPr>
            <a:lvl3pPr marL="1143000" indent="-228600" eaLnBrk="0" hangingPunct="0">
              <a:defRPr sz="2400">
                <a:solidFill>
                  <a:schemeClr val="bg1"/>
                </a:solidFill>
                <a:latin typeface="Times New Roman" pitchFamily="18" charset="0"/>
              </a:defRPr>
            </a:lvl3pPr>
            <a:lvl4pPr marL="1600200" indent="-228600" eaLnBrk="0" hangingPunct="0">
              <a:defRPr sz="2400">
                <a:solidFill>
                  <a:schemeClr val="bg1"/>
                </a:solidFill>
                <a:latin typeface="Times New Roman" pitchFamily="18" charset="0"/>
              </a:defRPr>
            </a:lvl4pPr>
            <a:lvl5pPr marL="2057400" indent="-228600" eaLnBrk="0" hangingPunct="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pPr eaLnBrk="1" hangingPunct="1"/>
            <a:r>
              <a:rPr lang="en-US" sz="1200" dirty="0">
                <a:solidFill>
                  <a:schemeClr val="tx1"/>
                </a:solidFill>
              </a:rPr>
              <a:t>Topic</a:t>
            </a:r>
          </a:p>
        </p:txBody>
      </p:sp>
      <p:sp>
        <p:nvSpPr>
          <p:cNvPr id="9113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Times New Roman" pitchFamily="18" charset="0"/>
              </a:defRPr>
            </a:lvl1pPr>
            <a:lvl2pPr marL="742950" indent="-285750" eaLnBrk="0" hangingPunct="0">
              <a:defRPr sz="2400">
                <a:solidFill>
                  <a:schemeClr val="bg1"/>
                </a:solidFill>
                <a:latin typeface="Times New Roman" pitchFamily="18" charset="0"/>
              </a:defRPr>
            </a:lvl2pPr>
            <a:lvl3pPr marL="1143000" indent="-228600" eaLnBrk="0" hangingPunct="0">
              <a:defRPr sz="2400">
                <a:solidFill>
                  <a:schemeClr val="bg1"/>
                </a:solidFill>
                <a:latin typeface="Times New Roman" pitchFamily="18" charset="0"/>
              </a:defRPr>
            </a:lvl3pPr>
            <a:lvl4pPr marL="1600200" indent="-228600" eaLnBrk="0" hangingPunct="0">
              <a:defRPr sz="2400">
                <a:solidFill>
                  <a:schemeClr val="bg1"/>
                </a:solidFill>
                <a:latin typeface="Times New Roman" pitchFamily="18" charset="0"/>
              </a:defRPr>
            </a:lvl4pPr>
            <a:lvl5pPr marL="2057400" indent="-228600" eaLnBrk="0" hangingPunct="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pPr eaLnBrk="1" hangingPunct="1"/>
            <a:r>
              <a:rPr lang="en-US" sz="1200" dirty="0">
                <a:solidFill>
                  <a:schemeClr val="tx1"/>
                </a:solidFill>
              </a:rPr>
              <a:t>Slide </a:t>
            </a:r>
            <a:fld id="{C1700CD4-C23D-4969-8C96-C5C207D77860}" type="slidenum">
              <a:rPr lang="en-US" sz="1200" smtClean="0">
                <a:solidFill>
                  <a:schemeClr val="tx1"/>
                </a:solidFill>
              </a:rPr>
              <a:pPr eaLnBrk="1" hangingPunct="1"/>
              <a:t>35</a:t>
            </a:fld>
            <a:endParaRPr lang="en-US" sz="1200" dirty="0">
              <a:solidFill>
                <a:schemeClr val="tx1"/>
              </a:solidFill>
            </a:endParaRPr>
          </a:p>
        </p:txBody>
      </p:sp>
      <p:sp>
        <p:nvSpPr>
          <p:cNvPr id="91140" name="Rectangle 2"/>
          <p:cNvSpPr>
            <a:spLocks noGrp="1" noRot="1" noChangeAspect="1" noChangeArrowheads="1" noTextEdit="1"/>
          </p:cNvSpPr>
          <p:nvPr>
            <p:ph type="sldImg"/>
          </p:nvPr>
        </p:nvSpPr>
        <p:spPr>
          <a:ln/>
        </p:spPr>
      </p:sp>
      <p:sp>
        <p:nvSpPr>
          <p:cNvPr id="91141" name="Rectangle 3"/>
          <p:cNvSpPr>
            <a:spLocks noGrp="1" noChangeArrowheads="1"/>
          </p:cNvSpPr>
          <p:nvPr>
            <p:ph type="body" idx="1"/>
          </p:nvPr>
        </p:nvSpPr>
        <p:spPr>
          <a:xfrm>
            <a:off x="1066800" y="4343400"/>
            <a:ext cx="4724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n-US" sz="1200" kern="1200" dirty="0">
                <a:solidFill>
                  <a:schemeClr val="tx1"/>
                </a:solidFill>
                <a:effectLst/>
                <a:latin typeface="+mn-lt"/>
                <a:ea typeface="+mn-ea"/>
                <a:cs typeface="+mn-cs"/>
              </a:rPr>
              <a:t>These problems have been selected based on their importance relative to other clinical issues, the quality of relevant evidence, and their specificity to older adults. </a:t>
            </a:r>
          </a:p>
          <a:p>
            <a:pPr marL="0" indent="0" eaLnBrk="1" hangingPunct="1">
              <a:buFont typeface="Arial" panose="020B0604020202020204" pitchFamily="34" charset="0"/>
              <a:buNone/>
            </a:pPr>
            <a:endParaRPr lang="en-US" sz="1200" kern="1200" dirty="0">
              <a:solidFill>
                <a:schemeClr val="tx1"/>
              </a:solidFill>
              <a:effectLst/>
              <a:latin typeface="+mn-lt"/>
              <a:ea typeface="+mn-ea"/>
              <a:cs typeface="+mn-cs"/>
            </a:endParaRPr>
          </a:p>
          <a:p>
            <a:pPr marL="171450" indent="-171450" eaLnBrk="1" hangingPunct="1">
              <a:buFont typeface="Arial" panose="020B0604020202020204" pitchFamily="34" charset="0"/>
              <a:buChar char="•"/>
            </a:pPr>
            <a:r>
              <a:rPr lang="en-US" sz="1200" kern="1200" dirty="0">
                <a:solidFill>
                  <a:schemeClr val="tx1"/>
                </a:solidFill>
                <a:effectLst/>
                <a:latin typeface="+mn-lt"/>
                <a:ea typeface="+mn-ea"/>
                <a:cs typeface="+mn-cs"/>
              </a:rPr>
              <a:t>Two types of evidence suggest that these interventions are a good use of clinician time. First, for each problem, evidence supporting the proposed intervention is compelling, either because the efficacy of the intervention is well established (</a:t>
            </a:r>
            <a:r>
              <a:rPr lang="en-US" sz="1200" kern="1200" dirty="0" err="1">
                <a:solidFill>
                  <a:schemeClr val="tx1"/>
                </a:solidFill>
                <a:effectLst/>
                <a:latin typeface="+mn-lt"/>
                <a:ea typeface="+mn-ea"/>
                <a:cs typeface="+mn-cs"/>
              </a:rPr>
              <a:t>eg</a:t>
            </a:r>
            <a:r>
              <a:rPr lang="en-US" sz="1200" kern="1200" dirty="0">
                <a:solidFill>
                  <a:schemeClr val="tx1"/>
                </a:solidFill>
                <a:effectLst/>
                <a:latin typeface="+mn-lt"/>
                <a:ea typeface="+mn-ea"/>
                <a:cs typeface="+mn-cs"/>
              </a:rPr>
              <a:t>, prophylaxis of deep-vein thrombosis) or because the associated problem is common, often overlooked, and can be improved with a safe and inexpensive intervention</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Second, compared with patients receiving usual care, patients ≥65 years old receiving care in acute geriatric units, in defined physical locations and structures, and managed by specialized </a:t>
            </a:r>
            <a:r>
              <a:rPr lang="en-US" sz="1200" kern="1200" dirty="0" err="1">
                <a:solidFill>
                  <a:schemeClr val="tx1"/>
                </a:solidFill>
                <a:effectLst/>
                <a:latin typeface="+mn-lt"/>
                <a:ea typeface="+mn-ea"/>
                <a:cs typeface="+mn-cs"/>
              </a:rPr>
              <a:t>interprofessional</a:t>
            </a:r>
            <a:r>
              <a:rPr lang="en-US" sz="1200" kern="1200" dirty="0">
                <a:solidFill>
                  <a:schemeClr val="tx1"/>
                </a:solidFill>
                <a:effectLst/>
                <a:latin typeface="+mn-lt"/>
                <a:ea typeface="+mn-ea"/>
                <a:cs typeface="+mn-cs"/>
              </a:rPr>
              <a:t> teams had lower risk of functional decline at discharge and were more likely to be discharged to home. </a:t>
            </a:r>
            <a:endParaRPr lang="en-US" dirty="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Times New Roman" pitchFamily="18" charset="0"/>
              </a:defRPr>
            </a:lvl1pPr>
            <a:lvl2pPr marL="742950" indent="-285750" eaLnBrk="0" hangingPunct="0">
              <a:defRPr sz="2400">
                <a:solidFill>
                  <a:schemeClr val="bg1"/>
                </a:solidFill>
                <a:latin typeface="Times New Roman" pitchFamily="18" charset="0"/>
              </a:defRPr>
            </a:lvl2pPr>
            <a:lvl3pPr marL="1143000" indent="-228600" eaLnBrk="0" hangingPunct="0">
              <a:defRPr sz="2400">
                <a:solidFill>
                  <a:schemeClr val="bg1"/>
                </a:solidFill>
                <a:latin typeface="Times New Roman" pitchFamily="18" charset="0"/>
              </a:defRPr>
            </a:lvl3pPr>
            <a:lvl4pPr marL="1600200" indent="-228600" eaLnBrk="0" hangingPunct="0">
              <a:defRPr sz="2400">
                <a:solidFill>
                  <a:schemeClr val="bg1"/>
                </a:solidFill>
                <a:latin typeface="Times New Roman" pitchFamily="18" charset="0"/>
              </a:defRPr>
            </a:lvl4pPr>
            <a:lvl5pPr marL="2057400" indent="-228600" eaLnBrk="0" hangingPunct="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pPr eaLnBrk="1" hangingPunct="1"/>
            <a:r>
              <a:rPr lang="en-US" sz="1200" dirty="0">
                <a:solidFill>
                  <a:schemeClr val="tx1"/>
                </a:solidFill>
              </a:rPr>
              <a:t>Topic</a:t>
            </a:r>
          </a:p>
        </p:txBody>
      </p:sp>
      <p:sp>
        <p:nvSpPr>
          <p:cNvPr id="9216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Times New Roman" pitchFamily="18" charset="0"/>
              </a:defRPr>
            </a:lvl1pPr>
            <a:lvl2pPr marL="742950" indent="-285750" eaLnBrk="0" hangingPunct="0">
              <a:defRPr sz="2400">
                <a:solidFill>
                  <a:schemeClr val="bg1"/>
                </a:solidFill>
                <a:latin typeface="Times New Roman" pitchFamily="18" charset="0"/>
              </a:defRPr>
            </a:lvl2pPr>
            <a:lvl3pPr marL="1143000" indent="-228600" eaLnBrk="0" hangingPunct="0">
              <a:defRPr sz="2400">
                <a:solidFill>
                  <a:schemeClr val="bg1"/>
                </a:solidFill>
                <a:latin typeface="Times New Roman" pitchFamily="18" charset="0"/>
              </a:defRPr>
            </a:lvl3pPr>
            <a:lvl4pPr marL="1600200" indent="-228600" eaLnBrk="0" hangingPunct="0">
              <a:defRPr sz="2400">
                <a:solidFill>
                  <a:schemeClr val="bg1"/>
                </a:solidFill>
                <a:latin typeface="Times New Roman" pitchFamily="18" charset="0"/>
              </a:defRPr>
            </a:lvl4pPr>
            <a:lvl5pPr marL="2057400" indent="-228600" eaLnBrk="0" hangingPunct="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pPr eaLnBrk="1" hangingPunct="1"/>
            <a:r>
              <a:rPr lang="en-US" sz="1200" dirty="0">
                <a:solidFill>
                  <a:schemeClr val="tx1"/>
                </a:solidFill>
              </a:rPr>
              <a:t>Slide </a:t>
            </a:r>
            <a:fld id="{47DDE57C-AF61-4A0D-A8DB-3C9B97D3F725}" type="slidenum">
              <a:rPr lang="en-US" sz="1200" smtClean="0">
                <a:solidFill>
                  <a:schemeClr val="tx1"/>
                </a:solidFill>
              </a:rPr>
              <a:pPr eaLnBrk="1" hangingPunct="1"/>
              <a:t>36</a:t>
            </a:fld>
            <a:endParaRPr lang="en-US" sz="1200" dirty="0">
              <a:solidFill>
                <a:schemeClr val="tx1"/>
              </a:solidFill>
            </a:endParaRPr>
          </a:p>
        </p:txBody>
      </p:sp>
      <p:sp>
        <p:nvSpPr>
          <p:cNvPr id="92164" name="Rectangle 2"/>
          <p:cNvSpPr>
            <a:spLocks noGrp="1" noRot="1" noChangeAspect="1" noChangeArrowheads="1" noTextEdit="1"/>
          </p:cNvSpPr>
          <p:nvPr>
            <p:ph type="sldImg"/>
          </p:nvPr>
        </p:nvSpPr>
        <p:spPr>
          <a:ln/>
        </p:spPr>
      </p:sp>
      <p:sp>
        <p:nvSpPr>
          <p:cNvPr id="92165" name="Rectangle 3"/>
          <p:cNvSpPr>
            <a:spLocks noGrp="1" noChangeArrowheads="1"/>
          </p:cNvSpPr>
          <p:nvPr>
            <p:ph type="body" idx="1"/>
          </p:nvPr>
        </p:nvSpPr>
        <p:spPr>
          <a:xfrm>
            <a:off x="1143000" y="4343400"/>
            <a:ext cx="45720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n-US" sz="1200" kern="1200" dirty="0">
                <a:solidFill>
                  <a:schemeClr val="tx1"/>
                </a:solidFill>
                <a:effectLst/>
                <a:latin typeface="+mn-lt"/>
                <a:ea typeface="+mn-ea"/>
                <a:cs typeface="+mn-cs"/>
              </a:rPr>
              <a:t>These problems have been selected based on their importance relative to other clinical issues, the quality of relevant evidence, and their specificity to older adults. </a:t>
            </a:r>
            <a:endParaRPr lang="en-US" dirty="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Times New Roman" pitchFamily="18" charset="0"/>
              </a:defRPr>
            </a:lvl1pPr>
            <a:lvl2pPr marL="742950" indent="-285750" eaLnBrk="0" hangingPunct="0">
              <a:defRPr sz="2400">
                <a:solidFill>
                  <a:schemeClr val="bg1"/>
                </a:solidFill>
                <a:latin typeface="Times New Roman" pitchFamily="18" charset="0"/>
              </a:defRPr>
            </a:lvl2pPr>
            <a:lvl3pPr marL="1143000" indent="-228600" eaLnBrk="0" hangingPunct="0">
              <a:defRPr sz="2400">
                <a:solidFill>
                  <a:schemeClr val="bg1"/>
                </a:solidFill>
                <a:latin typeface="Times New Roman" pitchFamily="18" charset="0"/>
              </a:defRPr>
            </a:lvl3pPr>
            <a:lvl4pPr marL="1600200" indent="-228600" eaLnBrk="0" hangingPunct="0">
              <a:defRPr sz="2400">
                <a:solidFill>
                  <a:schemeClr val="bg1"/>
                </a:solidFill>
                <a:latin typeface="Times New Roman" pitchFamily="18" charset="0"/>
              </a:defRPr>
            </a:lvl4pPr>
            <a:lvl5pPr marL="2057400" indent="-228600" eaLnBrk="0" hangingPunct="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pPr eaLnBrk="1" hangingPunct="1"/>
            <a:r>
              <a:rPr lang="en-US" sz="1200" dirty="0">
                <a:solidFill>
                  <a:schemeClr val="tx1"/>
                </a:solidFill>
              </a:rPr>
              <a:t>Topic</a:t>
            </a:r>
          </a:p>
        </p:txBody>
      </p:sp>
      <p:sp>
        <p:nvSpPr>
          <p:cNvPr id="9216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Times New Roman" pitchFamily="18" charset="0"/>
              </a:defRPr>
            </a:lvl1pPr>
            <a:lvl2pPr marL="742950" indent="-285750" eaLnBrk="0" hangingPunct="0">
              <a:defRPr sz="2400">
                <a:solidFill>
                  <a:schemeClr val="bg1"/>
                </a:solidFill>
                <a:latin typeface="Times New Roman" pitchFamily="18" charset="0"/>
              </a:defRPr>
            </a:lvl2pPr>
            <a:lvl3pPr marL="1143000" indent="-228600" eaLnBrk="0" hangingPunct="0">
              <a:defRPr sz="2400">
                <a:solidFill>
                  <a:schemeClr val="bg1"/>
                </a:solidFill>
                <a:latin typeface="Times New Roman" pitchFamily="18" charset="0"/>
              </a:defRPr>
            </a:lvl3pPr>
            <a:lvl4pPr marL="1600200" indent="-228600" eaLnBrk="0" hangingPunct="0">
              <a:defRPr sz="2400">
                <a:solidFill>
                  <a:schemeClr val="bg1"/>
                </a:solidFill>
                <a:latin typeface="Times New Roman" pitchFamily="18" charset="0"/>
              </a:defRPr>
            </a:lvl4pPr>
            <a:lvl5pPr marL="2057400" indent="-228600" eaLnBrk="0" hangingPunct="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pPr eaLnBrk="1" hangingPunct="1"/>
            <a:r>
              <a:rPr lang="en-US" sz="1200" dirty="0">
                <a:solidFill>
                  <a:schemeClr val="tx1"/>
                </a:solidFill>
              </a:rPr>
              <a:t>Slide </a:t>
            </a:r>
            <a:fld id="{47DDE57C-AF61-4A0D-A8DB-3C9B97D3F725}" type="slidenum">
              <a:rPr lang="en-US" sz="1200" smtClean="0">
                <a:solidFill>
                  <a:schemeClr val="tx1"/>
                </a:solidFill>
              </a:rPr>
              <a:pPr eaLnBrk="1" hangingPunct="1"/>
              <a:t>37</a:t>
            </a:fld>
            <a:endParaRPr lang="en-US" sz="1200" dirty="0">
              <a:solidFill>
                <a:schemeClr val="tx1"/>
              </a:solidFill>
            </a:endParaRPr>
          </a:p>
        </p:txBody>
      </p:sp>
      <p:sp>
        <p:nvSpPr>
          <p:cNvPr id="92164" name="Rectangle 2"/>
          <p:cNvSpPr>
            <a:spLocks noGrp="1" noRot="1" noChangeAspect="1" noChangeArrowheads="1" noTextEdit="1"/>
          </p:cNvSpPr>
          <p:nvPr>
            <p:ph type="sldImg"/>
          </p:nvPr>
        </p:nvSpPr>
        <p:spPr>
          <a:ln/>
        </p:spPr>
      </p:sp>
      <p:sp>
        <p:nvSpPr>
          <p:cNvPr id="92165" name="Rectangle 3"/>
          <p:cNvSpPr>
            <a:spLocks noGrp="1" noChangeArrowheads="1"/>
          </p:cNvSpPr>
          <p:nvPr>
            <p:ph type="body" idx="1"/>
          </p:nvPr>
        </p:nvSpPr>
        <p:spPr>
          <a:xfrm>
            <a:off x="1143000" y="4343400"/>
            <a:ext cx="45720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n-US" sz="1200" kern="1200" dirty="0">
                <a:solidFill>
                  <a:schemeClr val="tx1"/>
                </a:solidFill>
                <a:effectLst/>
                <a:latin typeface="+mn-lt"/>
                <a:ea typeface="+mn-ea"/>
                <a:cs typeface="+mn-cs"/>
              </a:rPr>
              <a:t>These problems have been selected based on their importance relative to other clinical issues, the quality of relevant evidence, and their specificity to older adults. </a:t>
            </a:r>
            <a:endParaRPr lang="en-US" dirty="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Times New Roman" pitchFamily="18" charset="0"/>
              </a:defRPr>
            </a:lvl1pPr>
            <a:lvl2pPr marL="742950" indent="-285750" eaLnBrk="0" hangingPunct="0">
              <a:defRPr sz="2400">
                <a:solidFill>
                  <a:schemeClr val="bg1"/>
                </a:solidFill>
                <a:latin typeface="Times New Roman" pitchFamily="18" charset="0"/>
              </a:defRPr>
            </a:lvl2pPr>
            <a:lvl3pPr marL="1143000" indent="-228600" eaLnBrk="0" hangingPunct="0">
              <a:defRPr sz="2400">
                <a:solidFill>
                  <a:schemeClr val="bg1"/>
                </a:solidFill>
                <a:latin typeface="Times New Roman" pitchFamily="18" charset="0"/>
              </a:defRPr>
            </a:lvl3pPr>
            <a:lvl4pPr marL="1600200" indent="-228600" eaLnBrk="0" hangingPunct="0">
              <a:defRPr sz="2400">
                <a:solidFill>
                  <a:schemeClr val="bg1"/>
                </a:solidFill>
                <a:latin typeface="Times New Roman" pitchFamily="18" charset="0"/>
              </a:defRPr>
            </a:lvl4pPr>
            <a:lvl5pPr marL="2057400" indent="-228600" eaLnBrk="0" hangingPunct="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pPr eaLnBrk="1" hangingPunct="1"/>
            <a:r>
              <a:rPr lang="en-US" sz="1200" dirty="0">
                <a:solidFill>
                  <a:schemeClr val="tx1"/>
                </a:solidFill>
              </a:rPr>
              <a:t>Topic</a:t>
            </a:r>
          </a:p>
        </p:txBody>
      </p:sp>
      <p:sp>
        <p:nvSpPr>
          <p:cNvPr id="8294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Times New Roman" pitchFamily="18" charset="0"/>
              </a:defRPr>
            </a:lvl1pPr>
            <a:lvl2pPr marL="742950" indent="-285750" eaLnBrk="0" hangingPunct="0">
              <a:defRPr sz="2400">
                <a:solidFill>
                  <a:schemeClr val="bg1"/>
                </a:solidFill>
                <a:latin typeface="Times New Roman" pitchFamily="18" charset="0"/>
              </a:defRPr>
            </a:lvl2pPr>
            <a:lvl3pPr marL="1143000" indent="-228600" eaLnBrk="0" hangingPunct="0">
              <a:defRPr sz="2400">
                <a:solidFill>
                  <a:schemeClr val="bg1"/>
                </a:solidFill>
                <a:latin typeface="Times New Roman" pitchFamily="18" charset="0"/>
              </a:defRPr>
            </a:lvl3pPr>
            <a:lvl4pPr marL="1600200" indent="-228600" eaLnBrk="0" hangingPunct="0">
              <a:defRPr sz="2400">
                <a:solidFill>
                  <a:schemeClr val="bg1"/>
                </a:solidFill>
                <a:latin typeface="Times New Roman" pitchFamily="18" charset="0"/>
              </a:defRPr>
            </a:lvl4pPr>
            <a:lvl5pPr marL="2057400" indent="-228600" eaLnBrk="0" hangingPunct="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pPr eaLnBrk="1" hangingPunct="1"/>
            <a:r>
              <a:rPr lang="en-US" sz="1200" dirty="0">
                <a:solidFill>
                  <a:schemeClr val="tx1"/>
                </a:solidFill>
              </a:rPr>
              <a:t>Slide </a:t>
            </a:r>
            <a:fld id="{6CFFF5A4-C31E-426A-9D93-3F06FD7F335F}" type="slidenum">
              <a:rPr lang="en-US" sz="1200" smtClean="0">
                <a:solidFill>
                  <a:schemeClr val="tx1"/>
                </a:solidFill>
              </a:rPr>
              <a:pPr eaLnBrk="1" hangingPunct="1"/>
              <a:t>4</a:t>
            </a:fld>
            <a:endParaRPr lang="en-US" sz="1200" dirty="0">
              <a:solidFill>
                <a:schemeClr val="tx1"/>
              </a:solidFill>
            </a:endParaRPr>
          </a:p>
        </p:txBody>
      </p:sp>
      <p:sp>
        <p:nvSpPr>
          <p:cNvPr id="82948" name="Rectangle 2"/>
          <p:cNvSpPr>
            <a:spLocks noGrp="1" noRot="1" noChangeAspect="1" noChangeArrowheads="1" noTextEdit="1"/>
          </p:cNvSpPr>
          <p:nvPr>
            <p:ph type="sldImg"/>
          </p:nvPr>
        </p:nvSpPr>
        <p:spPr>
          <a:ln/>
        </p:spPr>
      </p:sp>
      <p:sp>
        <p:nvSpPr>
          <p:cNvPr id="82949" name="Rectangle 3"/>
          <p:cNvSpPr>
            <a:spLocks noGrp="1" noChangeArrowheads="1"/>
          </p:cNvSpPr>
          <p:nvPr>
            <p:ph type="body" idx="1"/>
          </p:nvPr>
        </p:nvSpPr>
        <p:spPr>
          <a:xfrm>
            <a:off x="1143000" y="4343400"/>
            <a:ext cx="45720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16644885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itchFamily="34" charset="0"/>
            </a:endParaRPr>
          </a:p>
        </p:txBody>
      </p:sp>
      <p:sp>
        <p:nvSpPr>
          <p:cNvPr id="114692"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Times New Roman" pitchFamily="18" charset="0"/>
              </a:defRPr>
            </a:lvl1pPr>
            <a:lvl2pPr marL="742950" indent="-285750" eaLnBrk="0" hangingPunct="0">
              <a:defRPr sz="2400">
                <a:solidFill>
                  <a:schemeClr val="bg1"/>
                </a:solidFill>
                <a:latin typeface="Times New Roman" pitchFamily="18" charset="0"/>
              </a:defRPr>
            </a:lvl2pPr>
            <a:lvl3pPr marL="1143000" indent="-228600" eaLnBrk="0" hangingPunct="0">
              <a:defRPr sz="2400">
                <a:solidFill>
                  <a:schemeClr val="bg1"/>
                </a:solidFill>
                <a:latin typeface="Times New Roman" pitchFamily="18" charset="0"/>
              </a:defRPr>
            </a:lvl3pPr>
            <a:lvl4pPr marL="1600200" indent="-228600" eaLnBrk="0" hangingPunct="0">
              <a:defRPr sz="2400">
                <a:solidFill>
                  <a:schemeClr val="bg1"/>
                </a:solidFill>
                <a:latin typeface="Times New Roman" pitchFamily="18" charset="0"/>
              </a:defRPr>
            </a:lvl4pPr>
            <a:lvl5pPr marL="2057400" indent="-228600" eaLnBrk="0" hangingPunct="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pPr eaLnBrk="1" hangingPunct="1"/>
            <a:r>
              <a:rPr lang="en-US" sz="1200" dirty="0">
                <a:solidFill>
                  <a:schemeClr val="tx1"/>
                </a:solidFill>
              </a:rPr>
              <a:t>Topic</a:t>
            </a:r>
          </a:p>
        </p:txBody>
      </p:sp>
      <p:sp>
        <p:nvSpPr>
          <p:cNvPr id="11469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Times New Roman" pitchFamily="18" charset="0"/>
              </a:defRPr>
            </a:lvl1pPr>
            <a:lvl2pPr marL="742950" indent="-285750" eaLnBrk="0" hangingPunct="0">
              <a:defRPr sz="2400">
                <a:solidFill>
                  <a:schemeClr val="bg1"/>
                </a:solidFill>
                <a:latin typeface="Times New Roman" pitchFamily="18" charset="0"/>
              </a:defRPr>
            </a:lvl2pPr>
            <a:lvl3pPr marL="1143000" indent="-228600" eaLnBrk="0" hangingPunct="0">
              <a:defRPr sz="2400">
                <a:solidFill>
                  <a:schemeClr val="bg1"/>
                </a:solidFill>
                <a:latin typeface="Times New Roman" pitchFamily="18" charset="0"/>
              </a:defRPr>
            </a:lvl3pPr>
            <a:lvl4pPr marL="1600200" indent="-228600" eaLnBrk="0" hangingPunct="0">
              <a:defRPr sz="2400">
                <a:solidFill>
                  <a:schemeClr val="bg1"/>
                </a:solidFill>
                <a:latin typeface="Times New Roman" pitchFamily="18" charset="0"/>
              </a:defRPr>
            </a:lvl4pPr>
            <a:lvl5pPr marL="2057400" indent="-228600" eaLnBrk="0" hangingPunct="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pPr eaLnBrk="1" hangingPunct="1"/>
            <a:r>
              <a:rPr lang="en-US" sz="1200" dirty="0">
                <a:solidFill>
                  <a:schemeClr val="tx1"/>
                </a:solidFill>
              </a:rPr>
              <a:t>Slide </a:t>
            </a:r>
            <a:fld id="{D71331F8-C7CB-4747-A476-7A5DAB02F4A6}" type="slidenum">
              <a:rPr lang="en-US" sz="1200" smtClean="0">
                <a:solidFill>
                  <a:schemeClr val="tx1"/>
                </a:solidFill>
              </a:rPr>
              <a:pPr eaLnBrk="1" hangingPunct="1"/>
              <a:t>38</a:t>
            </a:fld>
            <a:endParaRPr lang="en-US" sz="1200" dirty="0">
              <a:solidFill>
                <a:schemeClr val="tx1"/>
              </a:solidFill>
            </a:endParaRPr>
          </a:p>
        </p:txBody>
      </p:sp>
    </p:spTree>
    <p:extLst>
      <p:ext uri="{BB962C8B-B14F-4D97-AF65-F5344CB8AC3E}">
        <p14:creationId xmlns:p14="http://schemas.microsoft.com/office/powerpoint/2010/main" val="9967290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Times New Roman" pitchFamily="18" charset="0"/>
              </a:defRPr>
            </a:lvl1pPr>
            <a:lvl2pPr marL="742950" indent="-285750" eaLnBrk="0" hangingPunct="0">
              <a:defRPr sz="2400">
                <a:solidFill>
                  <a:schemeClr val="bg1"/>
                </a:solidFill>
                <a:latin typeface="Times New Roman" pitchFamily="18" charset="0"/>
              </a:defRPr>
            </a:lvl2pPr>
            <a:lvl3pPr marL="1143000" indent="-228600" eaLnBrk="0" hangingPunct="0">
              <a:defRPr sz="2400">
                <a:solidFill>
                  <a:schemeClr val="bg1"/>
                </a:solidFill>
                <a:latin typeface="Times New Roman" pitchFamily="18" charset="0"/>
              </a:defRPr>
            </a:lvl3pPr>
            <a:lvl4pPr marL="1600200" indent="-228600" eaLnBrk="0" hangingPunct="0">
              <a:defRPr sz="2400">
                <a:solidFill>
                  <a:schemeClr val="bg1"/>
                </a:solidFill>
                <a:latin typeface="Times New Roman" pitchFamily="18" charset="0"/>
              </a:defRPr>
            </a:lvl4pPr>
            <a:lvl5pPr marL="2057400" indent="-228600" eaLnBrk="0" hangingPunct="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pPr eaLnBrk="1" hangingPunct="1"/>
            <a:r>
              <a:rPr lang="en-US" sz="1200" dirty="0">
                <a:solidFill>
                  <a:schemeClr val="tx1"/>
                </a:solidFill>
              </a:rPr>
              <a:t>Topic</a:t>
            </a:r>
          </a:p>
        </p:txBody>
      </p:sp>
      <p:sp>
        <p:nvSpPr>
          <p:cNvPr id="11571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Times New Roman" pitchFamily="18" charset="0"/>
              </a:defRPr>
            </a:lvl1pPr>
            <a:lvl2pPr marL="742950" indent="-285750" eaLnBrk="0" hangingPunct="0">
              <a:defRPr sz="2400">
                <a:solidFill>
                  <a:schemeClr val="bg1"/>
                </a:solidFill>
                <a:latin typeface="Times New Roman" pitchFamily="18" charset="0"/>
              </a:defRPr>
            </a:lvl2pPr>
            <a:lvl3pPr marL="1143000" indent="-228600" eaLnBrk="0" hangingPunct="0">
              <a:defRPr sz="2400">
                <a:solidFill>
                  <a:schemeClr val="bg1"/>
                </a:solidFill>
                <a:latin typeface="Times New Roman" pitchFamily="18" charset="0"/>
              </a:defRPr>
            </a:lvl3pPr>
            <a:lvl4pPr marL="1600200" indent="-228600" eaLnBrk="0" hangingPunct="0">
              <a:defRPr sz="2400">
                <a:solidFill>
                  <a:schemeClr val="bg1"/>
                </a:solidFill>
                <a:latin typeface="Times New Roman" pitchFamily="18" charset="0"/>
              </a:defRPr>
            </a:lvl4pPr>
            <a:lvl5pPr marL="2057400" indent="-228600" eaLnBrk="0" hangingPunct="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pPr eaLnBrk="1" hangingPunct="1"/>
            <a:r>
              <a:rPr lang="en-US" sz="1200" dirty="0">
                <a:solidFill>
                  <a:schemeClr val="tx1"/>
                </a:solidFill>
              </a:rPr>
              <a:t>Slide </a:t>
            </a:r>
            <a:fld id="{338FB297-8AD9-437F-9CCC-8CC39383F02D}" type="slidenum">
              <a:rPr lang="en-US" sz="1200" smtClean="0">
                <a:solidFill>
                  <a:schemeClr val="tx1"/>
                </a:solidFill>
              </a:rPr>
              <a:pPr eaLnBrk="1" hangingPunct="1"/>
              <a:t>39</a:t>
            </a:fld>
            <a:endParaRPr lang="en-US" sz="1200" dirty="0">
              <a:solidFill>
                <a:schemeClr val="tx1"/>
              </a:solidFill>
            </a:endParaRPr>
          </a:p>
        </p:txBody>
      </p:sp>
      <p:sp>
        <p:nvSpPr>
          <p:cNvPr id="115716" name="Rectangle 2"/>
          <p:cNvSpPr>
            <a:spLocks noGrp="1" noRot="1" noChangeAspect="1" noChangeArrowheads="1" noTextEdit="1"/>
          </p:cNvSpPr>
          <p:nvPr>
            <p:ph type="sldImg"/>
          </p:nvPr>
        </p:nvSpPr>
        <p:spPr>
          <a:ln/>
        </p:spPr>
      </p:sp>
      <p:sp>
        <p:nvSpPr>
          <p:cNvPr id="115717" name="Rectangle 3"/>
          <p:cNvSpPr>
            <a:spLocks noGrp="1" noChangeArrowheads="1"/>
          </p:cNvSpPr>
          <p:nvPr>
            <p:ph type="body" idx="1"/>
          </p:nvPr>
        </p:nvSpPr>
        <p:spPr>
          <a:xfrm>
            <a:off x="1143000" y="4343400"/>
            <a:ext cx="45720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34189316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Times New Roman" pitchFamily="18" charset="0"/>
              </a:defRPr>
            </a:lvl1pPr>
            <a:lvl2pPr marL="742950" indent="-285750" eaLnBrk="0" hangingPunct="0">
              <a:defRPr sz="2400">
                <a:solidFill>
                  <a:schemeClr val="bg1"/>
                </a:solidFill>
                <a:latin typeface="Times New Roman" pitchFamily="18" charset="0"/>
              </a:defRPr>
            </a:lvl2pPr>
            <a:lvl3pPr marL="1143000" indent="-228600" eaLnBrk="0" hangingPunct="0">
              <a:defRPr sz="2400">
                <a:solidFill>
                  <a:schemeClr val="bg1"/>
                </a:solidFill>
                <a:latin typeface="Times New Roman" pitchFamily="18" charset="0"/>
              </a:defRPr>
            </a:lvl3pPr>
            <a:lvl4pPr marL="1600200" indent="-228600" eaLnBrk="0" hangingPunct="0">
              <a:defRPr sz="2400">
                <a:solidFill>
                  <a:schemeClr val="bg1"/>
                </a:solidFill>
                <a:latin typeface="Times New Roman" pitchFamily="18" charset="0"/>
              </a:defRPr>
            </a:lvl4pPr>
            <a:lvl5pPr marL="2057400" indent="-228600" eaLnBrk="0" hangingPunct="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pPr eaLnBrk="1" hangingPunct="1"/>
            <a:r>
              <a:rPr lang="en-US" sz="1200" dirty="0">
                <a:solidFill>
                  <a:schemeClr val="tx1"/>
                </a:solidFill>
              </a:rPr>
              <a:t>Topic</a:t>
            </a:r>
          </a:p>
        </p:txBody>
      </p:sp>
      <p:sp>
        <p:nvSpPr>
          <p:cNvPr id="12493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Times New Roman" pitchFamily="18" charset="0"/>
              </a:defRPr>
            </a:lvl1pPr>
            <a:lvl2pPr marL="742950" indent="-285750" eaLnBrk="0" hangingPunct="0">
              <a:defRPr sz="2400">
                <a:solidFill>
                  <a:schemeClr val="bg1"/>
                </a:solidFill>
                <a:latin typeface="Times New Roman" pitchFamily="18" charset="0"/>
              </a:defRPr>
            </a:lvl2pPr>
            <a:lvl3pPr marL="1143000" indent="-228600" eaLnBrk="0" hangingPunct="0">
              <a:defRPr sz="2400">
                <a:solidFill>
                  <a:schemeClr val="bg1"/>
                </a:solidFill>
                <a:latin typeface="Times New Roman" pitchFamily="18" charset="0"/>
              </a:defRPr>
            </a:lvl3pPr>
            <a:lvl4pPr marL="1600200" indent="-228600" eaLnBrk="0" hangingPunct="0">
              <a:defRPr sz="2400">
                <a:solidFill>
                  <a:schemeClr val="bg1"/>
                </a:solidFill>
                <a:latin typeface="Times New Roman" pitchFamily="18" charset="0"/>
              </a:defRPr>
            </a:lvl4pPr>
            <a:lvl5pPr marL="2057400" indent="-228600" eaLnBrk="0" hangingPunct="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pPr eaLnBrk="1" hangingPunct="1"/>
            <a:r>
              <a:rPr lang="en-US" sz="1200" dirty="0">
                <a:solidFill>
                  <a:schemeClr val="tx1"/>
                </a:solidFill>
              </a:rPr>
              <a:t>Slide </a:t>
            </a:r>
            <a:fld id="{D8350846-340D-418B-B61F-2C969836F29B}" type="slidenum">
              <a:rPr lang="en-US" sz="1200" smtClean="0">
                <a:solidFill>
                  <a:schemeClr val="tx1"/>
                </a:solidFill>
              </a:rPr>
              <a:pPr eaLnBrk="1" hangingPunct="1"/>
              <a:t>40</a:t>
            </a:fld>
            <a:endParaRPr lang="en-US" sz="1200" dirty="0">
              <a:solidFill>
                <a:schemeClr val="tx1"/>
              </a:solidFill>
            </a:endParaRPr>
          </a:p>
        </p:txBody>
      </p:sp>
      <p:sp>
        <p:nvSpPr>
          <p:cNvPr id="124932" name="Rectangle 2"/>
          <p:cNvSpPr>
            <a:spLocks noGrp="1" noRot="1" noChangeAspect="1" noChangeArrowheads="1" noTextEdit="1"/>
          </p:cNvSpPr>
          <p:nvPr>
            <p:ph type="sldImg"/>
          </p:nvPr>
        </p:nvSpPr>
        <p:spPr>
          <a:ln/>
        </p:spPr>
      </p:sp>
      <p:sp>
        <p:nvSpPr>
          <p:cNvPr id="124933" name="Rectangle 3"/>
          <p:cNvSpPr>
            <a:spLocks noGrp="1" noChangeArrowheads="1"/>
          </p:cNvSpPr>
          <p:nvPr>
            <p:ph type="body" idx="1"/>
          </p:nvPr>
        </p:nvSpPr>
        <p:spPr>
          <a:xfrm>
            <a:off x="1143000" y="4343400"/>
            <a:ext cx="45720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600"/>
              </a:spcBef>
              <a:spcAft>
                <a:spcPts val="600"/>
              </a:spcAft>
              <a:buClrTx/>
              <a:buSzTx/>
              <a:buFontTx/>
              <a:buNone/>
              <a:tabLst/>
              <a:defRPr/>
            </a:pPr>
            <a:endParaRPr lang="en-US" dirty="0">
              <a:latin typeface="Arial" pitchFamily="34" charset="0"/>
            </a:endParaRPr>
          </a:p>
        </p:txBody>
      </p:sp>
    </p:spTree>
    <p:extLst>
      <p:ext uri="{BB962C8B-B14F-4D97-AF65-F5344CB8AC3E}">
        <p14:creationId xmlns:p14="http://schemas.microsoft.com/office/powerpoint/2010/main" val="29192133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Times New Roman" pitchFamily="18" charset="0"/>
              </a:defRPr>
            </a:lvl1pPr>
            <a:lvl2pPr marL="742950" indent="-285750" eaLnBrk="0" hangingPunct="0">
              <a:defRPr sz="2400">
                <a:solidFill>
                  <a:schemeClr val="bg1"/>
                </a:solidFill>
                <a:latin typeface="Times New Roman" pitchFamily="18" charset="0"/>
              </a:defRPr>
            </a:lvl2pPr>
            <a:lvl3pPr marL="1143000" indent="-228600" eaLnBrk="0" hangingPunct="0">
              <a:defRPr sz="2400">
                <a:solidFill>
                  <a:schemeClr val="bg1"/>
                </a:solidFill>
                <a:latin typeface="Times New Roman" pitchFamily="18" charset="0"/>
              </a:defRPr>
            </a:lvl3pPr>
            <a:lvl4pPr marL="1600200" indent="-228600" eaLnBrk="0" hangingPunct="0">
              <a:defRPr sz="2400">
                <a:solidFill>
                  <a:schemeClr val="bg1"/>
                </a:solidFill>
                <a:latin typeface="Times New Roman" pitchFamily="18" charset="0"/>
              </a:defRPr>
            </a:lvl4pPr>
            <a:lvl5pPr marL="2057400" indent="-228600" eaLnBrk="0" hangingPunct="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pPr eaLnBrk="1" hangingPunct="1"/>
            <a:r>
              <a:rPr lang="en-US" sz="1200" dirty="0">
                <a:solidFill>
                  <a:schemeClr val="tx1"/>
                </a:solidFill>
              </a:rPr>
              <a:t>Topic</a:t>
            </a:r>
          </a:p>
        </p:txBody>
      </p:sp>
      <p:sp>
        <p:nvSpPr>
          <p:cNvPr id="12493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Times New Roman" pitchFamily="18" charset="0"/>
              </a:defRPr>
            </a:lvl1pPr>
            <a:lvl2pPr marL="742950" indent="-285750" eaLnBrk="0" hangingPunct="0">
              <a:defRPr sz="2400">
                <a:solidFill>
                  <a:schemeClr val="bg1"/>
                </a:solidFill>
                <a:latin typeface="Times New Roman" pitchFamily="18" charset="0"/>
              </a:defRPr>
            </a:lvl2pPr>
            <a:lvl3pPr marL="1143000" indent="-228600" eaLnBrk="0" hangingPunct="0">
              <a:defRPr sz="2400">
                <a:solidFill>
                  <a:schemeClr val="bg1"/>
                </a:solidFill>
                <a:latin typeface="Times New Roman" pitchFamily="18" charset="0"/>
              </a:defRPr>
            </a:lvl3pPr>
            <a:lvl4pPr marL="1600200" indent="-228600" eaLnBrk="0" hangingPunct="0">
              <a:defRPr sz="2400">
                <a:solidFill>
                  <a:schemeClr val="bg1"/>
                </a:solidFill>
                <a:latin typeface="Times New Roman" pitchFamily="18" charset="0"/>
              </a:defRPr>
            </a:lvl4pPr>
            <a:lvl5pPr marL="2057400" indent="-228600" eaLnBrk="0" hangingPunct="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pPr eaLnBrk="1" hangingPunct="1"/>
            <a:r>
              <a:rPr lang="en-US" sz="1200" dirty="0">
                <a:solidFill>
                  <a:schemeClr val="tx1"/>
                </a:solidFill>
              </a:rPr>
              <a:t>Slide </a:t>
            </a:r>
            <a:fld id="{D8350846-340D-418B-B61F-2C969836F29B}" type="slidenum">
              <a:rPr lang="en-US" sz="1200" smtClean="0">
                <a:solidFill>
                  <a:schemeClr val="tx1"/>
                </a:solidFill>
              </a:rPr>
              <a:pPr eaLnBrk="1" hangingPunct="1"/>
              <a:t>41</a:t>
            </a:fld>
            <a:endParaRPr lang="en-US" sz="1200" dirty="0">
              <a:solidFill>
                <a:schemeClr val="tx1"/>
              </a:solidFill>
            </a:endParaRPr>
          </a:p>
        </p:txBody>
      </p:sp>
      <p:sp>
        <p:nvSpPr>
          <p:cNvPr id="124932" name="Rectangle 2"/>
          <p:cNvSpPr>
            <a:spLocks noGrp="1" noRot="1" noChangeAspect="1" noChangeArrowheads="1" noTextEdit="1"/>
          </p:cNvSpPr>
          <p:nvPr>
            <p:ph type="sldImg"/>
          </p:nvPr>
        </p:nvSpPr>
        <p:spPr>
          <a:ln/>
        </p:spPr>
      </p:sp>
      <p:sp>
        <p:nvSpPr>
          <p:cNvPr id="124933" name="Rectangle 3"/>
          <p:cNvSpPr>
            <a:spLocks noGrp="1" noChangeArrowheads="1"/>
          </p:cNvSpPr>
          <p:nvPr>
            <p:ph type="body" idx="1"/>
          </p:nvPr>
        </p:nvSpPr>
        <p:spPr>
          <a:xfrm>
            <a:off x="1143000" y="4343400"/>
            <a:ext cx="45720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600"/>
              </a:spcBef>
              <a:spcAft>
                <a:spcPts val="600"/>
              </a:spcAft>
              <a:buClrTx/>
              <a:buSzTx/>
              <a:buFontTx/>
              <a:buNone/>
              <a:tabLst/>
              <a:defRPr/>
            </a:pPr>
            <a:endParaRPr lang="en-US" dirty="0">
              <a:latin typeface="Arial" pitchFamily="34" charset="0"/>
            </a:endParaRPr>
          </a:p>
        </p:txBody>
      </p:sp>
    </p:spTree>
    <p:extLst>
      <p:ext uri="{BB962C8B-B14F-4D97-AF65-F5344CB8AC3E}">
        <p14:creationId xmlns:p14="http://schemas.microsoft.com/office/powerpoint/2010/main" val="35829486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Times New Roman" pitchFamily="18" charset="0"/>
              </a:defRPr>
            </a:lvl1pPr>
            <a:lvl2pPr marL="742950" indent="-285750" eaLnBrk="0" hangingPunct="0">
              <a:defRPr sz="2400">
                <a:solidFill>
                  <a:schemeClr val="bg1"/>
                </a:solidFill>
                <a:latin typeface="Times New Roman" pitchFamily="18" charset="0"/>
              </a:defRPr>
            </a:lvl2pPr>
            <a:lvl3pPr marL="1143000" indent="-228600" eaLnBrk="0" hangingPunct="0">
              <a:defRPr sz="2400">
                <a:solidFill>
                  <a:schemeClr val="bg1"/>
                </a:solidFill>
                <a:latin typeface="Times New Roman" pitchFamily="18" charset="0"/>
              </a:defRPr>
            </a:lvl3pPr>
            <a:lvl4pPr marL="1600200" indent="-228600" eaLnBrk="0" hangingPunct="0">
              <a:defRPr sz="2400">
                <a:solidFill>
                  <a:schemeClr val="bg1"/>
                </a:solidFill>
                <a:latin typeface="Times New Roman" pitchFamily="18" charset="0"/>
              </a:defRPr>
            </a:lvl4pPr>
            <a:lvl5pPr marL="2057400" indent="-228600" eaLnBrk="0" hangingPunct="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pPr eaLnBrk="1" hangingPunct="1"/>
            <a:r>
              <a:rPr lang="en-US" sz="1200" dirty="0">
                <a:solidFill>
                  <a:schemeClr val="tx1"/>
                </a:solidFill>
              </a:rPr>
              <a:t>Topic</a:t>
            </a:r>
          </a:p>
        </p:txBody>
      </p:sp>
      <p:sp>
        <p:nvSpPr>
          <p:cNvPr id="12493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Times New Roman" pitchFamily="18" charset="0"/>
              </a:defRPr>
            </a:lvl1pPr>
            <a:lvl2pPr marL="742950" indent="-285750" eaLnBrk="0" hangingPunct="0">
              <a:defRPr sz="2400">
                <a:solidFill>
                  <a:schemeClr val="bg1"/>
                </a:solidFill>
                <a:latin typeface="Times New Roman" pitchFamily="18" charset="0"/>
              </a:defRPr>
            </a:lvl2pPr>
            <a:lvl3pPr marL="1143000" indent="-228600" eaLnBrk="0" hangingPunct="0">
              <a:defRPr sz="2400">
                <a:solidFill>
                  <a:schemeClr val="bg1"/>
                </a:solidFill>
                <a:latin typeface="Times New Roman" pitchFamily="18" charset="0"/>
              </a:defRPr>
            </a:lvl3pPr>
            <a:lvl4pPr marL="1600200" indent="-228600" eaLnBrk="0" hangingPunct="0">
              <a:defRPr sz="2400">
                <a:solidFill>
                  <a:schemeClr val="bg1"/>
                </a:solidFill>
                <a:latin typeface="Times New Roman" pitchFamily="18" charset="0"/>
              </a:defRPr>
            </a:lvl4pPr>
            <a:lvl5pPr marL="2057400" indent="-228600" eaLnBrk="0" hangingPunct="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pPr eaLnBrk="1" hangingPunct="1"/>
            <a:r>
              <a:rPr lang="en-US" sz="1200" dirty="0">
                <a:solidFill>
                  <a:schemeClr val="tx1"/>
                </a:solidFill>
              </a:rPr>
              <a:t>Slide </a:t>
            </a:r>
            <a:fld id="{D8350846-340D-418B-B61F-2C969836F29B}" type="slidenum">
              <a:rPr lang="en-US" sz="1200" smtClean="0">
                <a:solidFill>
                  <a:schemeClr val="tx1"/>
                </a:solidFill>
              </a:rPr>
              <a:pPr eaLnBrk="1" hangingPunct="1"/>
              <a:t>42</a:t>
            </a:fld>
            <a:endParaRPr lang="en-US" sz="1200" dirty="0">
              <a:solidFill>
                <a:schemeClr val="tx1"/>
              </a:solidFill>
            </a:endParaRPr>
          </a:p>
        </p:txBody>
      </p:sp>
      <p:sp>
        <p:nvSpPr>
          <p:cNvPr id="124932" name="Rectangle 2"/>
          <p:cNvSpPr>
            <a:spLocks noGrp="1" noRot="1" noChangeAspect="1" noChangeArrowheads="1" noTextEdit="1"/>
          </p:cNvSpPr>
          <p:nvPr>
            <p:ph type="sldImg"/>
          </p:nvPr>
        </p:nvSpPr>
        <p:spPr>
          <a:ln/>
        </p:spPr>
      </p:sp>
      <p:sp>
        <p:nvSpPr>
          <p:cNvPr id="124933" name="Rectangle 3"/>
          <p:cNvSpPr>
            <a:spLocks noGrp="1" noChangeArrowheads="1"/>
          </p:cNvSpPr>
          <p:nvPr>
            <p:ph type="body" idx="1"/>
          </p:nvPr>
        </p:nvSpPr>
        <p:spPr>
          <a:xfrm>
            <a:off x="1143000" y="4343400"/>
            <a:ext cx="45720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13465371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Times New Roman" pitchFamily="18" charset="0"/>
              </a:defRPr>
            </a:lvl1pPr>
            <a:lvl2pPr marL="742950" indent="-285750" eaLnBrk="0" hangingPunct="0">
              <a:defRPr sz="2400">
                <a:solidFill>
                  <a:schemeClr val="bg1"/>
                </a:solidFill>
                <a:latin typeface="Times New Roman" pitchFamily="18" charset="0"/>
              </a:defRPr>
            </a:lvl2pPr>
            <a:lvl3pPr marL="1143000" indent="-228600" eaLnBrk="0" hangingPunct="0">
              <a:defRPr sz="2400">
                <a:solidFill>
                  <a:schemeClr val="bg1"/>
                </a:solidFill>
                <a:latin typeface="Times New Roman" pitchFamily="18" charset="0"/>
              </a:defRPr>
            </a:lvl3pPr>
            <a:lvl4pPr marL="1600200" indent="-228600" eaLnBrk="0" hangingPunct="0">
              <a:defRPr sz="2400">
                <a:solidFill>
                  <a:schemeClr val="bg1"/>
                </a:solidFill>
                <a:latin typeface="Times New Roman" pitchFamily="18" charset="0"/>
              </a:defRPr>
            </a:lvl4pPr>
            <a:lvl5pPr marL="2057400" indent="-228600" eaLnBrk="0" hangingPunct="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pPr eaLnBrk="1" hangingPunct="1"/>
            <a:r>
              <a:rPr lang="en-US" sz="1200" dirty="0">
                <a:solidFill>
                  <a:schemeClr val="tx1"/>
                </a:solidFill>
              </a:rPr>
              <a:t>Topic</a:t>
            </a:r>
          </a:p>
        </p:txBody>
      </p:sp>
      <p:sp>
        <p:nvSpPr>
          <p:cNvPr id="12493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Times New Roman" pitchFamily="18" charset="0"/>
              </a:defRPr>
            </a:lvl1pPr>
            <a:lvl2pPr marL="742950" indent="-285750" eaLnBrk="0" hangingPunct="0">
              <a:defRPr sz="2400">
                <a:solidFill>
                  <a:schemeClr val="bg1"/>
                </a:solidFill>
                <a:latin typeface="Times New Roman" pitchFamily="18" charset="0"/>
              </a:defRPr>
            </a:lvl2pPr>
            <a:lvl3pPr marL="1143000" indent="-228600" eaLnBrk="0" hangingPunct="0">
              <a:defRPr sz="2400">
                <a:solidFill>
                  <a:schemeClr val="bg1"/>
                </a:solidFill>
                <a:latin typeface="Times New Roman" pitchFamily="18" charset="0"/>
              </a:defRPr>
            </a:lvl3pPr>
            <a:lvl4pPr marL="1600200" indent="-228600" eaLnBrk="0" hangingPunct="0">
              <a:defRPr sz="2400">
                <a:solidFill>
                  <a:schemeClr val="bg1"/>
                </a:solidFill>
                <a:latin typeface="Times New Roman" pitchFamily="18" charset="0"/>
              </a:defRPr>
            </a:lvl4pPr>
            <a:lvl5pPr marL="2057400" indent="-228600" eaLnBrk="0" hangingPunct="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pPr eaLnBrk="1" hangingPunct="1"/>
            <a:r>
              <a:rPr lang="en-US" sz="1200" dirty="0">
                <a:solidFill>
                  <a:schemeClr val="tx1"/>
                </a:solidFill>
              </a:rPr>
              <a:t>Slide </a:t>
            </a:r>
            <a:fld id="{D8350846-340D-418B-B61F-2C969836F29B}" type="slidenum">
              <a:rPr lang="en-US" sz="1200" smtClean="0">
                <a:solidFill>
                  <a:schemeClr val="tx1"/>
                </a:solidFill>
              </a:rPr>
              <a:pPr eaLnBrk="1" hangingPunct="1"/>
              <a:t>43</a:t>
            </a:fld>
            <a:endParaRPr lang="en-US" sz="1200" dirty="0">
              <a:solidFill>
                <a:schemeClr val="tx1"/>
              </a:solidFill>
            </a:endParaRPr>
          </a:p>
        </p:txBody>
      </p:sp>
      <p:sp>
        <p:nvSpPr>
          <p:cNvPr id="124932" name="Rectangle 2"/>
          <p:cNvSpPr>
            <a:spLocks noGrp="1" noRot="1" noChangeAspect="1" noChangeArrowheads="1" noTextEdit="1"/>
          </p:cNvSpPr>
          <p:nvPr>
            <p:ph type="sldImg"/>
          </p:nvPr>
        </p:nvSpPr>
        <p:spPr>
          <a:ln/>
        </p:spPr>
      </p:sp>
      <p:sp>
        <p:nvSpPr>
          <p:cNvPr id="124933" name="Rectangle 3"/>
          <p:cNvSpPr>
            <a:spLocks noGrp="1" noChangeArrowheads="1"/>
          </p:cNvSpPr>
          <p:nvPr>
            <p:ph type="body" idx="1"/>
          </p:nvPr>
        </p:nvSpPr>
        <p:spPr>
          <a:xfrm>
            <a:off x="1143000" y="4343400"/>
            <a:ext cx="45720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cap="all" dirty="0">
                <a:solidFill>
                  <a:schemeClr val="tx1"/>
                </a:solidFill>
                <a:effectLst/>
                <a:latin typeface="+mn-lt"/>
                <a:ea typeface="+mn-ea"/>
                <a:cs typeface="+mn-cs"/>
              </a:rPr>
              <a:t>Answer: A</a:t>
            </a:r>
          </a:p>
          <a:p>
            <a:endParaRPr lang="en-US" sz="1200" kern="1200" cap="all"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Confusion Assessment Method (CAM) is widely used to diagnose delirium. When administered by trained clinical and research staff, and using the </a:t>
            </a:r>
            <a:r>
              <a:rPr lang="en-US" sz="1200" i="1" kern="1200" dirty="0">
                <a:solidFill>
                  <a:schemeClr val="tx1"/>
                </a:solidFill>
                <a:effectLst/>
                <a:latin typeface="+mn-lt"/>
                <a:ea typeface="+mn-ea"/>
                <a:cs typeface="+mn-cs"/>
              </a:rPr>
              <a:t>Diagnostic and</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Statistical Manual</a:t>
            </a:r>
            <a:r>
              <a:rPr lang="en-US" sz="1200" kern="1200" dirty="0">
                <a:solidFill>
                  <a:schemeClr val="tx1"/>
                </a:solidFill>
                <a:effectLst/>
                <a:latin typeface="+mn-lt"/>
                <a:ea typeface="+mn-ea"/>
                <a:cs typeface="+mn-cs"/>
              </a:rPr>
              <a:t>, 4</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Edition, as a comparison, a meta-analysis found the pooled sensitivity and specificity of CAM to be 82% and 99%, respectively. The following clinical features must be present for CAM diagnosis of delirium: acute onset, fluctuating course, and inattention, plus either disorganized thinking or altered level of consciousness.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3D-CAM was designed to operationalize the diagnostic features of CAM and to simplify its bedside use. It was prospectively validated with 201 hospitalized patients (mean age, 84 years), 27% of whom had dementia. Using an expert panel as reference standard, the sensitivity and specificity of 3D-CAM were 95% and 94%, respectively. In the subgroup of patients with dementia, the 3D-CAM also performed well, with sensitivity of 96% and specificity of 86%. To enhance sensitivity, the algorithm combines brief mental status testing with routine observation. The items for attention testing are backward recitation of months of the year, days of the week, and 3- or 4-digit span.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Diagnosis of delirium should prompt a careful search for underlying causes. Any medical condition, including hypoglycemia, hypoxia, and hypercarbia, can precipitate delirium in high-risk older hospitalized patients. Identification of the medical cause of acute confusion is not a requisite feature of a CAM diagnosis. Laboratory investigation, such as measurement of arterial blood gas, should be guided by the history and physical examination. Similarly, neuroimaging in the initial assessment of suspected delirium should be guided by the history and neurologic examination. In a retrospective study (n= 294) of the yield of computed tomography of the brain in patients with acute confusion, abnormal imaging was reported in 14%, but the rate was low in patients with premorbid dementia without focal neurologic deficits (2%). Brain imaging was normal in all 23 patients with dementia who had </a:t>
            </a:r>
            <a:r>
              <a:rPr lang="en-US" sz="1200" kern="1200" dirty="0" err="1">
                <a:solidFill>
                  <a:schemeClr val="tx1"/>
                </a:solidFill>
                <a:effectLst/>
                <a:latin typeface="+mn-lt"/>
                <a:ea typeface="+mn-ea"/>
                <a:cs typeface="+mn-cs"/>
              </a:rPr>
              <a:t>nonfocal</a:t>
            </a:r>
            <a:r>
              <a:rPr lang="en-US" sz="1200" kern="1200" dirty="0">
                <a:solidFill>
                  <a:schemeClr val="tx1"/>
                </a:solidFill>
                <a:effectLst/>
                <a:latin typeface="+mn-lt"/>
                <a:ea typeface="+mn-ea"/>
                <a:cs typeface="+mn-cs"/>
              </a:rPr>
              <a:t> findings on neurologic examination and a medical cause for acute confusion. </a:t>
            </a:r>
          </a:p>
          <a:p>
            <a:r>
              <a:rPr lang="en-US" sz="1200" kern="1200" dirty="0">
                <a:solidFill>
                  <a:schemeClr val="tx1"/>
                </a:solidFill>
                <a:effectLst/>
                <a:latin typeface="+mn-lt"/>
                <a:ea typeface="+mn-ea"/>
                <a:cs typeface="+mn-cs"/>
              </a:rPr>
              <a:t> </a:t>
            </a:r>
          </a:p>
          <a:p>
            <a:pPr eaLnBrk="1" hangingPunct="1"/>
            <a:endParaRPr lang="en-US" dirty="0">
              <a:latin typeface="Arial" pitchFamily="34" charset="0"/>
            </a:endParaRPr>
          </a:p>
        </p:txBody>
      </p:sp>
    </p:spTree>
    <p:extLst>
      <p:ext uri="{BB962C8B-B14F-4D97-AF65-F5344CB8AC3E}">
        <p14:creationId xmlns:p14="http://schemas.microsoft.com/office/powerpoint/2010/main" val="661618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Times New Roman" pitchFamily="18" charset="0"/>
              </a:defRPr>
            </a:lvl1pPr>
            <a:lvl2pPr marL="742950" indent="-285750" eaLnBrk="0" hangingPunct="0">
              <a:defRPr sz="2400">
                <a:solidFill>
                  <a:schemeClr val="bg1"/>
                </a:solidFill>
                <a:latin typeface="Times New Roman" pitchFamily="18" charset="0"/>
              </a:defRPr>
            </a:lvl2pPr>
            <a:lvl3pPr marL="1143000" indent="-228600" eaLnBrk="0" hangingPunct="0">
              <a:defRPr sz="2400">
                <a:solidFill>
                  <a:schemeClr val="bg1"/>
                </a:solidFill>
                <a:latin typeface="Times New Roman" pitchFamily="18" charset="0"/>
              </a:defRPr>
            </a:lvl3pPr>
            <a:lvl4pPr marL="1600200" indent="-228600" eaLnBrk="0" hangingPunct="0">
              <a:defRPr sz="2400">
                <a:solidFill>
                  <a:schemeClr val="bg1"/>
                </a:solidFill>
                <a:latin typeface="Times New Roman" pitchFamily="18" charset="0"/>
              </a:defRPr>
            </a:lvl4pPr>
            <a:lvl5pPr marL="2057400" indent="-228600" eaLnBrk="0" hangingPunct="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pPr eaLnBrk="1" hangingPunct="1"/>
            <a:r>
              <a:rPr lang="en-US" sz="1200" dirty="0">
                <a:solidFill>
                  <a:schemeClr val="tx1"/>
                </a:solidFill>
              </a:rPr>
              <a:t>Topic</a:t>
            </a:r>
          </a:p>
        </p:txBody>
      </p:sp>
      <p:sp>
        <p:nvSpPr>
          <p:cNvPr id="8397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Times New Roman" pitchFamily="18" charset="0"/>
              </a:defRPr>
            </a:lvl1pPr>
            <a:lvl2pPr marL="742950" indent="-285750" eaLnBrk="0" hangingPunct="0">
              <a:defRPr sz="2400">
                <a:solidFill>
                  <a:schemeClr val="bg1"/>
                </a:solidFill>
                <a:latin typeface="Times New Roman" pitchFamily="18" charset="0"/>
              </a:defRPr>
            </a:lvl2pPr>
            <a:lvl3pPr marL="1143000" indent="-228600" eaLnBrk="0" hangingPunct="0">
              <a:defRPr sz="2400">
                <a:solidFill>
                  <a:schemeClr val="bg1"/>
                </a:solidFill>
                <a:latin typeface="Times New Roman" pitchFamily="18" charset="0"/>
              </a:defRPr>
            </a:lvl3pPr>
            <a:lvl4pPr marL="1600200" indent="-228600" eaLnBrk="0" hangingPunct="0">
              <a:defRPr sz="2400">
                <a:solidFill>
                  <a:schemeClr val="bg1"/>
                </a:solidFill>
                <a:latin typeface="Times New Roman" pitchFamily="18" charset="0"/>
              </a:defRPr>
            </a:lvl4pPr>
            <a:lvl5pPr marL="2057400" indent="-228600" eaLnBrk="0" hangingPunct="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pPr eaLnBrk="1" hangingPunct="1"/>
            <a:r>
              <a:rPr lang="en-US" sz="1200" dirty="0">
                <a:solidFill>
                  <a:schemeClr val="tx1"/>
                </a:solidFill>
              </a:rPr>
              <a:t>Slide </a:t>
            </a:r>
            <a:fld id="{BD143ED7-7851-42F6-B11A-542413BBE8AD}" type="slidenum">
              <a:rPr lang="en-US" sz="1200" smtClean="0">
                <a:solidFill>
                  <a:schemeClr val="tx1"/>
                </a:solidFill>
              </a:rPr>
              <a:pPr eaLnBrk="1" hangingPunct="1"/>
              <a:t>5</a:t>
            </a:fld>
            <a:endParaRPr lang="en-US" sz="1200" dirty="0">
              <a:solidFill>
                <a:schemeClr val="tx1"/>
              </a:solidFill>
            </a:endParaRPr>
          </a:p>
        </p:txBody>
      </p:sp>
      <p:sp>
        <p:nvSpPr>
          <p:cNvPr id="83972" name="Rectangle 2"/>
          <p:cNvSpPr>
            <a:spLocks noGrp="1" noRot="1" noChangeAspect="1" noChangeArrowheads="1" noTextEdit="1"/>
          </p:cNvSpPr>
          <p:nvPr>
            <p:ph type="sldImg"/>
          </p:nvPr>
        </p:nvSpPr>
        <p:spPr>
          <a:ln/>
        </p:spPr>
      </p:sp>
      <p:sp>
        <p:nvSpPr>
          <p:cNvPr id="83973" name="Rectangle 3"/>
          <p:cNvSpPr>
            <a:spLocks noGrp="1" noChangeArrowheads="1"/>
          </p:cNvSpPr>
          <p:nvPr>
            <p:ph type="body" idx="1"/>
          </p:nvPr>
        </p:nvSpPr>
        <p:spPr>
          <a:xfrm>
            <a:off x="1066800" y="4343400"/>
            <a:ext cx="45720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n-US" dirty="0">
                <a:latin typeface="Arial" pitchFamily="34" charset="0"/>
              </a:rPr>
              <a:t>People aged 65 years or older, who make up only 13% of the US population, account for 36% of acute-care hospital admissions and nearly half of hospital expenditures for adults. The impact of older people on acute hospital care will increase rapidly with the aging of the population. </a:t>
            </a:r>
          </a:p>
          <a:p>
            <a:pPr marL="0" indent="0" eaLnBrk="1" hangingPunct="1">
              <a:buFont typeface="Arial" panose="020B0604020202020204" pitchFamily="34" charset="0"/>
              <a:buNone/>
            </a:pPr>
            <a:endParaRPr lang="en-US" dirty="0">
              <a:latin typeface="Arial"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dirty="0">
                <a:latin typeface="Arial" pitchFamily="34" charset="0"/>
              </a:rPr>
              <a:t>Hospital use rates vary as much as threefold for Medicare beneficiaries with the same illnesses across different regions of the United States. </a:t>
            </a:r>
            <a:r>
              <a:rPr lang="en-US" sz="1200" kern="1200" dirty="0">
                <a:solidFill>
                  <a:schemeClr val="tx1"/>
                </a:solidFill>
                <a:effectLst/>
                <a:latin typeface="+mn-lt"/>
                <a:ea typeface="+mn-ea"/>
                <a:cs typeface="+mn-cs"/>
              </a:rPr>
              <a:t>There is no evidence that these differences in practice patterns are explained by differences in disease rates or severity. Hospital use and the use of hospital resources is much lower among those enrolled in capitated insurance plans than among those enrolled in fee-for-service plans; this difference in resource use has not been systematically linked to differences in patient outcomes.</a:t>
            </a:r>
          </a:p>
          <a:p>
            <a:pPr marL="0" indent="0" eaLnBrk="1" hangingPunct="1">
              <a:buFont typeface="Arial" panose="020B0604020202020204" pitchFamily="34" charset="0"/>
              <a:buNone/>
            </a:pPr>
            <a:endParaRPr lang="en-US" dirty="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itchFamily="34" charset="0"/>
            </a:endParaRPr>
          </a:p>
          <a:p>
            <a:endParaRPr lang="en-US" dirty="0">
              <a:latin typeface="Arial" pitchFamily="34" charset="0"/>
            </a:endParaRPr>
          </a:p>
        </p:txBody>
      </p:sp>
      <p:sp>
        <p:nvSpPr>
          <p:cNvPr id="84996"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Times New Roman" pitchFamily="18" charset="0"/>
              </a:defRPr>
            </a:lvl1pPr>
            <a:lvl2pPr marL="742950" indent="-285750" eaLnBrk="0" hangingPunct="0">
              <a:defRPr sz="2400">
                <a:solidFill>
                  <a:schemeClr val="bg1"/>
                </a:solidFill>
                <a:latin typeface="Times New Roman" pitchFamily="18" charset="0"/>
              </a:defRPr>
            </a:lvl2pPr>
            <a:lvl3pPr marL="1143000" indent="-228600" eaLnBrk="0" hangingPunct="0">
              <a:defRPr sz="2400">
                <a:solidFill>
                  <a:schemeClr val="bg1"/>
                </a:solidFill>
                <a:latin typeface="Times New Roman" pitchFamily="18" charset="0"/>
              </a:defRPr>
            </a:lvl3pPr>
            <a:lvl4pPr marL="1600200" indent="-228600" eaLnBrk="0" hangingPunct="0">
              <a:defRPr sz="2400">
                <a:solidFill>
                  <a:schemeClr val="bg1"/>
                </a:solidFill>
                <a:latin typeface="Times New Roman" pitchFamily="18" charset="0"/>
              </a:defRPr>
            </a:lvl4pPr>
            <a:lvl5pPr marL="2057400" indent="-228600" eaLnBrk="0" hangingPunct="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pPr eaLnBrk="1" hangingPunct="1"/>
            <a:r>
              <a:rPr lang="en-US" sz="1200" dirty="0">
                <a:solidFill>
                  <a:schemeClr val="tx1"/>
                </a:solidFill>
              </a:rPr>
              <a:t>Topic</a:t>
            </a:r>
          </a:p>
        </p:txBody>
      </p:sp>
      <p:sp>
        <p:nvSpPr>
          <p:cNvPr id="8499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Times New Roman" pitchFamily="18" charset="0"/>
              </a:defRPr>
            </a:lvl1pPr>
            <a:lvl2pPr marL="742950" indent="-285750" eaLnBrk="0" hangingPunct="0">
              <a:defRPr sz="2400">
                <a:solidFill>
                  <a:schemeClr val="bg1"/>
                </a:solidFill>
                <a:latin typeface="Times New Roman" pitchFamily="18" charset="0"/>
              </a:defRPr>
            </a:lvl2pPr>
            <a:lvl3pPr marL="1143000" indent="-228600" eaLnBrk="0" hangingPunct="0">
              <a:defRPr sz="2400">
                <a:solidFill>
                  <a:schemeClr val="bg1"/>
                </a:solidFill>
                <a:latin typeface="Times New Roman" pitchFamily="18" charset="0"/>
              </a:defRPr>
            </a:lvl3pPr>
            <a:lvl4pPr marL="1600200" indent="-228600" eaLnBrk="0" hangingPunct="0">
              <a:defRPr sz="2400">
                <a:solidFill>
                  <a:schemeClr val="bg1"/>
                </a:solidFill>
                <a:latin typeface="Times New Roman" pitchFamily="18" charset="0"/>
              </a:defRPr>
            </a:lvl4pPr>
            <a:lvl5pPr marL="2057400" indent="-228600" eaLnBrk="0" hangingPunct="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pPr eaLnBrk="1" hangingPunct="1"/>
            <a:r>
              <a:rPr lang="en-US" sz="1200" dirty="0">
                <a:solidFill>
                  <a:schemeClr val="tx1"/>
                </a:solidFill>
              </a:rPr>
              <a:t>Slide </a:t>
            </a:r>
            <a:fld id="{D98D581C-9A1E-4B21-8C55-F47F5A7F6522}" type="slidenum">
              <a:rPr lang="en-US" sz="1200" smtClean="0">
                <a:solidFill>
                  <a:schemeClr val="tx1"/>
                </a:solidFill>
              </a:rPr>
              <a:pPr eaLnBrk="1" hangingPunct="1"/>
              <a:t>6</a:t>
            </a:fld>
            <a:endParaRPr lang="en-US" sz="1200" dirty="0">
              <a:solidFill>
                <a:schemeClr val="tx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itchFamily="34" charset="0"/>
            </a:endParaRPr>
          </a:p>
        </p:txBody>
      </p:sp>
      <p:sp>
        <p:nvSpPr>
          <p:cNvPr id="86020"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Times New Roman" pitchFamily="18" charset="0"/>
              </a:defRPr>
            </a:lvl1pPr>
            <a:lvl2pPr marL="742950" indent="-285750" eaLnBrk="0" hangingPunct="0">
              <a:defRPr sz="2400">
                <a:solidFill>
                  <a:schemeClr val="bg1"/>
                </a:solidFill>
                <a:latin typeface="Times New Roman" pitchFamily="18" charset="0"/>
              </a:defRPr>
            </a:lvl2pPr>
            <a:lvl3pPr marL="1143000" indent="-228600" eaLnBrk="0" hangingPunct="0">
              <a:defRPr sz="2400">
                <a:solidFill>
                  <a:schemeClr val="bg1"/>
                </a:solidFill>
                <a:latin typeface="Times New Roman" pitchFamily="18" charset="0"/>
              </a:defRPr>
            </a:lvl3pPr>
            <a:lvl4pPr marL="1600200" indent="-228600" eaLnBrk="0" hangingPunct="0">
              <a:defRPr sz="2400">
                <a:solidFill>
                  <a:schemeClr val="bg1"/>
                </a:solidFill>
                <a:latin typeface="Times New Roman" pitchFamily="18" charset="0"/>
              </a:defRPr>
            </a:lvl4pPr>
            <a:lvl5pPr marL="2057400" indent="-228600" eaLnBrk="0" hangingPunct="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pPr eaLnBrk="1" hangingPunct="1"/>
            <a:r>
              <a:rPr lang="en-US" sz="1200" dirty="0">
                <a:solidFill>
                  <a:schemeClr val="tx1"/>
                </a:solidFill>
              </a:rPr>
              <a:t>Topic</a:t>
            </a:r>
          </a:p>
        </p:txBody>
      </p:sp>
      <p:sp>
        <p:nvSpPr>
          <p:cNvPr id="8602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Times New Roman" pitchFamily="18" charset="0"/>
              </a:defRPr>
            </a:lvl1pPr>
            <a:lvl2pPr marL="742950" indent="-285750" eaLnBrk="0" hangingPunct="0">
              <a:defRPr sz="2400">
                <a:solidFill>
                  <a:schemeClr val="bg1"/>
                </a:solidFill>
                <a:latin typeface="Times New Roman" pitchFamily="18" charset="0"/>
              </a:defRPr>
            </a:lvl2pPr>
            <a:lvl3pPr marL="1143000" indent="-228600" eaLnBrk="0" hangingPunct="0">
              <a:defRPr sz="2400">
                <a:solidFill>
                  <a:schemeClr val="bg1"/>
                </a:solidFill>
                <a:latin typeface="Times New Roman" pitchFamily="18" charset="0"/>
              </a:defRPr>
            </a:lvl3pPr>
            <a:lvl4pPr marL="1600200" indent="-228600" eaLnBrk="0" hangingPunct="0">
              <a:defRPr sz="2400">
                <a:solidFill>
                  <a:schemeClr val="bg1"/>
                </a:solidFill>
                <a:latin typeface="Times New Roman" pitchFamily="18" charset="0"/>
              </a:defRPr>
            </a:lvl4pPr>
            <a:lvl5pPr marL="2057400" indent="-228600" eaLnBrk="0" hangingPunct="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pPr eaLnBrk="1" hangingPunct="1"/>
            <a:r>
              <a:rPr lang="en-US" sz="1200" dirty="0">
                <a:solidFill>
                  <a:schemeClr val="tx1"/>
                </a:solidFill>
              </a:rPr>
              <a:t>Slide </a:t>
            </a:r>
            <a:fld id="{7BA919A0-572E-493A-BE9A-3F438A0F958E}" type="slidenum">
              <a:rPr lang="en-US" sz="1200" smtClean="0">
                <a:solidFill>
                  <a:schemeClr val="tx1"/>
                </a:solidFill>
              </a:rPr>
              <a:pPr eaLnBrk="1" hangingPunct="1"/>
              <a:t>7</a:t>
            </a:fld>
            <a:endParaRPr lang="en-US" sz="1200" dirty="0">
              <a:solidFill>
                <a:schemeClr val="tx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Times New Roman" pitchFamily="18" charset="0"/>
              </a:defRPr>
            </a:lvl1pPr>
            <a:lvl2pPr marL="742950" indent="-285750" eaLnBrk="0" hangingPunct="0">
              <a:defRPr sz="2400">
                <a:solidFill>
                  <a:schemeClr val="bg1"/>
                </a:solidFill>
                <a:latin typeface="Times New Roman" pitchFamily="18" charset="0"/>
              </a:defRPr>
            </a:lvl2pPr>
            <a:lvl3pPr marL="1143000" indent="-228600" eaLnBrk="0" hangingPunct="0">
              <a:defRPr sz="2400">
                <a:solidFill>
                  <a:schemeClr val="bg1"/>
                </a:solidFill>
                <a:latin typeface="Times New Roman" pitchFamily="18" charset="0"/>
              </a:defRPr>
            </a:lvl3pPr>
            <a:lvl4pPr marL="1600200" indent="-228600" eaLnBrk="0" hangingPunct="0">
              <a:defRPr sz="2400">
                <a:solidFill>
                  <a:schemeClr val="bg1"/>
                </a:solidFill>
                <a:latin typeface="Times New Roman" pitchFamily="18" charset="0"/>
              </a:defRPr>
            </a:lvl4pPr>
            <a:lvl5pPr marL="2057400" indent="-228600" eaLnBrk="0" hangingPunct="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pPr eaLnBrk="1" hangingPunct="1"/>
            <a:r>
              <a:rPr lang="en-US" sz="1200" dirty="0">
                <a:solidFill>
                  <a:schemeClr val="tx1"/>
                </a:solidFill>
              </a:rPr>
              <a:t>Topic</a:t>
            </a:r>
          </a:p>
        </p:txBody>
      </p:sp>
      <p:sp>
        <p:nvSpPr>
          <p:cNvPr id="8704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Times New Roman" pitchFamily="18" charset="0"/>
              </a:defRPr>
            </a:lvl1pPr>
            <a:lvl2pPr marL="742950" indent="-285750" eaLnBrk="0" hangingPunct="0">
              <a:defRPr sz="2400">
                <a:solidFill>
                  <a:schemeClr val="bg1"/>
                </a:solidFill>
                <a:latin typeface="Times New Roman" pitchFamily="18" charset="0"/>
              </a:defRPr>
            </a:lvl2pPr>
            <a:lvl3pPr marL="1143000" indent="-228600" eaLnBrk="0" hangingPunct="0">
              <a:defRPr sz="2400">
                <a:solidFill>
                  <a:schemeClr val="bg1"/>
                </a:solidFill>
                <a:latin typeface="Times New Roman" pitchFamily="18" charset="0"/>
              </a:defRPr>
            </a:lvl3pPr>
            <a:lvl4pPr marL="1600200" indent="-228600" eaLnBrk="0" hangingPunct="0">
              <a:defRPr sz="2400">
                <a:solidFill>
                  <a:schemeClr val="bg1"/>
                </a:solidFill>
                <a:latin typeface="Times New Roman" pitchFamily="18" charset="0"/>
              </a:defRPr>
            </a:lvl4pPr>
            <a:lvl5pPr marL="2057400" indent="-228600" eaLnBrk="0" hangingPunct="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pPr eaLnBrk="1" hangingPunct="1"/>
            <a:r>
              <a:rPr lang="en-US" sz="1200" dirty="0">
                <a:solidFill>
                  <a:schemeClr val="tx1"/>
                </a:solidFill>
              </a:rPr>
              <a:t>Slide </a:t>
            </a:r>
            <a:fld id="{E93229C6-EB5F-47A0-B2EB-57F9991CA03E}" type="slidenum">
              <a:rPr lang="en-US" sz="1200" smtClean="0">
                <a:solidFill>
                  <a:schemeClr val="tx1"/>
                </a:solidFill>
              </a:rPr>
              <a:pPr eaLnBrk="1" hangingPunct="1"/>
              <a:t>8</a:t>
            </a:fld>
            <a:endParaRPr lang="en-US" sz="1200" dirty="0">
              <a:solidFill>
                <a:schemeClr val="tx1"/>
              </a:solidFill>
            </a:endParaRPr>
          </a:p>
        </p:txBody>
      </p:sp>
      <p:sp>
        <p:nvSpPr>
          <p:cNvPr id="87044" name="Rectangle 2"/>
          <p:cNvSpPr>
            <a:spLocks noGrp="1" noRot="1" noChangeAspect="1" noChangeArrowheads="1" noTextEdit="1"/>
          </p:cNvSpPr>
          <p:nvPr>
            <p:ph type="sldImg"/>
          </p:nvPr>
        </p:nvSpPr>
        <p:spPr>
          <a:ln/>
        </p:spPr>
      </p:sp>
      <p:sp>
        <p:nvSpPr>
          <p:cNvPr id="87045" name="Rectangle 3"/>
          <p:cNvSpPr>
            <a:spLocks noGrp="1" noChangeArrowheads="1"/>
          </p:cNvSpPr>
          <p:nvPr>
            <p:ph type="body" idx="1"/>
          </p:nvPr>
        </p:nvSpPr>
        <p:spPr>
          <a:xfrm>
            <a:off x="1066800" y="4343400"/>
            <a:ext cx="48006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Arial" pitchFamily="34" charset="0"/>
              </a:rPr>
              <a:t>The findings reported on this slide are from the large Study to Understand Prognoses and Preferences for Outcomes and Risks of Treatments (SUPPORT). They are consistent with evidence regarding outpatient care.</a:t>
            </a:r>
          </a:p>
          <a:p>
            <a:pPr eaLnBrk="1" hangingPunct="1"/>
            <a:endParaRPr lang="en-US" dirty="0">
              <a:latin typeface="Arial" pitchFamily="34" charset="0"/>
            </a:endParaRPr>
          </a:p>
          <a:p>
            <a:pPr eaLnBrk="1" hangingPunct="1"/>
            <a:r>
              <a:rPr lang="en-US" dirty="0">
                <a:latin typeface="Arial" pitchFamily="34" charset="0"/>
              </a:rPr>
              <a:t>Differences in the aggressiveness of care have not been shown to explain differences between older and younger patients in survival or other outcomes.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Times New Roman" pitchFamily="18" charset="0"/>
              </a:defRPr>
            </a:lvl1pPr>
            <a:lvl2pPr marL="742950" indent="-285750" eaLnBrk="0" hangingPunct="0">
              <a:defRPr sz="2400">
                <a:solidFill>
                  <a:schemeClr val="bg1"/>
                </a:solidFill>
                <a:latin typeface="Times New Roman" pitchFamily="18" charset="0"/>
              </a:defRPr>
            </a:lvl2pPr>
            <a:lvl3pPr marL="1143000" indent="-228600" eaLnBrk="0" hangingPunct="0">
              <a:defRPr sz="2400">
                <a:solidFill>
                  <a:schemeClr val="bg1"/>
                </a:solidFill>
                <a:latin typeface="Times New Roman" pitchFamily="18" charset="0"/>
              </a:defRPr>
            </a:lvl3pPr>
            <a:lvl4pPr marL="1600200" indent="-228600" eaLnBrk="0" hangingPunct="0">
              <a:defRPr sz="2400">
                <a:solidFill>
                  <a:schemeClr val="bg1"/>
                </a:solidFill>
                <a:latin typeface="Times New Roman" pitchFamily="18" charset="0"/>
              </a:defRPr>
            </a:lvl4pPr>
            <a:lvl5pPr marL="2057400" indent="-228600" eaLnBrk="0" hangingPunct="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pPr eaLnBrk="1" hangingPunct="1"/>
            <a:r>
              <a:rPr lang="en-US" sz="1200" dirty="0">
                <a:solidFill>
                  <a:schemeClr val="tx1"/>
                </a:solidFill>
              </a:rPr>
              <a:t>Topic</a:t>
            </a:r>
          </a:p>
        </p:txBody>
      </p:sp>
      <p:sp>
        <p:nvSpPr>
          <p:cNvPr id="8806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Times New Roman" pitchFamily="18" charset="0"/>
              </a:defRPr>
            </a:lvl1pPr>
            <a:lvl2pPr marL="742950" indent="-285750" eaLnBrk="0" hangingPunct="0">
              <a:defRPr sz="2400">
                <a:solidFill>
                  <a:schemeClr val="bg1"/>
                </a:solidFill>
                <a:latin typeface="Times New Roman" pitchFamily="18" charset="0"/>
              </a:defRPr>
            </a:lvl2pPr>
            <a:lvl3pPr marL="1143000" indent="-228600" eaLnBrk="0" hangingPunct="0">
              <a:defRPr sz="2400">
                <a:solidFill>
                  <a:schemeClr val="bg1"/>
                </a:solidFill>
                <a:latin typeface="Times New Roman" pitchFamily="18" charset="0"/>
              </a:defRPr>
            </a:lvl3pPr>
            <a:lvl4pPr marL="1600200" indent="-228600" eaLnBrk="0" hangingPunct="0">
              <a:defRPr sz="2400">
                <a:solidFill>
                  <a:schemeClr val="bg1"/>
                </a:solidFill>
                <a:latin typeface="Times New Roman" pitchFamily="18" charset="0"/>
              </a:defRPr>
            </a:lvl4pPr>
            <a:lvl5pPr marL="2057400" indent="-228600" eaLnBrk="0" hangingPunct="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pPr eaLnBrk="1" hangingPunct="1"/>
            <a:r>
              <a:rPr lang="en-US" sz="1200" dirty="0">
                <a:solidFill>
                  <a:schemeClr val="tx1"/>
                </a:solidFill>
              </a:rPr>
              <a:t>Slide </a:t>
            </a:r>
            <a:fld id="{3E28E7A4-3028-4AA5-A021-F79FB15A3C9C}" type="slidenum">
              <a:rPr lang="en-US" sz="1200" smtClean="0">
                <a:solidFill>
                  <a:schemeClr val="tx1"/>
                </a:solidFill>
              </a:rPr>
              <a:pPr eaLnBrk="1" hangingPunct="1"/>
              <a:t>9</a:t>
            </a:fld>
            <a:endParaRPr lang="en-US" sz="1200" dirty="0">
              <a:solidFill>
                <a:schemeClr val="tx1"/>
              </a:solidFill>
            </a:endParaRPr>
          </a:p>
        </p:txBody>
      </p:sp>
      <p:sp>
        <p:nvSpPr>
          <p:cNvPr id="88068" name="Rectangle 2"/>
          <p:cNvSpPr>
            <a:spLocks noGrp="1" noRot="1" noChangeAspect="1" noChangeArrowheads="1" noTextEdit="1"/>
          </p:cNvSpPr>
          <p:nvPr>
            <p:ph type="sldImg"/>
          </p:nvPr>
        </p:nvSpPr>
        <p:spPr>
          <a:ln/>
        </p:spPr>
      </p:sp>
      <p:sp>
        <p:nvSpPr>
          <p:cNvPr id="88069" name="Rectangle 3"/>
          <p:cNvSpPr>
            <a:spLocks noGrp="1" noChangeArrowheads="1"/>
          </p:cNvSpPr>
          <p:nvPr>
            <p:ph type="body" idx="1"/>
          </p:nvPr>
        </p:nvSpPr>
        <p:spPr>
          <a:xfrm>
            <a:off x="1066800" y="4343400"/>
            <a:ext cx="4648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Arial" pitchFamily="34" charset="0"/>
              </a:rPr>
              <a:t>The findings reported on this slide are from SUPPORT.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1200" dirty="0"/>
              <a:t>The older adult’s ability to perform ADLs and IADLs, determined at the time of admission, can serve as a useful baseline. If functional dependence is found, the causes should be explored (</a:t>
            </a:r>
            <a:r>
              <a:rPr lang="en-US" sz="1200" dirty="0" err="1"/>
              <a:t>eg</a:t>
            </a:r>
            <a:r>
              <a:rPr lang="en-US" sz="1200" dirty="0"/>
              <a:t>, dependence in IADLs is often associated with dementia), and strategies to maintain and improve functional ability can be started (</a:t>
            </a:r>
            <a:r>
              <a:rPr lang="en-US" sz="1200" dirty="0" err="1"/>
              <a:t>eg</a:t>
            </a:r>
            <a:r>
              <a:rPr lang="en-US" sz="1200" dirty="0"/>
              <a:t>, physical and occupational therapy). </a:t>
            </a:r>
            <a:endParaRPr lang="en-US" dirty="0"/>
          </a:p>
        </p:txBody>
      </p:sp>
      <p:sp>
        <p:nvSpPr>
          <p:cNvPr id="4" name="Slide Number Placeholder 3"/>
          <p:cNvSpPr>
            <a:spLocks noGrp="1"/>
          </p:cNvSpPr>
          <p:nvPr>
            <p:ph type="sldNum" sz="quarter" idx="10"/>
          </p:nvPr>
        </p:nvSpPr>
        <p:spPr/>
        <p:txBody>
          <a:bodyPr/>
          <a:lstStyle/>
          <a:p>
            <a:fld id="{7BAFAB62-EAFC-433B-A804-BD313042E227}" type="slidenum">
              <a:rPr lang="en-US" smtClean="0"/>
              <a:t>12</a:t>
            </a:fld>
            <a:endParaRPr lang="en-US" dirty="0"/>
          </a:p>
        </p:txBody>
      </p:sp>
    </p:spTree>
    <p:extLst>
      <p:ext uri="{BB962C8B-B14F-4D97-AF65-F5344CB8AC3E}">
        <p14:creationId xmlns:p14="http://schemas.microsoft.com/office/powerpoint/2010/main" val="17996210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01366" y="1706023"/>
            <a:ext cx="6858000" cy="2387600"/>
          </a:xfrm>
          <a:prstGeom prst="rect">
            <a:avLst/>
          </a:prstGeo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201366" y="418569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E26EAF35-6A1F-CE40-ADCC-8D45240516C1}" type="slidenum">
              <a:rPr lang="en-US" smtClean="0"/>
              <a:t>‹#›</a:t>
            </a:fld>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490749"/>
          </a:xfrm>
          <a:prstGeom prst="rect">
            <a:avLst/>
          </a:prstGeom>
        </p:spPr>
      </p:pic>
    </p:spTree>
    <p:extLst>
      <p:ext uri="{BB962C8B-B14F-4D97-AF65-F5344CB8AC3E}">
        <p14:creationId xmlns:p14="http://schemas.microsoft.com/office/powerpoint/2010/main" val="1954270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8239" y="2995063"/>
            <a:ext cx="7975159" cy="1470025"/>
          </a:xfrm>
          <a:prstGeom prst="rect">
            <a:avLst/>
          </a:prstGeom>
        </p:spPr>
        <p:txBody>
          <a:bodyPr>
            <a:noAutofit/>
          </a:bodyPr>
          <a:lstStyle>
            <a:lvl1pPr>
              <a:defRPr sz="7200" b="0" i="0" spc="300">
                <a:solidFill>
                  <a:schemeClr val="tx1"/>
                </a:solidFill>
                <a:latin typeface="Gill Sans MT"/>
                <a:cs typeface="Gill Sans MT"/>
              </a:defRPr>
            </a:lvl1pPr>
          </a:lstStyle>
          <a:p>
            <a:r>
              <a:rPr lang="en-US" dirty="0"/>
              <a:t> Master title style</a:t>
            </a:r>
          </a:p>
        </p:txBody>
      </p:sp>
      <p:pic>
        <p:nvPicPr>
          <p:cNvPr id="3" name="Picture 2" descr="GRS9-SlideTitl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0307" cy="6858000"/>
          </a:xfrm>
          <a:prstGeom prst="rect">
            <a:avLst/>
          </a:prstGeom>
        </p:spPr>
      </p:pic>
    </p:spTree>
    <p:extLst>
      <p:ext uri="{BB962C8B-B14F-4D97-AF65-F5344CB8AC3E}">
        <p14:creationId xmlns:p14="http://schemas.microsoft.com/office/powerpoint/2010/main" val="4193132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990600"/>
          </a:xfrm>
          <a:prstGeom prst="rect">
            <a:avLst/>
          </a:prstGeom>
        </p:spPr>
        <p:txBody>
          <a:bodyPr/>
          <a:lstStyle/>
          <a:p>
            <a:r>
              <a:rPr lang="en-US"/>
              <a:t>Click to edit Master title style</a:t>
            </a:r>
          </a:p>
        </p:txBody>
      </p:sp>
      <p:sp>
        <p:nvSpPr>
          <p:cNvPr id="3" name="Rectangle 5"/>
          <p:cNvSpPr>
            <a:spLocks noGrp="1" noChangeArrowheads="1"/>
          </p:cNvSpPr>
          <p:nvPr>
            <p:ph type="ftr" sz="quarter" idx="10"/>
          </p:nvPr>
        </p:nvSpPr>
        <p:spPr>
          <a:xfrm>
            <a:off x="685800" y="6248400"/>
            <a:ext cx="5410200" cy="457200"/>
          </a:xfrm>
          <a:prstGeom prst="rect">
            <a:avLst/>
          </a:prstGeom>
          <a:ln/>
        </p:spPr>
        <p:txBody>
          <a:bodyPr/>
          <a:lstStyle>
            <a:lvl1pPr>
              <a:defRPr/>
            </a:lvl1pPr>
          </a:lstStyle>
          <a:p>
            <a:pPr>
              <a:defRPr/>
            </a:pPr>
            <a:r>
              <a:rPr lang="en-US" altLang="en-US" dirty="0"/>
              <a:t>Hypertension</a:t>
            </a:r>
          </a:p>
        </p:txBody>
      </p:sp>
      <p:sp>
        <p:nvSpPr>
          <p:cNvPr id="4" name="Rectangle 6"/>
          <p:cNvSpPr>
            <a:spLocks noGrp="1" noChangeArrowheads="1"/>
          </p:cNvSpPr>
          <p:nvPr>
            <p:ph type="sldNum" sz="quarter" idx="11"/>
          </p:nvPr>
        </p:nvSpPr>
        <p:spPr>
          <a:xfrm>
            <a:off x="6477000" y="6248400"/>
            <a:ext cx="1905000" cy="457200"/>
          </a:xfrm>
          <a:prstGeom prst="rect">
            <a:avLst/>
          </a:prstGeom>
          <a:ln/>
        </p:spPr>
        <p:txBody>
          <a:bodyPr/>
          <a:lstStyle>
            <a:lvl1pPr>
              <a:defRPr/>
            </a:lvl1pPr>
          </a:lstStyle>
          <a:p>
            <a:pPr>
              <a:defRPr/>
            </a:pPr>
            <a:r>
              <a:rPr lang="en-US" altLang="en-US" dirty="0"/>
              <a:t>Slide </a:t>
            </a:r>
            <a:fld id="{EC38540C-797F-4BCC-A01D-DC7AF4CAD8EC}" type="slidenum">
              <a:rPr lang="en-US" altLang="en-US"/>
              <a:pPr>
                <a:defRPr/>
              </a:pPr>
              <a:t>‹#›</a:t>
            </a:fld>
            <a:endParaRPr lang="en-US" altLang="en-US" dirty="0"/>
          </a:p>
        </p:txBody>
      </p:sp>
    </p:spTree>
    <p:extLst>
      <p:ext uri="{BB962C8B-B14F-4D97-AF65-F5344CB8AC3E}">
        <p14:creationId xmlns:p14="http://schemas.microsoft.com/office/powerpoint/2010/main" val="1319209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990600"/>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685800" y="1752600"/>
            <a:ext cx="7772400" cy="4343400"/>
          </a:xfrm>
          <a:prstGeom prst="rect">
            <a:avLst/>
          </a:prstGeom>
        </p:spPr>
        <p:txBody>
          <a:bodyPr/>
          <a:lstStyle/>
          <a:p>
            <a:pPr lvl="0"/>
            <a:endParaRPr lang="en-US" noProof="0" dirty="0"/>
          </a:p>
        </p:txBody>
      </p:sp>
      <p:sp>
        <p:nvSpPr>
          <p:cNvPr id="4" name="Rectangle 4"/>
          <p:cNvSpPr>
            <a:spLocks noGrp="1" noChangeArrowheads="1"/>
          </p:cNvSpPr>
          <p:nvPr>
            <p:ph type="ftr" sz="quarter" idx="10"/>
          </p:nvPr>
        </p:nvSpPr>
        <p:spPr>
          <a:xfrm>
            <a:off x="685800" y="6248400"/>
            <a:ext cx="5410200" cy="45720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sldNum" sz="quarter" idx="11"/>
          </p:nvPr>
        </p:nvSpPr>
        <p:spPr>
          <a:xfrm>
            <a:off x="6477000" y="6248400"/>
            <a:ext cx="1905000" cy="457200"/>
          </a:xfrm>
          <a:prstGeom prst="rect">
            <a:avLst/>
          </a:prstGeom>
          <a:ln/>
        </p:spPr>
        <p:txBody>
          <a:bodyPr/>
          <a:lstStyle>
            <a:lvl1pPr>
              <a:defRPr/>
            </a:lvl1pPr>
          </a:lstStyle>
          <a:p>
            <a:pPr>
              <a:defRPr/>
            </a:pPr>
            <a:r>
              <a:rPr lang="en-US" dirty="0"/>
              <a:t>Slide </a:t>
            </a:r>
            <a:fld id="{AFF21E1E-E57E-4FD5-980E-19F005F97AA1}" type="slidenum">
              <a:rPr lang="en-US"/>
              <a:pPr>
                <a:defRPr/>
              </a:pPr>
              <a:t>‹#›</a:t>
            </a:fld>
            <a:endParaRPr lang="en-US" dirty="0"/>
          </a:p>
        </p:txBody>
      </p:sp>
    </p:spTree>
    <p:extLst>
      <p:ext uri="{BB962C8B-B14F-4D97-AF65-F5344CB8AC3E}">
        <p14:creationId xmlns:p14="http://schemas.microsoft.com/office/powerpoint/2010/main" val="3341902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9906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85800" y="1752600"/>
            <a:ext cx="3810000" cy="4343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52600"/>
            <a:ext cx="3810000" cy="4343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xfrm>
            <a:off x="685800" y="6248400"/>
            <a:ext cx="5410200" cy="457200"/>
          </a:xfrm>
          <a:prstGeom prst="rect">
            <a:avLst/>
          </a:prstGeom>
          <a:ln/>
        </p:spPr>
        <p:txBody>
          <a:bodyPr/>
          <a:lstStyle>
            <a:lvl1pPr>
              <a:defRPr/>
            </a:lvl1pPr>
          </a:lstStyle>
          <a:p>
            <a:pPr>
              <a:defRPr/>
            </a:pPr>
            <a:r>
              <a:rPr lang="en-US" altLang="en-US" dirty="0"/>
              <a:t>Hypertension</a:t>
            </a:r>
          </a:p>
        </p:txBody>
      </p:sp>
      <p:sp>
        <p:nvSpPr>
          <p:cNvPr id="6" name="Rectangle 6"/>
          <p:cNvSpPr>
            <a:spLocks noGrp="1" noChangeArrowheads="1"/>
          </p:cNvSpPr>
          <p:nvPr>
            <p:ph type="sldNum" sz="quarter" idx="11"/>
          </p:nvPr>
        </p:nvSpPr>
        <p:spPr>
          <a:xfrm>
            <a:off x="6477000" y="6248400"/>
            <a:ext cx="1905000" cy="457200"/>
          </a:xfrm>
          <a:prstGeom prst="rect">
            <a:avLst/>
          </a:prstGeom>
          <a:ln/>
        </p:spPr>
        <p:txBody>
          <a:bodyPr/>
          <a:lstStyle>
            <a:lvl1pPr>
              <a:defRPr/>
            </a:lvl1pPr>
          </a:lstStyle>
          <a:p>
            <a:pPr>
              <a:defRPr/>
            </a:pPr>
            <a:r>
              <a:rPr lang="en-US" altLang="en-US" dirty="0"/>
              <a:t>Slide </a:t>
            </a:r>
            <a:fld id="{74C952AE-F5E2-4E44-9D21-2BF8207BA2C2}" type="slidenum">
              <a:rPr lang="en-US" altLang="en-US"/>
              <a:pPr>
                <a:defRPr/>
              </a:pPr>
              <a:t>‹#›</a:t>
            </a:fld>
            <a:endParaRPr lang="en-US" altLang="en-US" dirty="0"/>
          </a:p>
        </p:txBody>
      </p:sp>
    </p:spTree>
    <p:extLst>
      <p:ext uri="{BB962C8B-B14F-4D97-AF65-F5344CB8AC3E}">
        <p14:creationId xmlns:p14="http://schemas.microsoft.com/office/powerpoint/2010/main" val="42770028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8965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9906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685800" y="1752600"/>
            <a:ext cx="7772400" cy="4343400"/>
          </a:xfrm>
          <a:prstGeom prst="rect">
            <a:avLst/>
          </a:prstGeom>
        </p:spPr>
        <p:txBody>
          <a:bodyPr/>
          <a:lstStyle/>
          <a:p>
            <a:pPr lvl="0"/>
            <a:endParaRPr lang="en-US" noProof="0" dirty="0"/>
          </a:p>
        </p:txBody>
      </p:sp>
      <p:sp>
        <p:nvSpPr>
          <p:cNvPr id="4" name="Rectangle 4"/>
          <p:cNvSpPr>
            <a:spLocks noGrp="1" noChangeArrowheads="1"/>
          </p:cNvSpPr>
          <p:nvPr>
            <p:ph type="ftr" sz="quarter" idx="10"/>
          </p:nvPr>
        </p:nvSpPr>
        <p:spPr>
          <a:xfrm>
            <a:off x="685800" y="6248400"/>
            <a:ext cx="5410200" cy="45720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sldNum" sz="quarter" idx="11"/>
          </p:nvPr>
        </p:nvSpPr>
        <p:spPr>
          <a:xfrm>
            <a:off x="6477000" y="6248400"/>
            <a:ext cx="1905000" cy="457200"/>
          </a:xfrm>
          <a:prstGeom prst="rect">
            <a:avLst/>
          </a:prstGeom>
          <a:ln/>
        </p:spPr>
        <p:txBody>
          <a:bodyPr/>
          <a:lstStyle>
            <a:lvl1pPr>
              <a:defRPr/>
            </a:lvl1pPr>
          </a:lstStyle>
          <a:p>
            <a:pPr>
              <a:defRPr/>
            </a:pPr>
            <a:r>
              <a:rPr lang="en-US" dirty="0"/>
              <a:t>Slide </a:t>
            </a:r>
            <a:fld id="{3178BC1E-CB62-4DB4-AAE4-6A29A4B560A7}" type="slidenum">
              <a:rPr lang="en-US"/>
              <a:pPr>
                <a:defRPr/>
              </a:pPr>
              <a:t>‹#›</a:t>
            </a:fld>
            <a:endParaRPr lang="en-US" dirty="0"/>
          </a:p>
        </p:txBody>
      </p:sp>
    </p:spTree>
    <p:extLst>
      <p:ext uri="{BB962C8B-B14F-4D97-AF65-F5344CB8AC3E}">
        <p14:creationId xmlns:p14="http://schemas.microsoft.com/office/powerpoint/2010/main" val="28003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8239" y="2995063"/>
            <a:ext cx="7975159" cy="1470025"/>
          </a:xfrm>
          <a:prstGeom prst="rect">
            <a:avLst/>
          </a:prstGeom>
        </p:spPr>
        <p:txBody>
          <a:bodyPr>
            <a:noAutofit/>
          </a:bodyPr>
          <a:lstStyle>
            <a:lvl1pPr>
              <a:defRPr sz="7200" b="0" i="0" spc="300">
                <a:solidFill>
                  <a:schemeClr val="tx1"/>
                </a:solidFill>
                <a:latin typeface="Gill Sans MT"/>
                <a:cs typeface="Gill Sans MT"/>
              </a:defRPr>
            </a:lvl1pPr>
          </a:lstStyle>
          <a:p>
            <a:r>
              <a:rPr lang="en-US" dirty="0"/>
              <a:t> Master title style</a:t>
            </a:r>
          </a:p>
        </p:txBody>
      </p:sp>
      <p:pic>
        <p:nvPicPr>
          <p:cNvPr id="3" name="Picture 2" descr="GRS9-SlideTitl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0307" cy="6858000"/>
          </a:xfrm>
          <a:prstGeom prst="rect">
            <a:avLst/>
          </a:prstGeom>
        </p:spPr>
      </p:pic>
    </p:spTree>
    <p:extLst>
      <p:ext uri="{BB962C8B-B14F-4D97-AF65-F5344CB8AC3E}">
        <p14:creationId xmlns:p14="http://schemas.microsoft.com/office/powerpoint/2010/main" val="41931326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6EAF35-6A1F-CE40-ADCC-8D45240516C1}" type="slidenum">
              <a:rPr lang="en-US" smtClean="0"/>
              <a:t>‹#›</a:t>
            </a:fld>
            <a:endParaRPr lang="en-US"/>
          </a:p>
        </p:txBody>
      </p:sp>
      <p:pic>
        <p:nvPicPr>
          <p:cNvPr id="7" name="Picture 6">
            <a:extLst>
              <a:ext uri="{FF2B5EF4-FFF2-40B4-BE49-F238E27FC236}">
                <a16:creationId xmlns:a16="http://schemas.microsoft.com/office/drawing/2014/main" id="{C8C1435C-A67D-DAD1-271B-97A4BEFDAB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490749"/>
          </a:xfrm>
          <a:prstGeom prst="rect">
            <a:avLst/>
          </a:prstGeom>
        </p:spPr>
      </p:pic>
    </p:spTree>
    <p:extLst>
      <p:ext uri="{BB962C8B-B14F-4D97-AF65-F5344CB8AC3E}">
        <p14:creationId xmlns:p14="http://schemas.microsoft.com/office/powerpoint/2010/main" val="30924455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6EAF35-6A1F-CE40-ADCC-8D45240516C1}" type="slidenum">
              <a:rPr lang="en-US" smtClean="0"/>
              <a:t>‹#›</a:t>
            </a:fld>
            <a:endParaRPr lang="en-US"/>
          </a:p>
        </p:txBody>
      </p:sp>
    </p:spTree>
    <p:extLst>
      <p:ext uri="{BB962C8B-B14F-4D97-AF65-F5344CB8AC3E}">
        <p14:creationId xmlns:p14="http://schemas.microsoft.com/office/powerpoint/2010/main" val="13924285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6EAF35-6A1F-CE40-ADCC-8D45240516C1}" type="slidenum">
              <a:rPr lang="en-US" smtClean="0"/>
              <a:t>‹#›</a:t>
            </a:fld>
            <a:endParaRPr lang="en-US"/>
          </a:p>
        </p:txBody>
      </p:sp>
    </p:spTree>
    <p:extLst>
      <p:ext uri="{BB962C8B-B14F-4D97-AF65-F5344CB8AC3E}">
        <p14:creationId xmlns:p14="http://schemas.microsoft.com/office/powerpoint/2010/main" val="3152176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26EAF35-6A1F-CE40-ADCC-8D45240516C1}" type="slidenum">
              <a:rPr lang="en-US" smtClean="0"/>
              <a:t>‹#›</a:t>
            </a:fld>
            <a:endParaRPr lang="en-US"/>
          </a:p>
        </p:txBody>
      </p:sp>
      <p:sp>
        <p:nvSpPr>
          <p:cNvPr id="4" name="Title 1"/>
          <p:cNvSpPr>
            <a:spLocks noGrp="1"/>
          </p:cNvSpPr>
          <p:nvPr>
            <p:ph type="title"/>
          </p:nvPr>
        </p:nvSpPr>
        <p:spPr>
          <a:xfrm>
            <a:off x="2042813" y="151116"/>
            <a:ext cx="6686550" cy="724373"/>
          </a:xfrm>
          <a:prstGeom prst="rect">
            <a:avLst/>
          </a:prstGeom>
        </p:spPr>
        <p:txBody>
          <a:bodyPr/>
          <a:lstStyle>
            <a:lvl1pPr algn="ctr">
              <a:defRPr sz="3200"/>
            </a:lvl1pPr>
          </a:lstStyle>
          <a:p>
            <a:r>
              <a:rPr lang="en-US"/>
              <a:t>Click to edit Master title style</a:t>
            </a:r>
            <a:endParaRPr lang="en-US" dirty="0"/>
          </a:p>
        </p:txBody>
      </p:sp>
    </p:spTree>
    <p:extLst>
      <p:ext uri="{BB962C8B-B14F-4D97-AF65-F5344CB8AC3E}">
        <p14:creationId xmlns:p14="http://schemas.microsoft.com/office/powerpoint/2010/main" val="17628275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6EAF35-6A1F-CE40-ADCC-8D45240516C1}" type="slidenum">
              <a:rPr lang="en-US" smtClean="0"/>
              <a:t>‹#›</a:t>
            </a:fld>
            <a:endParaRPr lang="en-US"/>
          </a:p>
        </p:txBody>
      </p:sp>
    </p:spTree>
    <p:extLst>
      <p:ext uri="{BB962C8B-B14F-4D97-AF65-F5344CB8AC3E}">
        <p14:creationId xmlns:p14="http://schemas.microsoft.com/office/powerpoint/2010/main" val="31368848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26EAF35-6A1F-CE40-ADCC-8D45240516C1}" type="slidenum">
              <a:rPr lang="en-US" smtClean="0"/>
              <a:t>‹#›</a:t>
            </a:fld>
            <a:endParaRPr lang="en-US"/>
          </a:p>
        </p:txBody>
      </p:sp>
    </p:spTree>
    <p:extLst>
      <p:ext uri="{BB962C8B-B14F-4D97-AF65-F5344CB8AC3E}">
        <p14:creationId xmlns:p14="http://schemas.microsoft.com/office/powerpoint/2010/main" val="1354133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11/6/2023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E26EAF35-6A1F-CE40-ADCC-8D45240516C1}" type="slidenum">
              <a:rPr lang="en-US" smtClean="0"/>
              <a:t>‹#›</a:t>
            </a:fld>
            <a:endParaRPr lang="en-US"/>
          </a:p>
        </p:txBody>
      </p:sp>
    </p:spTree>
    <p:extLst>
      <p:ext uri="{BB962C8B-B14F-4D97-AF65-F5344CB8AC3E}">
        <p14:creationId xmlns:p14="http://schemas.microsoft.com/office/powerpoint/2010/main" val="14537910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11/6/2023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3351277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11/6/2023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E26EAF35-6A1F-CE40-ADCC-8D45240516C1}" type="slidenum">
              <a:rPr lang="en-US" smtClean="0"/>
              <a:t>‹#›</a:t>
            </a:fld>
            <a:endParaRPr lang="en-US"/>
          </a:p>
        </p:txBody>
      </p:sp>
    </p:spTree>
    <p:extLst>
      <p:ext uri="{BB962C8B-B14F-4D97-AF65-F5344CB8AC3E}">
        <p14:creationId xmlns:p14="http://schemas.microsoft.com/office/powerpoint/2010/main" val="12177974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6EAF35-6A1F-CE40-ADCC-8D45240516C1}" type="slidenum">
              <a:rPr lang="en-US" smtClean="0"/>
              <a:t>‹#›</a:t>
            </a:fld>
            <a:endParaRPr lang="en-US"/>
          </a:p>
        </p:txBody>
      </p:sp>
    </p:spTree>
    <p:extLst>
      <p:ext uri="{BB962C8B-B14F-4D97-AF65-F5344CB8AC3E}">
        <p14:creationId xmlns:p14="http://schemas.microsoft.com/office/powerpoint/2010/main" val="36066237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6EAF35-6A1F-CE40-ADCC-8D45240516C1}" type="slidenum">
              <a:rPr lang="en-US" smtClean="0"/>
              <a:t>‹#›</a:t>
            </a:fld>
            <a:endParaRPr lang="en-US"/>
          </a:p>
        </p:txBody>
      </p:sp>
    </p:spTree>
    <p:extLst>
      <p:ext uri="{BB962C8B-B14F-4D97-AF65-F5344CB8AC3E}">
        <p14:creationId xmlns:p14="http://schemas.microsoft.com/office/powerpoint/2010/main" val="3157981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6EAF35-6A1F-CE40-ADCC-8D45240516C1}" type="slidenum">
              <a:rPr lang="en-US" smtClean="0"/>
              <a:t>‹#›</a:t>
            </a:fld>
            <a:endParaRPr lang="en-US"/>
          </a:p>
        </p:txBody>
      </p:sp>
    </p:spTree>
    <p:extLst>
      <p:ext uri="{BB962C8B-B14F-4D97-AF65-F5344CB8AC3E}">
        <p14:creationId xmlns:p14="http://schemas.microsoft.com/office/powerpoint/2010/main" val="40582174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6EAF35-6A1F-CE40-ADCC-8D45240516C1}" type="slidenum">
              <a:rPr lang="en-US" smtClean="0"/>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0965969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6EAF35-6A1F-CE40-ADCC-8D45240516C1}" type="slidenum">
              <a:rPr lang="en-US" smtClean="0"/>
              <a:t>‹#›</a:t>
            </a:fld>
            <a:endParaRPr lang="en-US"/>
          </a:p>
        </p:txBody>
      </p:sp>
    </p:spTree>
    <p:extLst>
      <p:ext uri="{BB962C8B-B14F-4D97-AF65-F5344CB8AC3E}">
        <p14:creationId xmlns:p14="http://schemas.microsoft.com/office/powerpoint/2010/main" val="461713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E26EAF35-6A1F-CE40-ADCC-8D45240516C1}" type="slidenum">
              <a:rPr lang="en-US" smtClean="0"/>
              <a:t>‹#›</a:t>
            </a:fld>
            <a:endParaRPr lang="en-US"/>
          </a:p>
        </p:txBody>
      </p:sp>
    </p:spTree>
    <p:extLst>
      <p:ext uri="{BB962C8B-B14F-4D97-AF65-F5344CB8AC3E}">
        <p14:creationId xmlns:p14="http://schemas.microsoft.com/office/powerpoint/2010/main" val="31473937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11/6/2023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6EAF35-6A1F-CE40-ADCC-8D45240516C1}" type="slidenum">
              <a:rPr lang="en-US" smtClean="0"/>
              <a:t>‹#›</a:t>
            </a:fld>
            <a:endParaRPr lang="en-US"/>
          </a:p>
        </p:txBody>
      </p:sp>
    </p:spTree>
    <p:extLst>
      <p:ext uri="{BB962C8B-B14F-4D97-AF65-F5344CB8AC3E}">
        <p14:creationId xmlns:p14="http://schemas.microsoft.com/office/powerpoint/2010/main" val="2295015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11/6/2023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6EAF35-6A1F-CE40-ADCC-8D45240516C1}" type="slidenum">
              <a:rPr lang="en-US" smtClean="0"/>
              <a:t>‹#›</a:t>
            </a:fld>
            <a:endParaRPr lang="en-US"/>
          </a:p>
        </p:txBody>
      </p:sp>
    </p:spTree>
    <p:extLst>
      <p:ext uri="{BB962C8B-B14F-4D97-AF65-F5344CB8AC3E}">
        <p14:creationId xmlns:p14="http://schemas.microsoft.com/office/powerpoint/2010/main" val="15965020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6EAF35-6A1F-CE40-ADCC-8D45240516C1}" type="slidenum">
              <a:rPr lang="en-US" smtClean="0"/>
              <a:t>‹#›</a:t>
            </a:fld>
            <a:endParaRPr lang="en-US"/>
          </a:p>
        </p:txBody>
      </p:sp>
    </p:spTree>
    <p:extLst>
      <p:ext uri="{BB962C8B-B14F-4D97-AF65-F5344CB8AC3E}">
        <p14:creationId xmlns:p14="http://schemas.microsoft.com/office/powerpoint/2010/main" val="38739577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6EAF35-6A1F-CE40-ADCC-8D45240516C1}" type="slidenum">
              <a:rPr lang="en-US" smtClean="0"/>
              <a:t>‹#›</a:t>
            </a:fld>
            <a:endParaRPr lang="en-US"/>
          </a:p>
        </p:txBody>
      </p:sp>
    </p:spTree>
    <p:extLst>
      <p:ext uri="{BB962C8B-B14F-4D97-AF65-F5344CB8AC3E}">
        <p14:creationId xmlns:p14="http://schemas.microsoft.com/office/powerpoint/2010/main" val="27112980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990600"/>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685800" y="1752600"/>
            <a:ext cx="7772400" cy="4343400"/>
          </a:xfrm>
          <a:prstGeom prst="rect">
            <a:avLst/>
          </a:prstGeom>
        </p:spPr>
        <p:txBody>
          <a:bodyPr/>
          <a:lstStyle/>
          <a:p>
            <a:pPr lvl="0"/>
            <a:endParaRPr lang="en-US" noProof="0" dirty="0"/>
          </a:p>
        </p:txBody>
      </p:sp>
      <p:sp>
        <p:nvSpPr>
          <p:cNvPr id="4" name="Rectangle 4"/>
          <p:cNvSpPr>
            <a:spLocks noGrp="1" noChangeArrowheads="1"/>
          </p:cNvSpPr>
          <p:nvPr>
            <p:ph type="ftr" sz="quarter" idx="10"/>
          </p:nvPr>
        </p:nvSpPr>
        <p:spPr>
          <a:xfrm>
            <a:off x="685800" y="6248400"/>
            <a:ext cx="5410200" cy="45720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sldNum" sz="quarter" idx="11"/>
          </p:nvPr>
        </p:nvSpPr>
        <p:spPr>
          <a:xfrm>
            <a:off x="6477000" y="6248400"/>
            <a:ext cx="1905000" cy="457200"/>
          </a:xfrm>
          <a:prstGeom prst="rect">
            <a:avLst/>
          </a:prstGeom>
          <a:ln/>
        </p:spPr>
        <p:txBody>
          <a:bodyPr/>
          <a:lstStyle>
            <a:lvl1pPr>
              <a:defRPr/>
            </a:lvl1pPr>
          </a:lstStyle>
          <a:p>
            <a:pPr>
              <a:defRPr/>
            </a:pPr>
            <a:r>
              <a:rPr lang="en-US" dirty="0"/>
              <a:t>Slide </a:t>
            </a:r>
            <a:fld id="{AFF21E1E-E57E-4FD5-980E-19F005F97AA1}" type="slidenum">
              <a:rPr lang="en-US"/>
              <a:pPr>
                <a:defRPr/>
              </a:pPr>
              <a:t>‹#›</a:t>
            </a:fld>
            <a:endParaRPr lang="en-US" dirty="0"/>
          </a:p>
        </p:txBody>
      </p:sp>
    </p:spTree>
    <p:extLst>
      <p:ext uri="{BB962C8B-B14F-4D97-AF65-F5344CB8AC3E}">
        <p14:creationId xmlns:p14="http://schemas.microsoft.com/office/powerpoint/2010/main" val="16986714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9906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685800" y="1752600"/>
            <a:ext cx="7772400" cy="4343400"/>
          </a:xfrm>
          <a:prstGeom prst="rect">
            <a:avLst/>
          </a:prstGeom>
        </p:spPr>
        <p:txBody>
          <a:bodyPr/>
          <a:lstStyle/>
          <a:p>
            <a:pPr lvl="0"/>
            <a:endParaRPr lang="en-US" noProof="0" dirty="0"/>
          </a:p>
        </p:txBody>
      </p:sp>
      <p:sp>
        <p:nvSpPr>
          <p:cNvPr id="4" name="Rectangle 4"/>
          <p:cNvSpPr>
            <a:spLocks noGrp="1" noChangeArrowheads="1"/>
          </p:cNvSpPr>
          <p:nvPr>
            <p:ph type="ftr" sz="quarter" idx="10"/>
          </p:nvPr>
        </p:nvSpPr>
        <p:spPr>
          <a:xfrm>
            <a:off x="685800" y="6248400"/>
            <a:ext cx="5410200" cy="45720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sldNum" sz="quarter" idx="11"/>
          </p:nvPr>
        </p:nvSpPr>
        <p:spPr>
          <a:xfrm>
            <a:off x="6477000" y="6248400"/>
            <a:ext cx="1905000" cy="457200"/>
          </a:xfrm>
          <a:prstGeom prst="rect">
            <a:avLst/>
          </a:prstGeom>
          <a:ln/>
        </p:spPr>
        <p:txBody>
          <a:bodyPr/>
          <a:lstStyle>
            <a:lvl1pPr>
              <a:defRPr/>
            </a:lvl1pPr>
          </a:lstStyle>
          <a:p>
            <a:pPr>
              <a:defRPr/>
            </a:pPr>
            <a:r>
              <a:rPr lang="en-US" dirty="0"/>
              <a:t>Slide </a:t>
            </a:r>
            <a:fld id="{3178BC1E-CB62-4DB4-AAE4-6A29A4B560A7}" type="slidenum">
              <a:rPr lang="en-US"/>
              <a:pPr>
                <a:defRPr/>
              </a:pPr>
              <a:t>‹#›</a:t>
            </a:fld>
            <a:endParaRPr lang="en-US" dirty="0"/>
          </a:p>
        </p:txBody>
      </p:sp>
    </p:spTree>
    <p:extLst>
      <p:ext uri="{BB962C8B-B14F-4D97-AF65-F5344CB8AC3E}">
        <p14:creationId xmlns:p14="http://schemas.microsoft.com/office/powerpoint/2010/main" val="2791902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8" name="Picture Placeholder 2"/>
          <p:cNvSpPr>
            <a:spLocks noGrp="1"/>
          </p:cNvSpPr>
          <p:nvPr>
            <p:ph type="pic" idx="1"/>
          </p:nvPr>
        </p:nvSpPr>
        <p:spPr>
          <a:xfrm>
            <a:off x="1497974" y="2009198"/>
            <a:ext cx="6386610" cy="3738463"/>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2" name="Slide Number Placeholder 1"/>
          <p:cNvSpPr>
            <a:spLocks noGrp="1"/>
          </p:cNvSpPr>
          <p:nvPr>
            <p:ph type="sldNum" sz="quarter" idx="10"/>
          </p:nvPr>
        </p:nvSpPr>
        <p:spPr/>
        <p:txBody>
          <a:bodyPr/>
          <a:lstStyle/>
          <a:p>
            <a:fld id="{E26EAF35-6A1F-CE40-ADCC-8D45240516C1}" type="slidenum">
              <a:rPr lang="en-US" smtClean="0"/>
              <a:t>‹#›</a:t>
            </a:fld>
            <a:endParaRPr lang="en-US"/>
          </a:p>
        </p:txBody>
      </p:sp>
    </p:spTree>
    <p:extLst>
      <p:ext uri="{BB962C8B-B14F-4D97-AF65-F5344CB8AC3E}">
        <p14:creationId xmlns:p14="http://schemas.microsoft.com/office/powerpoint/2010/main" val="2109956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26EAF35-6A1F-CE40-ADCC-8D45240516C1}" type="slidenum">
              <a:rPr lang="en-US" smtClean="0"/>
              <a:t>‹#›</a:t>
            </a:fld>
            <a:endParaRPr lang="en-US"/>
          </a:p>
        </p:txBody>
      </p:sp>
    </p:spTree>
    <p:extLst>
      <p:ext uri="{BB962C8B-B14F-4D97-AF65-F5344CB8AC3E}">
        <p14:creationId xmlns:p14="http://schemas.microsoft.com/office/powerpoint/2010/main" val="1698058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685800" y="1752600"/>
            <a:ext cx="3810000" cy="4343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752600"/>
            <a:ext cx="3810000" cy="20955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000500"/>
            <a:ext cx="3810000" cy="20955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0"/>
          </p:nvPr>
        </p:nvSpPr>
        <p:spPr>
          <a:xfrm>
            <a:off x="6477000" y="6248400"/>
            <a:ext cx="1905000" cy="457200"/>
          </a:xfrm>
          <a:prstGeom prst="rect">
            <a:avLst/>
          </a:prstGeom>
          <a:ln/>
        </p:spPr>
        <p:txBody>
          <a:bodyPr/>
          <a:lstStyle>
            <a:lvl1pPr>
              <a:defRPr/>
            </a:lvl1pPr>
          </a:lstStyle>
          <a:p>
            <a:pPr>
              <a:defRPr/>
            </a:pPr>
            <a:endParaRPr lang="en-US" altLang="en-US" dirty="0"/>
          </a:p>
          <a:p>
            <a:pPr>
              <a:defRPr/>
            </a:pPr>
            <a:r>
              <a:rPr lang="en-US" altLang="en-US" dirty="0"/>
              <a:t>Slide </a:t>
            </a:r>
            <a:fld id="{88825E6F-FFE2-45FC-B2B1-EBE6A0545689}" type="slidenum">
              <a:rPr lang="en-US" altLang="en-US"/>
              <a:pPr>
                <a:defRPr/>
              </a:pPr>
              <a:t>‹#›</a:t>
            </a:fld>
            <a:endParaRPr lang="en-US" altLang="en-US" dirty="0"/>
          </a:p>
        </p:txBody>
      </p:sp>
    </p:spTree>
    <p:extLst>
      <p:ext uri="{BB962C8B-B14F-4D97-AF65-F5344CB8AC3E}">
        <p14:creationId xmlns:p14="http://schemas.microsoft.com/office/powerpoint/2010/main" val="718398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685800" y="1752600"/>
            <a:ext cx="7772400" cy="4343400"/>
          </a:xfrm>
          <a:prstGeom prst="rect">
            <a:avLst/>
          </a:prstGeom>
        </p:spPr>
        <p:txBody>
          <a:bodyPr/>
          <a:lstStyle/>
          <a:p>
            <a:pPr lvl="0"/>
            <a:r>
              <a:rPr lang="en-US" noProof="0"/>
              <a:t>Click icon to add table</a:t>
            </a:r>
            <a:endParaRPr lang="en-US" noProof="0" dirty="0"/>
          </a:p>
        </p:txBody>
      </p:sp>
      <p:sp>
        <p:nvSpPr>
          <p:cNvPr id="4" name="Rectangle 6"/>
          <p:cNvSpPr>
            <a:spLocks noGrp="1" noChangeArrowheads="1"/>
          </p:cNvSpPr>
          <p:nvPr>
            <p:ph type="sldNum" sz="quarter" idx="10"/>
          </p:nvPr>
        </p:nvSpPr>
        <p:spPr>
          <a:xfrm>
            <a:off x="6477000" y="6248400"/>
            <a:ext cx="1905000" cy="457200"/>
          </a:xfrm>
          <a:prstGeom prst="rect">
            <a:avLst/>
          </a:prstGeom>
          <a:ln/>
        </p:spPr>
        <p:txBody>
          <a:bodyPr/>
          <a:lstStyle>
            <a:lvl1pPr>
              <a:defRPr/>
            </a:lvl1pPr>
          </a:lstStyle>
          <a:p>
            <a:pPr>
              <a:defRPr/>
            </a:pPr>
            <a:endParaRPr lang="en-US" altLang="en-US" dirty="0"/>
          </a:p>
          <a:p>
            <a:pPr>
              <a:defRPr/>
            </a:pPr>
            <a:r>
              <a:rPr lang="en-US" altLang="en-US" dirty="0"/>
              <a:t>Slide </a:t>
            </a:r>
            <a:fld id="{8C9AA2DE-0328-4D94-9F80-643137F59C0A}" type="slidenum">
              <a:rPr lang="en-US" altLang="en-US"/>
              <a:pPr>
                <a:defRPr/>
              </a:pPr>
              <a:t>‹#›</a:t>
            </a:fld>
            <a:endParaRPr lang="en-US" altLang="en-US" dirty="0"/>
          </a:p>
        </p:txBody>
      </p:sp>
    </p:spTree>
    <p:extLst>
      <p:ext uri="{BB962C8B-B14F-4D97-AF65-F5344CB8AC3E}">
        <p14:creationId xmlns:p14="http://schemas.microsoft.com/office/powerpoint/2010/main" val="4035600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Text and Char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685800" y="1752600"/>
            <a:ext cx="3810000" cy="4343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752600"/>
            <a:ext cx="3810000" cy="4343400"/>
          </a:xfrm>
          <a:prstGeom prst="rect">
            <a:avLst/>
          </a:prstGeom>
        </p:spPr>
        <p:txBody>
          <a:bodyPr/>
          <a:lstStyle/>
          <a:p>
            <a:pPr lvl="0"/>
            <a:r>
              <a:rPr lang="en-US" noProof="0"/>
              <a:t>Click icon to add chart</a:t>
            </a:r>
            <a:endParaRPr lang="en-US" noProof="0" dirty="0"/>
          </a:p>
        </p:txBody>
      </p:sp>
      <p:sp>
        <p:nvSpPr>
          <p:cNvPr id="5" name="Rectangle 6"/>
          <p:cNvSpPr>
            <a:spLocks noGrp="1" noChangeArrowheads="1"/>
          </p:cNvSpPr>
          <p:nvPr>
            <p:ph type="sldNum" sz="quarter" idx="10"/>
          </p:nvPr>
        </p:nvSpPr>
        <p:spPr>
          <a:xfrm>
            <a:off x="6477000" y="6248400"/>
            <a:ext cx="1905000" cy="457200"/>
          </a:xfrm>
          <a:prstGeom prst="rect">
            <a:avLst/>
          </a:prstGeom>
          <a:ln/>
        </p:spPr>
        <p:txBody>
          <a:bodyPr/>
          <a:lstStyle>
            <a:lvl1pPr>
              <a:defRPr/>
            </a:lvl1pPr>
          </a:lstStyle>
          <a:p>
            <a:pPr>
              <a:defRPr/>
            </a:pPr>
            <a:endParaRPr lang="en-US" altLang="en-US" dirty="0"/>
          </a:p>
          <a:p>
            <a:pPr>
              <a:defRPr/>
            </a:pPr>
            <a:r>
              <a:rPr lang="en-US" altLang="en-US" dirty="0"/>
              <a:t>Slide </a:t>
            </a:r>
            <a:fld id="{6DA80259-0996-4944-A06C-60C62F4487AE}" type="slidenum">
              <a:rPr lang="en-US" altLang="en-US"/>
              <a:pPr>
                <a:defRPr/>
              </a:pPr>
              <a:t>‹#›</a:t>
            </a:fld>
            <a:endParaRPr lang="en-US" altLang="en-US" dirty="0"/>
          </a:p>
        </p:txBody>
      </p:sp>
    </p:spTree>
    <p:extLst>
      <p:ext uri="{BB962C8B-B14F-4D97-AF65-F5344CB8AC3E}">
        <p14:creationId xmlns:p14="http://schemas.microsoft.com/office/powerpoint/2010/main" val="3402220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8240" y="2995065"/>
            <a:ext cx="7975159" cy="1470025"/>
          </a:xfrm>
          <a:prstGeom prst="rect">
            <a:avLst/>
          </a:prstGeom>
        </p:spPr>
        <p:txBody>
          <a:bodyPr>
            <a:noAutofit/>
          </a:bodyPr>
          <a:lstStyle>
            <a:lvl1pPr>
              <a:defRPr sz="7200" b="0" i="0" spc="300">
                <a:solidFill>
                  <a:schemeClr val="bg1"/>
                </a:solidFill>
                <a:latin typeface="Gill Sans MT"/>
                <a:cs typeface="Gill Sans MT"/>
              </a:defRPr>
            </a:lvl1pPr>
          </a:lstStyle>
          <a:p>
            <a:r>
              <a:rPr lang="en-US"/>
              <a:t>Click to edit Master title style</a:t>
            </a:r>
            <a:endParaRPr lang="en-US" dirty="0"/>
          </a:p>
        </p:txBody>
      </p:sp>
    </p:spTree>
    <p:extLst>
      <p:ext uri="{BB962C8B-B14F-4D97-AF65-F5344CB8AC3E}">
        <p14:creationId xmlns:p14="http://schemas.microsoft.com/office/powerpoint/2010/main" val="1105640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6EAF35-6A1F-CE40-ADCC-8D45240516C1}" type="slidenum">
              <a:rPr lang="en-US" smtClean="0"/>
              <a:t>‹#›</a:t>
            </a:fld>
            <a:endParaRPr lang="en-US"/>
          </a:p>
        </p:txBody>
      </p:sp>
      <p:pic>
        <p:nvPicPr>
          <p:cNvPr id="2" name="Picture 1"/>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0"/>
            <a:ext cx="9144000" cy="847898"/>
          </a:xfrm>
          <a:prstGeom prst="rect">
            <a:avLst/>
          </a:prstGeom>
        </p:spPr>
      </p:pic>
    </p:spTree>
    <p:extLst>
      <p:ext uri="{BB962C8B-B14F-4D97-AF65-F5344CB8AC3E}">
        <p14:creationId xmlns:p14="http://schemas.microsoft.com/office/powerpoint/2010/main" val="1110315295"/>
      </p:ext>
    </p:extLst>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11/6/2023</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E26EAF35-6A1F-CE40-ADCC-8D45240516C1}" type="slidenum">
              <a:rPr lang="en-US" smtClean="0"/>
              <a:t>‹#›</a:t>
            </a:fld>
            <a:endParaRPr lang="en-US"/>
          </a:p>
        </p:txBody>
      </p:sp>
    </p:spTree>
    <p:extLst>
      <p:ext uri="{BB962C8B-B14F-4D97-AF65-F5344CB8AC3E}">
        <p14:creationId xmlns:p14="http://schemas.microsoft.com/office/powerpoint/2010/main" val="1172455449"/>
      </p:ext>
    </p:extLst>
  </p:cSld>
  <p:clrMap bg1="dk1" tx1="lt1" bg2="dk2"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E2310-8E9F-FD89-A910-E4024869A69A}"/>
              </a:ext>
            </a:extLst>
          </p:cNvPr>
          <p:cNvSpPr>
            <a:spLocks noGrp="1"/>
          </p:cNvSpPr>
          <p:nvPr>
            <p:ph type="title"/>
          </p:nvPr>
        </p:nvSpPr>
        <p:spPr>
          <a:xfrm>
            <a:off x="993865" y="423067"/>
            <a:ext cx="7055380" cy="1400530"/>
          </a:xfrm>
        </p:spPr>
        <p:txBody>
          <a:bodyPr/>
          <a:lstStyle/>
          <a:p>
            <a:r>
              <a:rPr lang="en-US" dirty="0">
                <a:latin typeface="Arial" panose="020B0604020202020204" pitchFamily="34" charset="0"/>
                <a:cs typeface="Arial" panose="020B0604020202020204" pitchFamily="34" charset="0"/>
              </a:rPr>
              <a:t>Hazards of Hospitalization</a:t>
            </a:r>
          </a:p>
        </p:txBody>
      </p:sp>
      <p:sp>
        <p:nvSpPr>
          <p:cNvPr id="3" name="Content Placeholder 2">
            <a:extLst>
              <a:ext uri="{FF2B5EF4-FFF2-40B4-BE49-F238E27FC236}">
                <a16:creationId xmlns:a16="http://schemas.microsoft.com/office/drawing/2014/main" id="{C2F31C80-181C-BABF-6341-ED25DB0E0DF3}"/>
              </a:ext>
            </a:extLst>
          </p:cNvPr>
          <p:cNvSpPr>
            <a:spLocks noGrp="1"/>
          </p:cNvSpPr>
          <p:nvPr>
            <p:ph idx="1"/>
          </p:nvPr>
        </p:nvSpPr>
        <p:spPr>
          <a:xfrm>
            <a:off x="1108253" y="5144222"/>
            <a:ext cx="8186414" cy="1609870"/>
          </a:xfrm>
        </p:spPr>
        <p:txBody>
          <a:bodyPr>
            <a:normAutofit/>
          </a:bodyPr>
          <a:lstStyle/>
          <a:p>
            <a:pPr marL="0" indent="0">
              <a:buNone/>
            </a:pPr>
            <a:r>
              <a:rPr lang="en-US" sz="2400" dirty="0">
                <a:latin typeface="Arial" panose="020B0604020202020204" pitchFamily="34" charset="0"/>
                <a:cs typeface="Arial" panose="020B0604020202020204" pitchFamily="34" charset="0"/>
              </a:rPr>
              <a:t>Donald Jurivich, DO</a:t>
            </a:r>
          </a:p>
          <a:p>
            <a:pPr marL="0" indent="0">
              <a:buNone/>
            </a:pPr>
            <a:r>
              <a:rPr lang="en-US" sz="2400" dirty="0">
                <a:latin typeface="Arial" panose="020B0604020202020204" pitchFamily="34" charset="0"/>
                <a:cs typeface="Arial" panose="020B0604020202020204" pitchFamily="34" charset="0"/>
              </a:rPr>
              <a:t>Gilbertson Distinguished Professor of Geriatrics</a:t>
            </a:r>
          </a:p>
        </p:txBody>
      </p:sp>
      <p:pic>
        <p:nvPicPr>
          <p:cNvPr id="5" name="Picture 4">
            <a:extLst>
              <a:ext uri="{FF2B5EF4-FFF2-40B4-BE49-F238E27FC236}">
                <a16:creationId xmlns:a16="http://schemas.microsoft.com/office/drawing/2014/main" id="{FB1889F4-87AE-F44D-68D6-97BECC70FA0A}"/>
              </a:ext>
            </a:extLst>
          </p:cNvPr>
          <p:cNvPicPr>
            <a:picLocks noChangeAspect="1"/>
          </p:cNvPicPr>
          <p:nvPr/>
        </p:nvPicPr>
        <p:blipFill>
          <a:blip r:embed="rId2"/>
          <a:stretch>
            <a:fillRect/>
          </a:stretch>
        </p:blipFill>
        <p:spPr>
          <a:xfrm>
            <a:off x="1189759" y="1280013"/>
            <a:ext cx="6764482" cy="3664816"/>
          </a:xfrm>
          <a:prstGeom prst="rect">
            <a:avLst/>
          </a:prstGeom>
        </p:spPr>
      </p:pic>
    </p:spTree>
    <p:extLst>
      <p:ext uri="{BB962C8B-B14F-4D97-AF65-F5344CB8AC3E}">
        <p14:creationId xmlns:p14="http://schemas.microsoft.com/office/powerpoint/2010/main" val="3254167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2872" y="225841"/>
            <a:ext cx="7640877" cy="644039"/>
          </a:xfrm>
        </p:spPr>
        <p:txBody>
          <a:bodyPr>
            <a:noAutofit/>
          </a:bodyPr>
          <a:lstStyle/>
          <a:p>
            <a:r>
              <a:rPr lang="en-US" sz="3600" dirty="0">
                <a:latin typeface="Arial" panose="020B0604020202020204" pitchFamily="34" charset="0"/>
                <a:cs typeface="Arial" panose="020B0604020202020204" pitchFamily="34" charset="0"/>
              </a:rPr>
              <a:t>Hospital associated disability</a:t>
            </a:r>
            <a:endParaRPr lang="en-US" sz="3600" b="1" dirty="0">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457200" y="1396627"/>
            <a:ext cx="8229600" cy="4471097"/>
          </a:xfrm>
        </p:spPr>
        <p:txBody>
          <a:bodyPr/>
          <a:lstStyle/>
          <a:p>
            <a:r>
              <a:rPr lang="en-US" sz="2800" dirty="0">
                <a:latin typeface="Arial" panose="020B0604020202020204" pitchFamily="34" charset="0"/>
                <a:cs typeface="Arial" panose="020B0604020202020204" pitchFamily="34" charset="0"/>
              </a:rPr>
              <a:t>high risk of loss of independence and institutionalization</a:t>
            </a:r>
          </a:p>
          <a:p>
            <a:pPr marL="0" indent="0">
              <a:buNone/>
            </a:pP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33% older adults discharged with a disability that was not present 2 weeks before admission</a:t>
            </a:r>
          </a:p>
          <a:p>
            <a:r>
              <a:rPr lang="en-US" sz="2800" dirty="0">
                <a:latin typeface="Arial" panose="020B0604020202020204" pitchFamily="34" charset="0"/>
                <a:cs typeface="Arial" panose="020B0604020202020204" pitchFamily="34" charset="0"/>
              </a:rPr>
              <a:t>= hospitalization-associated disability (HAD) </a:t>
            </a:r>
          </a:p>
          <a:p>
            <a:pPr marL="0" indent="0">
              <a:buNone/>
            </a:pPr>
            <a:endParaRPr lang="en-US" sz="2200" dirty="0"/>
          </a:p>
          <a:p>
            <a:pPr marL="0" indent="0">
              <a:buNone/>
            </a:pPr>
            <a:endParaRPr lang="en-US" sz="2400" dirty="0"/>
          </a:p>
        </p:txBody>
      </p:sp>
    </p:spTree>
    <p:extLst>
      <p:ext uri="{BB962C8B-B14F-4D97-AF65-F5344CB8AC3E}">
        <p14:creationId xmlns:p14="http://schemas.microsoft.com/office/powerpoint/2010/main" val="3708615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7700" y="677656"/>
            <a:ext cx="7709770" cy="644039"/>
          </a:xfrm>
        </p:spPr>
        <p:txBody>
          <a:bodyPr>
            <a:noAutofit/>
          </a:bodyPr>
          <a:lstStyle/>
          <a:p>
            <a:r>
              <a:rPr lang="en-US" sz="3600" dirty="0">
                <a:latin typeface="Arial" panose="020B0604020202020204" pitchFamily="34" charset="0"/>
                <a:cs typeface="Arial" panose="020B0604020202020204" pitchFamily="34" charset="0"/>
              </a:rPr>
              <a:t>Hospital associated disability</a:t>
            </a:r>
          </a:p>
        </p:txBody>
      </p:sp>
      <p:sp>
        <p:nvSpPr>
          <p:cNvPr id="3" name="Content Placeholder 2"/>
          <p:cNvSpPr>
            <a:spLocks noGrp="1"/>
          </p:cNvSpPr>
          <p:nvPr>
            <p:ph idx="1"/>
          </p:nvPr>
        </p:nvSpPr>
        <p:spPr/>
        <p:txBody>
          <a:bodyPr>
            <a:normAutofit/>
          </a:bodyPr>
          <a:lstStyle/>
          <a:p>
            <a:r>
              <a:rPr lang="en-US" sz="2800" dirty="0">
                <a:latin typeface="Arial" panose="020B0604020202020204" pitchFamily="34" charset="0"/>
                <a:cs typeface="Arial" panose="020B0604020202020204" pitchFamily="34" charset="0"/>
              </a:rPr>
              <a:t>Hospitalization accounts for 50% of new-onset disability in frail older adults</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Taking to bed can be a death sentence. </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need to engage in function-promoting activity</a:t>
            </a:r>
          </a:p>
        </p:txBody>
      </p:sp>
    </p:spTree>
    <p:extLst>
      <p:ext uri="{BB962C8B-B14F-4D97-AF65-F5344CB8AC3E}">
        <p14:creationId xmlns:p14="http://schemas.microsoft.com/office/powerpoint/2010/main" val="544136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69772" y="250018"/>
            <a:ext cx="7603674" cy="644039"/>
          </a:xfrm>
        </p:spPr>
        <p:txBody>
          <a:bodyPr>
            <a:noAutofit/>
          </a:bodyPr>
          <a:lstStyle/>
          <a:p>
            <a:r>
              <a:rPr lang="en-US" sz="3600" dirty="0">
                <a:latin typeface="Arial" panose="020B0604020202020204" pitchFamily="34" charset="0"/>
                <a:cs typeface="Arial" panose="020B0604020202020204" pitchFamily="34" charset="0"/>
              </a:rPr>
              <a:t>What risk factors lead to hospital acquired disability ? </a:t>
            </a:r>
          </a:p>
        </p:txBody>
      </p:sp>
      <p:sp>
        <p:nvSpPr>
          <p:cNvPr id="3" name="Content Placeholder 2"/>
          <p:cNvSpPr>
            <a:spLocks noGrp="1"/>
          </p:cNvSpPr>
          <p:nvPr>
            <p:ph idx="1"/>
          </p:nvPr>
        </p:nvSpPr>
        <p:spPr>
          <a:xfrm>
            <a:off x="628650" y="1597019"/>
            <a:ext cx="7886700" cy="4351338"/>
          </a:xfrm>
        </p:spPr>
        <p:txBody>
          <a:bodyPr>
            <a:normAutofit/>
          </a:bodyPr>
          <a:lstStyle/>
          <a:p>
            <a:pPr lvl="1">
              <a:buFont typeface="Wingdings" panose="05000000000000000000" pitchFamily="2" charset="2"/>
              <a:buChar char="Ø"/>
            </a:pPr>
            <a:r>
              <a:rPr lang="en-US" sz="2800" dirty="0">
                <a:latin typeface="Arial" panose="020B0604020202020204" pitchFamily="34" charset="0"/>
                <a:cs typeface="Arial" panose="020B0604020202020204" pitchFamily="34" charset="0"/>
              </a:rPr>
              <a:t>Age, </a:t>
            </a:r>
          </a:p>
          <a:p>
            <a:pPr lvl="1">
              <a:buFont typeface="Wingdings" panose="05000000000000000000" pitchFamily="2" charset="2"/>
              <a:buChar char="Ø"/>
            </a:pPr>
            <a:r>
              <a:rPr lang="en-US" sz="2800" dirty="0">
                <a:latin typeface="Arial" panose="020B0604020202020204" pitchFamily="34" charset="0"/>
                <a:cs typeface="Arial" panose="020B0604020202020204" pitchFamily="34" charset="0"/>
              </a:rPr>
              <a:t>number of ADLs and IADLs problems, </a:t>
            </a:r>
          </a:p>
          <a:p>
            <a:pPr lvl="1">
              <a:buFont typeface="Wingdings" panose="05000000000000000000" pitchFamily="2" charset="2"/>
              <a:buChar char="Ø"/>
            </a:pPr>
            <a:r>
              <a:rPr lang="en-US" sz="2800" dirty="0">
                <a:latin typeface="Arial" panose="020B0604020202020204" pitchFamily="34" charset="0"/>
                <a:cs typeface="Arial" panose="020B0604020202020204" pitchFamily="34" charset="0"/>
              </a:rPr>
              <a:t>Mobility limitations</a:t>
            </a:r>
          </a:p>
          <a:p>
            <a:pPr lvl="1">
              <a:buFont typeface="Wingdings" panose="05000000000000000000" pitchFamily="2" charset="2"/>
              <a:buChar char="Ø"/>
            </a:pPr>
            <a:r>
              <a:rPr lang="en-US" sz="2800" dirty="0">
                <a:latin typeface="Arial" panose="020B0604020202020204" pitchFamily="34" charset="0"/>
                <a:cs typeface="Arial" panose="020B0604020202020204" pitchFamily="34" charset="0"/>
              </a:rPr>
              <a:t>metastatic cancer or stroke, </a:t>
            </a:r>
          </a:p>
          <a:p>
            <a:pPr lvl="1">
              <a:buFont typeface="Wingdings" panose="05000000000000000000" pitchFamily="2" charset="2"/>
              <a:buChar char="Ø"/>
            </a:pPr>
            <a:r>
              <a:rPr lang="en-US" sz="2800" dirty="0">
                <a:latin typeface="Arial" panose="020B0604020202020204" pitchFamily="34" charset="0"/>
                <a:cs typeface="Arial" panose="020B0604020202020204" pitchFamily="34" charset="0"/>
              </a:rPr>
              <a:t>severe cognitive impairment, </a:t>
            </a:r>
          </a:p>
          <a:p>
            <a:pPr lvl="1">
              <a:buFont typeface="Wingdings" panose="05000000000000000000" pitchFamily="2" charset="2"/>
              <a:buChar char="Ø"/>
            </a:pPr>
            <a:r>
              <a:rPr lang="en-US" sz="2800" dirty="0">
                <a:latin typeface="Arial" panose="020B0604020202020204" pitchFamily="34" charset="0"/>
                <a:cs typeface="Arial" panose="020B0604020202020204" pitchFamily="34" charset="0"/>
              </a:rPr>
              <a:t>hypoalbuminemia</a:t>
            </a:r>
          </a:p>
          <a:p>
            <a:pPr marL="0" indent="0">
              <a:buNone/>
            </a:pPr>
            <a:endParaRPr lang="en-US" sz="2400" dirty="0"/>
          </a:p>
          <a:p>
            <a:endParaRPr lang="en-US" sz="1800" dirty="0"/>
          </a:p>
          <a:p>
            <a:endParaRPr lang="en-US" sz="1800" dirty="0"/>
          </a:p>
        </p:txBody>
      </p:sp>
    </p:spTree>
    <p:extLst>
      <p:ext uri="{BB962C8B-B14F-4D97-AF65-F5344CB8AC3E}">
        <p14:creationId xmlns:p14="http://schemas.microsoft.com/office/powerpoint/2010/main" val="1434981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Text Box 4"/>
          <p:cNvSpPr txBox="1">
            <a:spLocks noChangeArrowheads="1"/>
          </p:cNvSpPr>
          <p:nvPr/>
        </p:nvSpPr>
        <p:spPr bwMode="auto">
          <a:xfrm>
            <a:off x="304799" y="1028941"/>
            <a:ext cx="8194431"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0838" indent="-350838" eaLnBrk="0" hangingPunct="0">
              <a:defRPr sz="2400">
                <a:solidFill>
                  <a:schemeClr val="bg1"/>
                </a:solidFill>
                <a:latin typeface="Times New Roman" pitchFamily="18" charset="0"/>
              </a:defRPr>
            </a:lvl1pPr>
            <a:lvl2pPr marL="742950" indent="-285750" eaLnBrk="0" hangingPunct="0">
              <a:defRPr sz="2400">
                <a:solidFill>
                  <a:schemeClr val="bg1"/>
                </a:solidFill>
                <a:latin typeface="Times New Roman" pitchFamily="18" charset="0"/>
              </a:defRPr>
            </a:lvl2pPr>
            <a:lvl3pPr marL="1143000" indent="-228600" eaLnBrk="0" hangingPunct="0">
              <a:defRPr sz="2400">
                <a:solidFill>
                  <a:schemeClr val="bg1"/>
                </a:solidFill>
                <a:latin typeface="Times New Roman" pitchFamily="18" charset="0"/>
              </a:defRPr>
            </a:lvl3pPr>
            <a:lvl4pPr marL="1600200" indent="-228600" eaLnBrk="0" hangingPunct="0">
              <a:defRPr sz="2400">
                <a:solidFill>
                  <a:schemeClr val="bg1"/>
                </a:solidFill>
                <a:latin typeface="Times New Roman" pitchFamily="18" charset="0"/>
              </a:defRPr>
            </a:lvl4pPr>
            <a:lvl5pPr marL="2057400" indent="-228600" eaLnBrk="0" hangingPunct="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pPr algn="l" eaLnBrk="1" hangingPunct="1">
              <a:buFontTx/>
              <a:buChar char="•"/>
            </a:pPr>
            <a:r>
              <a:rPr lang="en-US" dirty="0">
                <a:solidFill>
                  <a:schemeClr val="tx1"/>
                </a:solidFill>
                <a:latin typeface="Arial" pitchFamily="34" charset="0"/>
              </a:rPr>
              <a:t>Prolongs hospital stay</a:t>
            </a:r>
          </a:p>
          <a:p>
            <a:pPr algn="l" eaLnBrk="1" hangingPunct="1">
              <a:buFontTx/>
              <a:buChar char="•"/>
            </a:pPr>
            <a:endParaRPr lang="en-US" dirty="0">
              <a:solidFill>
                <a:schemeClr val="tx1"/>
              </a:solidFill>
              <a:latin typeface="Arial" pitchFamily="34" charset="0"/>
            </a:endParaRPr>
          </a:p>
          <a:p>
            <a:pPr eaLnBrk="1" hangingPunct="1">
              <a:buFontTx/>
              <a:buChar char="•"/>
            </a:pPr>
            <a:r>
              <a:rPr lang="en-US" dirty="0">
                <a:solidFill>
                  <a:schemeClr val="tx1"/>
                </a:solidFill>
                <a:latin typeface="Arial" pitchFamily="34" charset="0"/>
              </a:rPr>
              <a:t>Prevalence (on admission) 18–35%; Incidence (acquired) 11–14%</a:t>
            </a:r>
          </a:p>
          <a:p>
            <a:pPr eaLnBrk="1" hangingPunct="1">
              <a:buFontTx/>
              <a:buChar char="•"/>
            </a:pPr>
            <a:endParaRPr lang="en-US" dirty="0">
              <a:solidFill>
                <a:schemeClr val="tx1"/>
              </a:solidFill>
              <a:latin typeface="Arial" pitchFamily="34" charset="0"/>
            </a:endParaRPr>
          </a:p>
          <a:p>
            <a:pPr algn="l" eaLnBrk="1" hangingPunct="1">
              <a:buFontTx/>
              <a:buChar char="•"/>
            </a:pPr>
            <a:r>
              <a:rPr lang="en-US" dirty="0">
                <a:solidFill>
                  <a:schemeClr val="tx1"/>
                </a:solidFill>
                <a:latin typeface="Arial" pitchFamily="34" charset="0"/>
              </a:rPr>
              <a:t>Increased death, falls, NH placement, and worsening cognitive function</a:t>
            </a:r>
          </a:p>
          <a:p>
            <a:pPr algn="l" eaLnBrk="1" hangingPunct="1">
              <a:buFontTx/>
              <a:buChar char="•"/>
            </a:pPr>
            <a:endParaRPr lang="en-US" dirty="0">
              <a:solidFill>
                <a:schemeClr val="tx1"/>
              </a:solidFill>
              <a:latin typeface="Arial" pitchFamily="34" charset="0"/>
            </a:endParaRPr>
          </a:p>
          <a:p>
            <a:pPr algn="l" eaLnBrk="1" hangingPunct="1">
              <a:buFontTx/>
              <a:buChar char="•"/>
            </a:pPr>
            <a:r>
              <a:rPr lang="en-US" dirty="0">
                <a:solidFill>
                  <a:schemeClr val="tx1"/>
                </a:solidFill>
                <a:latin typeface="Arial" pitchFamily="34" charset="0"/>
              </a:rPr>
              <a:t>Recognize</a:t>
            </a:r>
          </a:p>
          <a:p>
            <a:pPr lvl="1" eaLnBrk="1" hangingPunct="1">
              <a:buFont typeface="Wingdings" panose="05000000000000000000" pitchFamily="2" charset="2"/>
              <a:buChar char="Ø"/>
            </a:pPr>
            <a:r>
              <a:rPr lang="en-US" dirty="0">
                <a:solidFill>
                  <a:schemeClr val="tx1"/>
                </a:solidFill>
                <a:latin typeface="Arial" pitchFamily="34" charset="0"/>
              </a:rPr>
              <a:t>Acute onset and fluctuation in mental status or behavior</a:t>
            </a:r>
          </a:p>
          <a:p>
            <a:pPr lvl="1" eaLnBrk="1" hangingPunct="1">
              <a:buFont typeface="Wingdings" panose="05000000000000000000" pitchFamily="2" charset="2"/>
              <a:buChar char="Ø"/>
            </a:pPr>
            <a:r>
              <a:rPr lang="en-US" dirty="0">
                <a:solidFill>
                  <a:schemeClr val="tx1"/>
                </a:solidFill>
                <a:latin typeface="Arial" pitchFamily="34" charset="0"/>
              </a:rPr>
              <a:t>Inattention</a:t>
            </a:r>
          </a:p>
          <a:p>
            <a:pPr lvl="1" eaLnBrk="1" hangingPunct="1">
              <a:buFont typeface="Wingdings" panose="05000000000000000000" pitchFamily="2" charset="2"/>
              <a:buChar char="Ø"/>
            </a:pPr>
            <a:r>
              <a:rPr lang="en-US" dirty="0">
                <a:solidFill>
                  <a:schemeClr val="tx1"/>
                </a:solidFill>
                <a:latin typeface="Arial" pitchFamily="34" charset="0"/>
              </a:rPr>
              <a:t>Disorganized thinking</a:t>
            </a:r>
          </a:p>
          <a:p>
            <a:pPr lvl="1" eaLnBrk="1" hangingPunct="1">
              <a:buFont typeface="Wingdings" panose="05000000000000000000" pitchFamily="2" charset="2"/>
              <a:buChar char="Ø"/>
            </a:pPr>
            <a:r>
              <a:rPr lang="en-US" dirty="0">
                <a:solidFill>
                  <a:schemeClr val="tx1"/>
                </a:solidFill>
                <a:latin typeface="Arial" pitchFamily="34" charset="0"/>
              </a:rPr>
              <a:t>Altered consciousness </a:t>
            </a:r>
          </a:p>
          <a:p>
            <a:pPr algn="l" eaLnBrk="1" hangingPunct="1"/>
            <a:endParaRPr lang="en-US" dirty="0">
              <a:solidFill>
                <a:schemeClr val="tx1"/>
              </a:solidFill>
              <a:latin typeface="Arial" pitchFamily="34" charset="0"/>
            </a:endParaRPr>
          </a:p>
        </p:txBody>
      </p:sp>
      <p:sp>
        <p:nvSpPr>
          <p:cNvPr id="3" name="Title 2">
            <a:extLst>
              <a:ext uri="{FF2B5EF4-FFF2-40B4-BE49-F238E27FC236}">
                <a16:creationId xmlns:a16="http://schemas.microsoft.com/office/drawing/2014/main" id="{03ED3A69-2779-9AA5-9134-BB3265EDBF80}"/>
              </a:ext>
            </a:extLst>
          </p:cNvPr>
          <p:cNvSpPr>
            <a:spLocks noGrp="1"/>
          </p:cNvSpPr>
          <p:nvPr>
            <p:ph type="title"/>
          </p:nvPr>
        </p:nvSpPr>
        <p:spPr>
          <a:xfrm>
            <a:off x="614596" y="156577"/>
            <a:ext cx="7055380" cy="981228"/>
          </a:xfrm>
        </p:spPr>
        <p:txBody>
          <a:bodyPr/>
          <a:lstStyle/>
          <a:p>
            <a:r>
              <a:rPr lang="en-US" dirty="0">
                <a:latin typeface="Arial" panose="020B0604020202020204" pitchFamily="34" charset="0"/>
                <a:cs typeface="Arial" panose="020B0604020202020204" pitchFamily="34" charset="0"/>
              </a:rPr>
              <a:t>Delerium</a:t>
            </a:r>
          </a:p>
        </p:txBody>
      </p:sp>
    </p:spTree>
    <p:extLst>
      <p:ext uri="{BB962C8B-B14F-4D97-AF65-F5344CB8AC3E}">
        <p14:creationId xmlns:p14="http://schemas.microsoft.com/office/powerpoint/2010/main" val="3531168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Text Box 3"/>
          <p:cNvSpPr txBox="1">
            <a:spLocks noChangeArrowheads="1"/>
          </p:cNvSpPr>
          <p:nvPr/>
        </p:nvSpPr>
        <p:spPr bwMode="auto">
          <a:xfrm>
            <a:off x="228600" y="1170289"/>
            <a:ext cx="8915400" cy="5810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333375" eaLnBrk="0" hangingPunct="0">
              <a:defRPr sz="2400">
                <a:solidFill>
                  <a:schemeClr val="bg1"/>
                </a:solidFill>
                <a:latin typeface="Times New Roman" pitchFamily="18" charset="0"/>
              </a:defRPr>
            </a:lvl1pPr>
            <a:lvl2pPr marL="1033463" indent="-339725" eaLnBrk="0" hangingPunct="0">
              <a:defRPr sz="2400">
                <a:solidFill>
                  <a:schemeClr val="bg1"/>
                </a:solidFill>
                <a:latin typeface="Times New Roman" pitchFamily="18" charset="0"/>
              </a:defRPr>
            </a:lvl2pPr>
            <a:lvl3pPr marL="1143000" indent="-228600" eaLnBrk="0" hangingPunct="0">
              <a:defRPr sz="2400">
                <a:solidFill>
                  <a:schemeClr val="bg1"/>
                </a:solidFill>
                <a:latin typeface="Times New Roman" pitchFamily="18" charset="0"/>
              </a:defRPr>
            </a:lvl3pPr>
            <a:lvl4pPr marL="1600200" indent="-228600" eaLnBrk="0" hangingPunct="0">
              <a:defRPr sz="2400">
                <a:solidFill>
                  <a:schemeClr val="bg1"/>
                </a:solidFill>
                <a:latin typeface="Times New Roman" pitchFamily="18" charset="0"/>
              </a:defRPr>
            </a:lvl4pPr>
            <a:lvl5pPr marL="2057400" indent="-228600" eaLnBrk="0" hangingPunct="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pPr algn="l" eaLnBrk="1" hangingPunct="1">
              <a:spcBef>
                <a:spcPct val="10000"/>
              </a:spcBef>
              <a:spcAft>
                <a:spcPct val="30000"/>
              </a:spcAft>
              <a:buFontTx/>
              <a:buChar char="•"/>
            </a:pPr>
            <a:r>
              <a:rPr lang="en-US" dirty="0">
                <a:solidFill>
                  <a:schemeClr val="tx1"/>
                </a:solidFill>
                <a:latin typeface="Arial" pitchFamily="34" charset="0"/>
              </a:rPr>
              <a:t>Reduce incident delirium 33% by addressing</a:t>
            </a:r>
          </a:p>
          <a:p>
            <a:pPr lvl="1" algn="l" eaLnBrk="1" hangingPunct="1">
              <a:spcBef>
                <a:spcPct val="10000"/>
              </a:spcBef>
              <a:buFont typeface="Wingdings" pitchFamily="2" charset="2"/>
              <a:buChar char="Ø"/>
            </a:pPr>
            <a:r>
              <a:rPr lang="en-US" sz="1800" dirty="0">
                <a:solidFill>
                  <a:schemeClr val="tx1"/>
                </a:solidFill>
                <a:latin typeface="Arial" pitchFamily="34" charset="0"/>
              </a:rPr>
              <a:t>Cognitive impairment</a:t>
            </a:r>
          </a:p>
          <a:p>
            <a:pPr lvl="1" algn="l" eaLnBrk="1" hangingPunct="1">
              <a:spcBef>
                <a:spcPct val="10000"/>
              </a:spcBef>
              <a:buFont typeface="Wingdings" pitchFamily="2" charset="2"/>
              <a:buChar char="Ø"/>
            </a:pPr>
            <a:r>
              <a:rPr lang="en-US" sz="1800" dirty="0">
                <a:solidFill>
                  <a:schemeClr val="tx1"/>
                </a:solidFill>
                <a:latin typeface="Arial" pitchFamily="34" charset="0"/>
              </a:rPr>
              <a:t>Sleep deprivation</a:t>
            </a:r>
          </a:p>
          <a:p>
            <a:pPr lvl="1" algn="l" eaLnBrk="1" hangingPunct="1">
              <a:spcBef>
                <a:spcPct val="10000"/>
              </a:spcBef>
              <a:buFont typeface="Wingdings" pitchFamily="2" charset="2"/>
              <a:buChar char="Ø"/>
            </a:pPr>
            <a:r>
              <a:rPr lang="en-US" sz="1800" dirty="0">
                <a:solidFill>
                  <a:schemeClr val="tx1"/>
                </a:solidFill>
                <a:latin typeface="Arial" pitchFamily="34" charset="0"/>
              </a:rPr>
              <a:t>Immobility</a:t>
            </a:r>
          </a:p>
          <a:p>
            <a:pPr marL="460375" indent="-342900" eaLnBrk="1" hangingPunct="1">
              <a:spcBef>
                <a:spcPct val="10000"/>
              </a:spcBef>
              <a:buFont typeface="Arial" panose="020B0604020202020204" pitchFamily="34" charset="0"/>
              <a:buChar char="•"/>
            </a:pPr>
            <a:r>
              <a:rPr lang="en-US" dirty="0">
                <a:solidFill>
                  <a:schemeClr val="tx1"/>
                </a:solidFill>
                <a:latin typeface="Arial" pitchFamily="34" charset="0"/>
              </a:rPr>
              <a:t>To prevent or ameliorate delirium: </a:t>
            </a:r>
          </a:p>
          <a:p>
            <a:pPr lvl="1" algn="l" eaLnBrk="1" hangingPunct="1">
              <a:spcBef>
                <a:spcPct val="30000"/>
              </a:spcBef>
              <a:buFont typeface="Wingdings" pitchFamily="2" charset="2"/>
              <a:buChar char="Ø"/>
            </a:pPr>
            <a:r>
              <a:rPr lang="en-US" sz="1800" dirty="0">
                <a:solidFill>
                  <a:schemeClr val="tx1"/>
                </a:solidFill>
                <a:latin typeface="Arial" pitchFamily="34" charset="0"/>
              </a:rPr>
              <a:t>Avoid medicines associated with delirium </a:t>
            </a:r>
          </a:p>
          <a:p>
            <a:pPr lvl="1" algn="l" eaLnBrk="1" hangingPunct="1">
              <a:spcBef>
                <a:spcPct val="30000"/>
              </a:spcBef>
              <a:buFont typeface="Wingdings" pitchFamily="2" charset="2"/>
              <a:buChar char="Ø"/>
            </a:pPr>
            <a:r>
              <a:rPr lang="en-US" sz="1800" dirty="0">
                <a:solidFill>
                  <a:schemeClr val="tx1"/>
                </a:solidFill>
                <a:latin typeface="Arial" pitchFamily="34" charset="0"/>
              </a:rPr>
              <a:t>Prevent and treat infection </a:t>
            </a:r>
          </a:p>
          <a:p>
            <a:pPr lvl="1" algn="l" eaLnBrk="1" hangingPunct="1">
              <a:spcBef>
                <a:spcPct val="30000"/>
              </a:spcBef>
              <a:buFont typeface="Wingdings" pitchFamily="2" charset="2"/>
              <a:buChar char="Ø"/>
            </a:pPr>
            <a:r>
              <a:rPr lang="en-US" sz="1800" dirty="0">
                <a:solidFill>
                  <a:schemeClr val="tx1"/>
                </a:solidFill>
                <a:latin typeface="Arial" pitchFamily="34" charset="0"/>
              </a:rPr>
              <a:t>Detect and correct metabolic abnormalities</a:t>
            </a:r>
          </a:p>
          <a:p>
            <a:pPr lvl="1" algn="l" eaLnBrk="1" hangingPunct="1">
              <a:spcBef>
                <a:spcPct val="30000"/>
              </a:spcBef>
              <a:buFont typeface="Wingdings" pitchFamily="2" charset="2"/>
              <a:buChar char="Ø"/>
            </a:pPr>
            <a:r>
              <a:rPr lang="en-US" sz="1800" dirty="0">
                <a:solidFill>
                  <a:schemeClr val="tx1"/>
                </a:solidFill>
                <a:latin typeface="Arial" pitchFamily="34" charset="0"/>
              </a:rPr>
              <a:t>Treat pain</a:t>
            </a:r>
          </a:p>
          <a:p>
            <a:pPr lvl="1" algn="l" eaLnBrk="1" hangingPunct="1">
              <a:spcBef>
                <a:spcPct val="30000"/>
              </a:spcBef>
              <a:buFont typeface="Wingdings" pitchFamily="2" charset="2"/>
              <a:buChar char="Ø"/>
            </a:pPr>
            <a:r>
              <a:rPr lang="en-US" sz="1800" dirty="0">
                <a:solidFill>
                  <a:schemeClr val="tx1"/>
                </a:solidFill>
                <a:latin typeface="Arial" pitchFamily="34" charset="0"/>
              </a:rPr>
              <a:t>Detect and correct urinary retention, fecal impaction</a:t>
            </a:r>
          </a:p>
          <a:p>
            <a:pPr lvl="1" algn="l" eaLnBrk="1" hangingPunct="1">
              <a:spcBef>
                <a:spcPct val="30000"/>
              </a:spcBef>
              <a:buFont typeface="Wingdings" pitchFamily="2" charset="2"/>
              <a:buChar char="Ø"/>
            </a:pPr>
            <a:r>
              <a:rPr lang="en-US" sz="1800" dirty="0">
                <a:solidFill>
                  <a:schemeClr val="tx1"/>
                </a:solidFill>
                <a:latin typeface="Arial" pitchFamily="34" charset="0"/>
              </a:rPr>
              <a:t>Frequently orient patients with cognitive or sensory impairment</a:t>
            </a:r>
          </a:p>
          <a:p>
            <a:pPr lvl="1" algn="l" eaLnBrk="1" hangingPunct="1">
              <a:spcBef>
                <a:spcPct val="30000"/>
              </a:spcBef>
              <a:buFont typeface="Wingdings" pitchFamily="2" charset="2"/>
              <a:buChar char="Ø"/>
            </a:pPr>
            <a:r>
              <a:rPr lang="en-US" sz="1800" dirty="0">
                <a:solidFill>
                  <a:schemeClr val="tx1"/>
                </a:solidFill>
                <a:latin typeface="Arial" pitchFamily="34" charset="0"/>
              </a:rPr>
              <a:t>Avoid excessive bed rest, room changes, restraints, and unnecessary tethers</a:t>
            </a:r>
          </a:p>
          <a:p>
            <a:pPr lvl="1" algn="l" eaLnBrk="1" hangingPunct="1">
              <a:spcBef>
                <a:spcPct val="30000"/>
              </a:spcBef>
              <a:buFont typeface="Wingdings" pitchFamily="2" charset="2"/>
              <a:buChar char="Ø"/>
            </a:pPr>
            <a:r>
              <a:rPr lang="en-US" sz="1800" dirty="0">
                <a:solidFill>
                  <a:schemeClr val="tx1"/>
                </a:solidFill>
                <a:latin typeface="Arial" pitchFamily="34" charset="0"/>
              </a:rPr>
              <a:t>Promote night-time sleep non-pharmacologically</a:t>
            </a:r>
          </a:p>
          <a:p>
            <a:pPr lvl="1" algn="l" eaLnBrk="1" hangingPunct="1">
              <a:spcBef>
                <a:spcPct val="30000"/>
              </a:spcBef>
              <a:buFont typeface="Wingdings" pitchFamily="2" charset="2"/>
              <a:buChar char="Ø"/>
            </a:pPr>
            <a:endParaRPr lang="en-US" sz="1800" dirty="0">
              <a:solidFill>
                <a:schemeClr val="accent1"/>
              </a:solidFill>
              <a:latin typeface="Arial" pitchFamily="34" charset="0"/>
            </a:endParaRPr>
          </a:p>
          <a:p>
            <a:pPr marL="693738" lvl="1" indent="0" algn="l" eaLnBrk="1" hangingPunct="1">
              <a:spcBef>
                <a:spcPct val="30000"/>
              </a:spcBef>
            </a:pPr>
            <a:endParaRPr lang="en-US" sz="2000" dirty="0">
              <a:latin typeface="Arial" pitchFamily="34" charset="0"/>
            </a:endParaRPr>
          </a:p>
        </p:txBody>
      </p:sp>
      <p:sp>
        <p:nvSpPr>
          <p:cNvPr id="45061" name="Text Box 5"/>
          <p:cNvSpPr txBox="1">
            <a:spLocks noChangeArrowheads="1"/>
          </p:cNvSpPr>
          <p:nvPr/>
        </p:nvSpPr>
        <p:spPr bwMode="auto">
          <a:xfrm>
            <a:off x="4629150" y="1630551"/>
            <a:ext cx="3733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bg1"/>
                </a:solidFill>
                <a:latin typeface="Times New Roman" pitchFamily="18" charset="0"/>
              </a:defRPr>
            </a:lvl1pPr>
            <a:lvl2pPr marL="679450" indent="-398463" eaLnBrk="0" hangingPunct="0">
              <a:defRPr sz="2400">
                <a:solidFill>
                  <a:schemeClr val="bg1"/>
                </a:solidFill>
                <a:latin typeface="Times New Roman" pitchFamily="18" charset="0"/>
              </a:defRPr>
            </a:lvl2pPr>
            <a:lvl3pPr marL="1143000" indent="-228600" eaLnBrk="0" hangingPunct="0">
              <a:defRPr sz="2400">
                <a:solidFill>
                  <a:schemeClr val="bg1"/>
                </a:solidFill>
                <a:latin typeface="Times New Roman" pitchFamily="18" charset="0"/>
              </a:defRPr>
            </a:lvl3pPr>
            <a:lvl4pPr marL="1600200" indent="-228600" eaLnBrk="0" hangingPunct="0">
              <a:defRPr sz="2400">
                <a:solidFill>
                  <a:schemeClr val="bg1"/>
                </a:solidFill>
                <a:latin typeface="Times New Roman" pitchFamily="18" charset="0"/>
              </a:defRPr>
            </a:lvl4pPr>
            <a:lvl5pPr marL="2057400" indent="-228600" eaLnBrk="0" hangingPunct="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pPr lvl="1" algn="l" eaLnBrk="1" hangingPunct="1">
              <a:spcBef>
                <a:spcPct val="10000"/>
              </a:spcBef>
              <a:buFont typeface="Wingdings" pitchFamily="2" charset="2"/>
              <a:buChar char="Ø"/>
            </a:pPr>
            <a:r>
              <a:rPr lang="en-US" sz="2000" dirty="0">
                <a:solidFill>
                  <a:schemeClr val="tx1"/>
                </a:solidFill>
                <a:latin typeface="Arial" pitchFamily="34" charset="0"/>
              </a:rPr>
              <a:t>Visual impairment</a:t>
            </a:r>
          </a:p>
          <a:p>
            <a:pPr lvl="1" algn="l" eaLnBrk="1" hangingPunct="1">
              <a:spcBef>
                <a:spcPct val="10000"/>
              </a:spcBef>
              <a:buFont typeface="Wingdings" pitchFamily="2" charset="2"/>
              <a:buChar char="Ø"/>
            </a:pPr>
            <a:r>
              <a:rPr lang="en-US" sz="2000" dirty="0">
                <a:solidFill>
                  <a:schemeClr val="tx1"/>
                </a:solidFill>
                <a:latin typeface="Arial" pitchFamily="34" charset="0"/>
              </a:rPr>
              <a:t>Hearing impairment</a:t>
            </a:r>
          </a:p>
          <a:p>
            <a:pPr lvl="1" algn="l" eaLnBrk="1" hangingPunct="1">
              <a:spcBef>
                <a:spcPct val="10000"/>
              </a:spcBef>
              <a:buFont typeface="Wingdings" pitchFamily="2" charset="2"/>
              <a:buChar char="Ø"/>
            </a:pPr>
            <a:r>
              <a:rPr lang="en-US" sz="2000" dirty="0">
                <a:solidFill>
                  <a:schemeClr val="tx1"/>
                </a:solidFill>
                <a:latin typeface="Arial" pitchFamily="34" charset="0"/>
              </a:rPr>
              <a:t>Dehydration</a:t>
            </a:r>
          </a:p>
        </p:txBody>
      </p:sp>
      <p:sp>
        <p:nvSpPr>
          <p:cNvPr id="6" name="Rectangle 2"/>
          <p:cNvSpPr>
            <a:spLocks noGrp="1" noChangeArrowheads="1"/>
          </p:cNvSpPr>
          <p:nvPr>
            <p:ph type="title"/>
          </p:nvPr>
        </p:nvSpPr>
        <p:spPr>
          <a:xfrm>
            <a:off x="895332" y="257420"/>
            <a:ext cx="7188795" cy="762000"/>
          </a:xfrm>
        </p:spPr>
        <p:txBody>
          <a:bodyPr/>
          <a:lstStyle/>
          <a:p>
            <a:pPr algn="ctr" eaLnBrk="1" hangingPunct="1"/>
            <a:r>
              <a:rPr lang="en-US" sz="3600" dirty="0">
                <a:latin typeface="Arial" panose="020B0604020202020204" pitchFamily="34" charset="0"/>
                <a:cs typeface="Arial" panose="020B0604020202020204" pitchFamily="34" charset="0"/>
              </a:rPr>
              <a:t>Delirium </a:t>
            </a:r>
          </a:p>
        </p:txBody>
      </p:sp>
    </p:spTree>
    <p:extLst>
      <p:ext uri="{BB962C8B-B14F-4D97-AF65-F5344CB8AC3E}">
        <p14:creationId xmlns:p14="http://schemas.microsoft.com/office/powerpoint/2010/main" val="2979118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2D798-3F65-45B6-F28D-81AA3A3A79E4}"/>
              </a:ext>
            </a:extLst>
          </p:cNvPr>
          <p:cNvSpPr>
            <a:spLocks noGrp="1"/>
          </p:cNvSpPr>
          <p:nvPr>
            <p:ph type="title"/>
          </p:nvPr>
        </p:nvSpPr>
        <p:spPr>
          <a:xfrm>
            <a:off x="349628" y="702099"/>
            <a:ext cx="8529404" cy="1400530"/>
          </a:xfrm>
        </p:spPr>
        <p:txBody>
          <a:bodyPr/>
          <a:lstStyle/>
          <a:p>
            <a:r>
              <a:rPr lang="en-US" dirty="0">
                <a:solidFill>
                  <a:schemeClr val="tx1"/>
                </a:solidFill>
                <a:latin typeface="Arial" pitchFamily="34" charset="0"/>
              </a:rPr>
              <a:t>To prevent or ameliorate delirium: </a:t>
            </a:r>
            <a:br>
              <a:rPr lang="en-US" dirty="0">
                <a:solidFill>
                  <a:schemeClr val="tx1"/>
                </a:solidFill>
                <a:latin typeface="Arial" pitchFamily="34" charset="0"/>
              </a:rPr>
            </a:br>
            <a:endParaRPr lang="en-US" dirty="0"/>
          </a:p>
        </p:txBody>
      </p:sp>
      <p:sp>
        <p:nvSpPr>
          <p:cNvPr id="3" name="TextBox 2">
            <a:extLst>
              <a:ext uri="{FF2B5EF4-FFF2-40B4-BE49-F238E27FC236}">
                <a16:creationId xmlns:a16="http://schemas.microsoft.com/office/drawing/2014/main" id="{01EC06E0-2D56-2166-516A-33214821ABD7}"/>
              </a:ext>
            </a:extLst>
          </p:cNvPr>
          <p:cNvSpPr txBox="1"/>
          <p:nvPr/>
        </p:nvSpPr>
        <p:spPr>
          <a:xfrm>
            <a:off x="0" y="1853248"/>
            <a:ext cx="8228067" cy="4468916"/>
          </a:xfrm>
          <a:prstGeom prst="rect">
            <a:avLst/>
          </a:prstGeom>
          <a:noFill/>
        </p:spPr>
        <p:txBody>
          <a:bodyPr wrap="square" rtlCol="0">
            <a:spAutoFit/>
          </a:bodyPr>
          <a:lstStyle/>
          <a:p>
            <a:pPr lvl="1" algn="l" eaLnBrk="1" hangingPunct="1">
              <a:spcBef>
                <a:spcPct val="30000"/>
              </a:spcBef>
              <a:buFont typeface="Wingdings" pitchFamily="2" charset="2"/>
              <a:buChar char="Ø"/>
            </a:pPr>
            <a:r>
              <a:rPr lang="en-US" sz="2400" dirty="0">
                <a:solidFill>
                  <a:schemeClr val="tx1"/>
                </a:solidFill>
                <a:latin typeface="Arial" pitchFamily="34" charset="0"/>
              </a:rPr>
              <a:t>  Avoid anticholinergics</a:t>
            </a:r>
          </a:p>
          <a:p>
            <a:pPr lvl="1" algn="l" eaLnBrk="1" hangingPunct="1">
              <a:spcBef>
                <a:spcPct val="30000"/>
              </a:spcBef>
              <a:buFont typeface="Wingdings" pitchFamily="2" charset="2"/>
              <a:buChar char="Ø"/>
            </a:pPr>
            <a:r>
              <a:rPr lang="en-US" sz="2400" dirty="0">
                <a:latin typeface="Arial" pitchFamily="34" charset="0"/>
              </a:rPr>
              <a:t>  T</a:t>
            </a:r>
            <a:r>
              <a:rPr lang="en-US" sz="2400" dirty="0">
                <a:solidFill>
                  <a:schemeClr val="tx1"/>
                </a:solidFill>
                <a:latin typeface="Arial" pitchFamily="34" charset="0"/>
              </a:rPr>
              <a:t>reat or prevent infections </a:t>
            </a:r>
          </a:p>
          <a:p>
            <a:pPr lvl="1" algn="l" eaLnBrk="1" hangingPunct="1">
              <a:spcBef>
                <a:spcPct val="30000"/>
              </a:spcBef>
              <a:buFont typeface="Wingdings" pitchFamily="2" charset="2"/>
              <a:buChar char="Ø"/>
            </a:pPr>
            <a:r>
              <a:rPr lang="en-US" sz="2400" dirty="0">
                <a:latin typeface="Arial" pitchFamily="34" charset="0"/>
              </a:rPr>
              <a:t>  C</a:t>
            </a:r>
            <a:r>
              <a:rPr lang="en-US" sz="2400" dirty="0">
                <a:solidFill>
                  <a:schemeClr val="tx1"/>
                </a:solidFill>
                <a:latin typeface="Arial" pitchFamily="34" charset="0"/>
              </a:rPr>
              <a:t>orrect metabolic abnormalities</a:t>
            </a:r>
          </a:p>
          <a:p>
            <a:pPr lvl="1" algn="l" eaLnBrk="1" hangingPunct="1">
              <a:spcBef>
                <a:spcPct val="30000"/>
              </a:spcBef>
              <a:buFont typeface="Wingdings" pitchFamily="2" charset="2"/>
              <a:buChar char="Ø"/>
            </a:pPr>
            <a:r>
              <a:rPr lang="en-US" sz="2400" dirty="0">
                <a:solidFill>
                  <a:schemeClr val="tx1"/>
                </a:solidFill>
                <a:latin typeface="Arial" pitchFamily="34" charset="0"/>
              </a:rPr>
              <a:t>  Treat pain</a:t>
            </a:r>
          </a:p>
          <a:p>
            <a:pPr lvl="1" algn="l" eaLnBrk="1" hangingPunct="1">
              <a:spcBef>
                <a:spcPct val="30000"/>
              </a:spcBef>
              <a:buFont typeface="Wingdings" pitchFamily="2" charset="2"/>
              <a:buChar char="Ø"/>
            </a:pPr>
            <a:r>
              <a:rPr lang="en-US" sz="2400" dirty="0">
                <a:latin typeface="Arial" pitchFamily="34" charset="0"/>
              </a:rPr>
              <a:t>  C</a:t>
            </a:r>
            <a:r>
              <a:rPr lang="en-US" sz="2400" dirty="0">
                <a:solidFill>
                  <a:schemeClr val="tx1"/>
                </a:solidFill>
                <a:latin typeface="Arial" pitchFamily="34" charset="0"/>
              </a:rPr>
              <a:t>orrect urinary retention, fecal impaction</a:t>
            </a:r>
          </a:p>
          <a:p>
            <a:pPr lvl="1" algn="l" eaLnBrk="1" hangingPunct="1">
              <a:spcBef>
                <a:spcPct val="30000"/>
              </a:spcBef>
              <a:buFont typeface="Wingdings" pitchFamily="2" charset="2"/>
              <a:buChar char="Ø"/>
            </a:pPr>
            <a:r>
              <a:rPr lang="en-US" sz="2400" dirty="0">
                <a:solidFill>
                  <a:schemeClr val="tx1"/>
                </a:solidFill>
                <a:latin typeface="Arial" pitchFamily="34" charset="0"/>
              </a:rPr>
              <a:t>  Frequently orientation </a:t>
            </a:r>
          </a:p>
          <a:p>
            <a:pPr lvl="1" algn="l" eaLnBrk="1" hangingPunct="1">
              <a:spcBef>
                <a:spcPct val="30000"/>
              </a:spcBef>
              <a:buFont typeface="Wingdings" pitchFamily="2" charset="2"/>
              <a:buChar char="Ø"/>
            </a:pPr>
            <a:r>
              <a:rPr lang="en-US" sz="2400" dirty="0">
                <a:solidFill>
                  <a:schemeClr val="tx1"/>
                </a:solidFill>
                <a:latin typeface="Arial" pitchFamily="34" charset="0"/>
              </a:rPr>
              <a:t>  Avoid excessive bed rest, room changes, restraints, and unnecessary tethers</a:t>
            </a:r>
          </a:p>
          <a:p>
            <a:pPr lvl="1" algn="l" eaLnBrk="1" hangingPunct="1">
              <a:spcBef>
                <a:spcPct val="30000"/>
              </a:spcBef>
              <a:buFont typeface="Wingdings" pitchFamily="2" charset="2"/>
              <a:buChar char="Ø"/>
            </a:pPr>
            <a:r>
              <a:rPr lang="en-US" sz="2400" dirty="0">
                <a:solidFill>
                  <a:schemeClr val="tx1"/>
                </a:solidFill>
                <a:latin typeface="Arial" pitchFamily="34" charset="0"/>
              </a:rPr>
              <a:t>  Promote night-time sleep non-pharmacologically</a:t>
            </a:r>
          </a:p>
          <a:p>
            <a:endParaRPr lang="en-US" dirty="0"/>
          </a:p>
        </p:txBody>
      </p:sp>
    </p:spTree>
    <p:extLst>
      <p:ext uri="{BB962C8B-B14F-4D97-AF65-F5344CB8AC3E}">
        <p14:creationId xmlns:p14="http://schemas.microsoft.com/office/powerpoint/2010/main" val="3259020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890990" y="407201"/>
            <a:ext cx="7665929" cy="644039"/>
          </a:xfrm>
        </p:spPr>
        <p:txBody>
          <a:bodyPr>
            <a:noAutofit/>
          </a:bodyPr>
          <a:lstStyle/>
          <a:p>
            <a:pPr eaLnBrk="1" hangingPunct="1"/>
            <a:r>
              <a:rPr lang="en-US" sz="3600" dirty="0">
                <a:latin typeface="Arial" panose="020B0604020202020204" pitchFamily="34" charset="0"/>
                <a:cs typeface="Arial" panose="020B0604020202020204" pitchFamily="34" charset="0"/>
              </a:rPr>
              <a:t>Adverse Events with Medications</a:t>
            </a:r>
          </a:p>
        </p:txBody>
      </p:sp>
      <p:sp>
        <p:nvSpPr>
          <p:cNvPr id="3" name="Content Placeholder 2"/>
          <p:cNvSpPr>
            <a:spLocks noGrp="1"/>
          </p:cNvSpPr>
          <p:nvPr>
            <p:ph idx="1"/>
          </p:nvPr>
        </p:nvSpPr>
        <p:spPr>
          <a:xfrm>
            <a:off x="628650" y="1433729"/>
            <a:ext cx="7886700" cy="4351338"/>
          </a:xfrm>
        </p:spPr>
        <p:txBody>
          <a:bodyPr>
            <a:normAutofit/>
          </a:bodyPr>
          <a:lstStyle/>
          <a:p>
            <a:pPr marL="0" indent="0">
              <a:buNone/>
            </a:pPr>
            <a:endParaRPr lang="en-US" sz="18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Issues:</a:t>
            </a:r>
          </a:p>
          <a:p>
            <a:pPr lvl="1">
              <a:buFont typeface="Wingdings" panose="05000000000000000000" pitchFamily="2" charset="2"/>
              <a:buChar char="Ø"/>
            </a:pPr>
            <a:r>
              <a:rPr lang="en-US" sz="2400" dirty="0">
                <a:latin typeface="Arial" panose="020B0604020202020204" pitchFamily="34" charset="0"/>
                <a:cs typeface="Arial" panose="020B0604020202020204" pitchFamily="34" charset="0"/>
              </a:rPr>
              <a:t>Polypharmacy</a:t>
            </a:r>
          </a:p>
          <a:p>
            <a:pPr lvl="1">
              <a:buFont typeface="Wingdings" panose="05000000000000000000" pitchFamily="2" charset="2"/>
              <a:buChar char="Ø"/>
            </a:pPr>
            <a:r>
              <a:rPr lang="en-US" sz="2400" dirty="0">
                <a:latin typeface="Arial" panose="020B0604020202020204" pitchFamily="34" charset="0"/>
                <a:cs typeface="Arial" panose="020B0604020202020204" pitchFamily="34" charset="0"/>
              </a:rPr>
              <a:t>Multiple prescribing providers</a:t>
            </a:r>
          </a:p>
          <a:p>
            <a:pPr lvl="1">
              <a:buFont typeface="Wingdings" panose="05000000000000000000" pitchFamily="2" charset="2"/>
              <a:buChar char="Ø"/>
            </a:pPr>
            <a:r>
              <a:rPr lang="en-US" sz="2400" dirty="0">
                <a:latin typeface="Arial" panose="020B0604020202020204" pitchFamily="34" charset="0"/>
                <a:cs typeface="Arial" panose="020B0604020202020204" pitchFamily="34" charset="0"/>
              </a:rPr>
              <a:t>Barriers to medication reconciliation</a:t>
            </a:r>
          </a:p>
          <a:p>
            <a:pPr lvl="1">
              <a:buFont typeface="Wingdings" panose="05000000000000000000" pitchFamily="2" charset="2"/>
              <a:buChar char="Ø"/>
            </a:pPr>
            <a:r>
              <a:rPr lang="en-US" sz="2400" dirty="0">
                <a:latin typeface="Arial" panose="020B0604020202020204" pitchFamily="34" charset="0"/>
                <a:cs typeface="Arial" panose="020B0604020202020204" pitchFamily="34" charset="0"/>
              </a:rPr>
              <a:t>Significant medication changes ( old medications discontinued and new ones introduced )</a:t>
            </a:r>
          </a:p>
          <a:p>
            <a:pPr lvl="1">
              <a:buFont typeface="Wingdings" panose="05000000000000000000" pitchFamily="2" charset="2"/>
              <a:buChar char="Ø"/>
            </a:pPr>
            <a:r>
              <a:rPr lang="en-US" sz="2400" dirty="0">
                <a:latin typeface="Arial" panose="020B0604020202020204" pitchFamily="34" charset="0"/>
                <a:cs typeface="Arial" panose="020B0604020202020204" pitchFamily="34" charset="0"/>
              </a:rPr>
              <a:t>Physician lack of knowledge or attitudes about unsafe medications</a:t>
            </a:r>
          </a:p>
          <a:p>
            <a:endParaRPr lang="en-US" sz="1800" dirty="0"/>
          </a:p>
          <a:p>
            <a:endParaRPr lang="en-US" dirty="0"/>
          </a:p>
        </p:txBody>
      </p:sp>
    </p:spTree>
    <p:extLst>
      <p:ext uri="{BB962C8B-B14F-4D97-AF65-F5344CB8AC3E}">
        <p14:creationId xmlns:p14="http://schemas.microsoft.com/office/powerpoint/2010/main" val="3230487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Grp="1" noChangeArrowheads="1"/>
          </p:cNvSpPr>
          <p:nvPr>
            <p:ph type="title"/>
          </p:nvPr>
        </p:nvSpPr>
        <p:spPr>
          <a:xfrm>
            <a:off x="857250" y="949649"/>
            <a:ext cx="7893424" cy="644039"/>
          </a:xfrm>
          <a:prstGeom prst="rect">
            <a:avLst/>
          </a:prstGeom>
        </p:spPr>
        <p:txBody>
          <a:bodyPr>
            <a:noAutofit/>
          </a:bodyPr>
          <a:lstStyle>
            <a:lvl1pPr algn="ctr" defTabSz="457200" rtl="0" eaLnBrk="1" latinLnBrk="0" hangingPunct="1">
              <a:spcBef>
                <a:spcPct val="0"/>
              </a:spcBef>
              <a:buNone/>
              <a:defRPr sz="2850" b="1" kern="1200" spc="300">
                <a:solidFill>
                  <a:srgbClr val="F4B51D"/>
                </a:solidFill>
                <a:latin typeface="GrHelvetica"/>
                <a:ea typeface="+mj-ea"/>
                <a:cs typeface="GrHelvetica"/>
              </a:defRPr>
            </a:lvl1pPr>
          </a:lstStyle>
          <a:p>
            <a:pPr algn="l"/>
            <a:r>
              <a:rPr lang="en-US" sz="3600" b="0" dirty="0">
                <a:latin typeface="Arial" panose="020B0604020202020204" pitchFamily="34" charset="0"/>
                <a:cs typeface="Arial" panose="020B0604020202020204" pitchFamily="34" charset="0"/>
              </a:rPr>
              <a:t>Adverse drug events driven by</a:t>
            </a:r>
            <a:r>
              <a:rPr lang="en-US" sz="2400" b="1" dirty="0">
                <a:latin typeface="Arial" panose="020B0604020202020204" pitchFamily="34" charset="0"/>
                <a:cs typeface="Arial" panose="020B0604020202020204" pitchFamily="34" charset="0"/>
              </a:rPr>
              <a:t>:</a:t>
            </a:r>
            <a:br>
              <a:rPr lang="en-US" sz="2400" b="1" dirty="0">
                <a:latin typeface="Arial" panose="020B0604020202020204" pitchFamily="34" charset="0"/>
                <a:cs typeface="Arial" panose="020B0604020202020204" pitchFamily="34" charset="0"/>
              </a:rPr>
            </a:br>
            <a:endParaRPr lang="en-US" sz="2400" spc="0" dirty="0">
              <a:solidFill>
                <a:schemeClr val="tx1"/>
              </a:solidFill>
              <a:latin typeface="+mn-lt"/>
            </a:endParaRPr>
          </a:p>
        </p:txBody>
      </p:sp>
      <p:sp>
        <p:nvSpPr>
          <p:cNvPr id="3" name="Content Placeholder 2"/>
          <p:cNvSpPr>
            <a:spLocks noGrp="1"/>
          </p:cNvSpPr>
          <p:nvPr>
            <p:ph idx="1"/>
          </p:nvPr>
        </p:nvSpPr>
        <p:spPr>
          <a:xfrm>
            <a:off x="857250" y="2228633"/>
            <a:ext cx="8229600" cy="3408435"/>
          </a:xfrm>
        </p:spPr>
        <p:txBody>
          <a:bodyPr>
            <a:normAutofit/>
          </a:bodyPr>
          <a:lstStyle/>
          <a:p>
            <a:pPr lvl="1">
              <a:spcBef>
                <a:spcPts val="0"/>
              </a:spcBef>
              <a:buFont typeface="Wingdings" panose="05000000000000000000" pitchFamily="2" charset="2"/>
              <a:buChar char="Ø"/>
            </a:pPr>
            <a:r>
              <a:rPr lang="en-US" sz="2800" dirty="0">
                <a:latin typeface="Arial" panose="020B0604020202020204" pitchFamily="34" charset="0"/>
                <a:cs typeface="Arial" panose="020B0604020202020204" pitchFamily="34" charset="0"/>
              </a:rPr>
              <a:t>Number of drugs</a:t>
            </a:r>
          </a:p>
          <a:p>
            <a:pPr lvl="1">
              <a:spcBef>
                <a:spcPts val="0"/>
              </a:spcBef>
              <a:buFont typeface="Wingdings" panose="05000000000000000000" pitchFamily="2" charset="2"/>
              <a:buChar char="Ø"/>
            </a:pPr>
            <a:r>
              <a:rPr lang="en-US" sz="2800" dirty="0">
                <a:latin typeface="Arial" panose="020B0604020202020204" pitchFamily="34" charset="0"/>
                <a:cs typeface="Arial" panose="020B0604020202020204" pitchFamily="34" charset="0"/>
              </a:rPr>
              <a:t>History of ADEs</a:t>
            </a:r>
          </a:p>
          <a:p>
            <a:pPr lvl="1">
              <a:spcBef>
                <a:spcPts val="0"/>
              </a:spcBef>
              <a:buFont typeface="Wingdings" panose="05000000000000000000" pitchFamily="2" charset="2"/>
              <a:buChar char="Ø"/>
            </a:pPr>
            <a:r>
              <a:rPr lang="en-US" sz="2800" dirty="0">
                <a:latin typeface="Arial" panose="020B0604020202020204" pitchFamily="34" charset="0"/>
                <a:cs typeface="Arial" panose="020B0604020202020204" pitchFamily="34" charset="0"/>
              </a:rPr>
              <a:t>Heart failure</a:t>
            </a:r>
          </a:p>
          <a:p>
            <a:pPr lvl="1">
              <a:spcBef>
                <a:spcPts val="0"/>
              </a:spcBef>
              <a:buFont typeface="Wingdings" panose="05000000000000000000" pitchFamily="2" charset="2"/>
              <a:buChar char="Ø"/>
            </a:pPr>
            <a:r>
              <a:rPr lang="en-US" sz="2800" dirty="0">
                <a:latin typeface="Arial" panose="020B0604020202020204" pitchFamily="34" charset="0"/>
                <a:cs typeface="Arial" panose="020B0604020202020204" pitchFamily="34" charset="0"/>
              </a:rPr>
              <a:t>Liver disease</a:t>
            </a:r>
          </a:p>
          <a:p>
            <a:pPr lvl="1">
              <a:spcBef>
                <a:spcPts val="0"/>
              </a:spcBef>
              <a:buFont typeface="Wingdings" panose="05000000000000000000" pitchFamily="2" charset="2"/>
              <a:buChar char="Ø"/>
            </a:pPr>
            <a:r>
              <a:rPr lang="en-US" sz="2800" dirty="0">
                <a:latin typeface="Arial" panose="020B0604020202020204" pitchFamily="34" charset="0"/>
                <a:cs typeface="Arial" panose="020B0604020202020204" pitchFamily="34" charset="0"/>
              </a:rPr>
              <a:t>Presence of ≥4 conditions </a:t>
            </a:r>
          </a:p>
          <a:p>
            <a:pPr lvl="1">
              <a:spcBef>
                <a:spcPts val="0"/>
              </a:spcBef>
              <a:buFont typeface="Wingdings" panose="05000000000000000000" pitchFamily="2" charset="2"/>
              <a:buChar char="Ø"/>
            </a:pPr>
            <a:r>
              <a:rPr lang="en-US" sz="2800" dirty="0">
                <a:latin typeface="Arial" panose="020B0604020202020204" pitchFamily="34" charset="0"/>
                <a:cs typeface="Arial" panose="020B0604020202020204" pitchFamily="34" charset="0"/>
              </a:rPr>
              <a:t>Renal failure</a:t>
            </a:r>
          </a:p>
          <a:p>
            <a:pPr marL="457200" lvl="1" indent="0">
              <a:buNone/>
            </a:pPr>
            <a:endParaRPr lang="en-US" dirty="0"/>
          </a:p>
          <a:p>
            <a:pPr marL="0" indent="0">
              <a:buNone/>
            </a:pPr>
            <a:endParaRPr lang="en-US" dirty="0"/>
          </a:p>
        </p:txBody>
      </p:sp>
    </p:spTree>
    <p:extLst>
      <p:ext uri="{BB962C8B-B14F-4D97-AF65-F5344CB8AC3E}">
        <p14:creationId xmlns:p14="http://schemas.microsoft.com/office/powerpoint/2010/main" val="2619904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351229" y="438712"/>
            <a:ext cx="7772400" cy="762000"/>
          </a:xfrm>
        </p:spPr>
        <p:txBody>
          <a:bodyPr/>
          <a:lstStyle/>
          <a:p>
            <a:pPr algn="ctr" eaLnBrk="1" hangingPunct="1"/>
            <a:r>
              <a:rPr lang="en-US" sz="3600" dirty="0">
                <a:latin typeface="Arial" panose="020B0604020202020204" pitchFamily="34" charset="0"/>
                <a:cs typeface="Arial" panose="020B0604020202020204" pitchFamily="34" charset="0"/>
              </a:rPr>
              <a:t>ADE’s</a:t>
            </a:r>
          </a:p>
        </p:txBody>
      </p:sp>
      <p:sp>
        <p:nvSpPr>
          <p:cNvPr id="37892" name="Text Box 3"/>
          <p:cNvSpPr txBox="1">
            <a:spLocks noChangeArrowheads="1"/>
          </p:cNvSpPr>
          <p:nvPr/>
        </p:nvSpPr>
        <p:spPr bwMode="auto">
          <a:xfrm>
            <a:off x="218364" y="1301420"/>
            <a:ext cx="857568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eaLnBrk="0" hangingPunct="0">
              <a:defRPr sz="2400">
                <a:solidFill>
                  <a:schemeClr val="bg1"/>
                </a:solidFill>
                <a:latin typeface="Times New Roman" pitchFamily="18" charset="0"/>
              </a:defRPr>
            </a:lvl1pPr>
            <a:lvl2pPr marL="1033463" indent="-339725" eaLnBrk="0" hangingPunct="0">
              <a:defRPr sz="2400">
                <a:solidFill>
                  <a:schemeClr val="bg1"/>
                </a:solidFill>
                <a:latin typeface="Times New Roman" pitchFamily="18" charset="0"/>
              </a:defRPr>
            </a:lvl2pPr>
            <a:lvl3pPr marL="1143000" indent="-228600" eaLnBrk="0" hangingPunct="0">
              <a:defRPr sz="2400">
                <a:solidFill>
                  <a:schemeClr val="bg1"/>
                </a:solidFill>
                <a:latin typeface="Times New Roman" pitchFamily="18" charset="0"/>
              </a:defRPr>
            </a:lvl3pPr>
            <a:lvl4pPr marL="1600200" indent="-228600" eaLnBrk="0" hangingPunct="0">
              <a:defRPr sz="2400">
                <a:solidFill>
                  <a:schemeClr val="bg1"/>
                </a:solidFill>
                <a:latin typeface="Times New Roman" pitchFamily="18" charset="0"/>
              </a:defRPr>
            </a:lvl4pPr>
            <a:lvl5pPr marL="2057400" indent="-228600" eaLnBrk="0" hangingPunct="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r>
              <a:rPr lang="en-US" sz="2800" dirty="0">
                <a:solidFill>
                  <a:schemeClr val="tx1"/>
                </a:solidFill>
                <a:latin typeface="Arial" panose="020B0604020202020204" pitchFamily="34" charset="0"/>
                <a:cs typeface="Arial" panose="020B0604020202020204" pitchFamily="34" charset="0"/>
              </a:rPr>
              <a:t>Solutions:</a:t>
            </a:r>
          </a:p>
          <a:p>
            <a:endParaRPr lang="en-US" sz="2800" dirty="0">
              <a:solidFill>
                <a:schemeClr val="tx1"/>
              </a:solidFill>
              <a:latin typeface="Arial" panose="020B0604020202020204" pitchFamily="34" charset="0"/>
              <a:cs typeface="Arial" panose="020B0604020202020204" pitchFamily="34" charset="0"/>
            </a:endParaRPr>
          </a:p>
          <a:p>
            <a:pPr marL="460375" indent="-342900">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Daily and discharge medication review</a:t>
            </a:r>
          </a:p>
          <a:p>
            <a:endParaRPr lang="en-US" sz="2800" dirty="0">
              <a:solidFill>
                <a:schemeClr val="tx1"/>
              </a:solidFill>
              <a:latin typeface="Arial" panose="020B0604020202020204" pitchFamily="34" charset="0"/>
              <a:cs typeface="Arial" panose="020B0604020202020204" pitchFamily="34" charset="0"/>
            </a:endParaRPr>
          </a:p>
          <a:p>
            <a:pPr marL="460375" indent="-342900">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Discontinue:</a:t>
            </a:r>
          </a:p>
          <a:p>
            <a:pPr marL="460375" indent="-342900">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Have low therapeutic value (</a:t>
            </a:r>
            <a:r>
              <a:rPr lang="en-US" sz="2800" dirty="0" err="1">
                <a:solidFill>
                  <a:schemeClr val="tx1"/>
                </a:solidFill>
                <a:latin typeface="Arial" panose="020B0604020202020204" pitchFamily="34" charset="0"/>
                <a:cs typeface="Arial" panose="020B0604020202020204" pitchFamily="34" charset="0"/>
              </a:rPr>
              <a:t>eg</a:t>
            </a:r>
            <a:r>
              <a:rPr lang="en-US" sz="2800" dirty="0">
                <a:solidFill>
                  <a:schemeClr val="tx1"/>
                </a:solidFill>
                <a:latin typeface="Arial" panose="020B0604020202020204" pitchFamily="34" charset="0"/>
                <a:cs typeface="Arial" panose="020B0604020202020204" pitchFamily="34" charset="0"/>
              </a:rPr>
              <a:t>, sedative-hypnotics)</a:t>
            </a:r>
          </a:p>
          <a:p>
            <a:pPr marL="460375" indent="-342900">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Interact with another medication or another condition (drug- drug or drug- disease interaction)</a:t>
            </a:r>
          </a:p>
          <a:p>
            <a:pPr marL="460375" indent="-342900">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Prescribed despite a known allergy</a:t>
            </a:r>
          </a:p>
          <a:p>
            <a:pPr lvl="1" indent="0"/>
            <a:endParaRPr lang="en-US" sz="2800" dirty="0">
              <a:solidFill>
                <a:schemeClr val="tx1"/>
              </a:solidFill>
              <a:latin typeface="Arial" panose="020B0604020202020204" pitchFamily="34" charset="0"/>
              <a:cs typeface="Arial" panose="020B0604020202020204" pitchFamily="34" charset="0"/>
            </a:endParaRPr>
          </a:p>
          <a:p>
            <a:pPr marL="460375" indent="-342900">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Consultation with a clinical pharmacist</a:t>
            </a:r>
          </a:p>
        </p:txBody>
      </p:sp>
    </p:spTree>
    <p:extLst>
      <p:ext uri="{BB962C8B-B14F-4D97-AF65-F5344CB8AC3E}">
        <p14:creationId xmlns:p14="http://schemas.microsoft.com/office/powerpoint/2010/main" val="911057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965278" y="42548"/>
            <a:ext cx="7178722" cy="644039"/>
          </a:xfrm>
        </p:spPr>
        <p:txBody>
          <a:bodyPr>
            <a:noAutofit/>
          </a:bodyPr>
          <a:lstStyle/>
          <a:p>
            <a:br>
              <a:rPr lang="en-US" sz="2600" b="1" dirty="0">
                <a:latin typeface="+mn-lt"/>
              </a:rPr>
            </a:br>
            <a:r>
              <a:rPr lang="en-US" sz="3600" dirty="0">
                <a:latin typeface="Arial" panose="020B0604020202020204" pitchFamily="34" charset="0"/>
                <a:cs typeface="Arial" panose="020B0604020202020204" pitchFamily="34" charset="0"/>
              </a:rPr>
              <a:t>SLEEP DISTURBANCES</a:t>
            </a:r>
          </a:p>
        </p:txBody>
      </p:sp>
      <p:sp>
        <p:nvSpPr>
          <p:cNvPr id="48131" name="Content Placeholder 1"/>
          <p:cNvSpPr>
            <a:spLocks noGrp="1"/>
          </p:cNvSpPr>
          <p:nvPr>
            <p:ph idx="1"/>
          </p:nvPr>
        </p:nvSpPr>
        <p:spPr>
          <a:xfrm>
            <a:off x="561622" y="1450622"/>
            <a:ext cx="8001000" cy="4648200"/>
          </a:xfrm>
        </p:spPr>
        <p:txBody>
          <a:bodyPr>
            <a:normAutofit/>
          </a:bodyPr>
          <a:lstStyle/>
          <a:p>
            <a:pPr>
              <a:spcBef>
                <a:spcPts val="2400"/>
              </a:spcBef>
            </a:pPr>
            <a:r>
              <a:rPr lang="en-US" sz="2800" dirty="0">
                <a:latin typeface="Arial" panose="020B0604020202020204" pitchFamily="34" charset="0"/>
                <a:cs typeface="Arial" panose="020B0604020202020204" pitchFamily="34" charset="0"/>
              </a:rPr>
              <a:t>33% with sleep </a:t>
            </a:r>
            <a:r>
              <a:rPr lang="en-US" sz="2800" b="0" dirty="0">
                <a:latin typeface="Arial" panose="020B0604020202020204" pitchFamily="34" charset="0"/>
                <a:cs typeface="Arial" panose="020B0604020202020204" pitchFamily="34" charset="0"/>
              </a:rPr>
              <a:t>difficulty </a:t>
            </a:r>
          </a:p>
          <a:p>
            <a:pPr>
              <a:spcBef>
                <a:spcPts val="2400"/>
              </a:spcBef>
            </a:pPr>
            <a:r>
              <a:rPr lang="en-US" sz="2800" b="0" dirty="0">
                <a:latin typeface="Arial" panose="020B0604020202020204" pitchFamily="34" charset="0"/>
                <a:cs typeface="Arial" panose="020B0604020202020204" pitchFamily="34" charset="0"/>
              </a:rPr>
              <a:t>Reasons </a:t>
            </a:r>
            <a:endParaRPr lang="en-US" sz="2800" dirty="0">
              <a:latin typeface="Arial" panose="020B0604020202020204" pitchFamily="34" charset="0"/>
              <a:cs typeface="Arial" panose="020B0604020202020204" pitchFamily="34" charset="0"/>
            </a:endParaRPr>
          </a:p>
          <a:p>
            <a:pPr lvl="1">
              <a:spcBef>
                <a:spcPts val="2400"/>
              </a:spcBef>
            </a:pPr>
            <a:r>
              <a:rPr lang="en-US" sz="2800" b="0" dirty="0">
                <a:solidFill>
                  <a:srgbClr val="FFFF00"/>
                </a:solidFill>
                <a:latin typeface="Arial" panose="020B0604020202020204" pitchFamily="34" charset="0"/>
                <a:cs typeface="Arial" panose="020B0604020202020204" pitchFamily="34" charset="0"/>
              </a:rPr>
              <a:t>intrinsic </a:t>
            </a:r>
            <a:r>
              <a:rPr lang="en-US" sz="2800" b="0" dirty="0">
                <a:latin typeface="Arial" panose="020B0604020202020204" pitchFamily="34" charset="0"/>
                <a:cs typeface="Arial" panose="020B0604020202020204" pitchFamily="34" charset="0"/>
              </a:rPr>
              <a:t>drug withdrawal, medical illness, medications</a:t>
            </a:r>
          </a:p>
          <a:p>
            <a:pPr lvl="1">
              <a:spcBef>
                <a:spcPts val="2400"/>
              </a:spcBef>
            </a:pPr>
            <a:r>
              <a:rPr lang="en-US" sz="2800" b="0" dirty="0">
                <a:solidFill>
                  <a:srgbClr val="FFFF00"/>
                </a:solidFill>
                <a:latin typeface="Arial" panose="020B0604020202020204" pitchFamily="34" charset="0"/>
                <a:cs typeface="Arial" panose="020B0604020202020204" pitchFamily="34" charset="0"/>
              </a:rPr>
              <a:t>extrinsic</a:t>
            </a:r>
            <a:r>
              <a:rPr lang="en-US" sz="2800" b="0" dirty="0">
                <a:latin typeface="Arial" panose="020B0604020202020204" pitchFamily="34" charset="0"/>
                <a:cs typeface="Arial" panose="020B0604020202020204" pitchFamily="34" charset="0"/>
              </a:rPr>
              <a:t> noise, measuring vital signs, phlebotomy, medication administration, beeping medical monitors</a:t>
            </a:r>
          </a:p>
          <a:p>
            <a:endParaRPr lang="en-US" sz="2800" b="0" dirty="0"/>
          </a:p>
        </p:txBody>
      </p:sp>
    </p:spTree>
    <p:extLst>
      <p:ext uri="{BB962C8B-B14F-4D97-AF65-F5344CB8AC3E}">
        <p14:creationId xmlns:p14="http://schemas.microsoft.com/office/powerpoint/2010/main" val="342481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483977" y="248282"/>
            <a:ext cx="7285684" cy="914400"/>
          </a:xfrm>
        </p:spPr>
        <p:txBody>
          <a:bodyPr/>
          <a:lstStyle/>
          <a:p>
            <a:pPr algn="ctr" eaLnBrk="1" hangingPunct="1"/>
            <a:r>
              <a:rPr lang="en-US" sz="3600" b="1" dirty="0"/>
              <a:t>OBJECTIVES</a:t>
            </a:r>
            <a:br>
              <a:rPr lang="en-US" sz="3600" b="1" dirty="0"/>
            </a:br>
            <a:endParaRPr lang="en-US" sz="3600" b="1" dirty="0"/>
          </a:p>
        </p:txBody>
      </p:sp>
      <p:sp>
        <p:nvSpPr>
          <p:cNvPr id="23556" name="Text Box 3"/>
          <p:cNvSpPr txBox="1">
            <a:spLocks noChangeArrowheads="1"/>
          </p:cNvSpPr>
          <p:nvPr/>
        </p:nvSpPr>
        <p:spPr bwMode="auto">
          <a:xfrm>
            <a:off x="838200" y="1295400"/>
            <a:ext cx="74676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Times New Roman" pitchFamily="18" charset="0"/>
              </a:defRPr>
            </a:lvl1pPr>
            <a:lvl2pPr marL="742950" indent="-285750" eaLnBrk="0" hangingPunct="0">
              <a:defRPr sz="2400">
                <a:solidFill>
                  <a:schemeClr val="bg1"/>
                </a:solidFill>
                <a:latin typeface="Times New Roman" pitchFamily="18" charset="0"/>
              </a:defRPr>
            </a:lvl2pPr>
            <a:lvl3pPr marL="1143000" indent="-228600" eaLnBrk="0" hangingPunct="0">
              <a:defRPr sz="2400">
                <a:solidFill>
                  <a:schemeClr val="bg1"/>
                </a:solidFill>
                <a:latin typeface="Times New Roman" pitchFamily="18" charset="0"/>
              </a:defRPr>
            </a:lvl3pPr>
            <a:lvl4pPr marL="1600200" indent="-228600" eaLnBrk="0" hangingPunct="0">
              <a:defRPr sz="2400">
                <a:solidFill>
                  <a:schemeClr val="bg1"/>
                </a:solidFill>
                <a:latin typeface="Times New Roman" pitchFamily="18" charset="0"/>
              </a:defRPr>
            </a:lvl4pPr>
            <a:lvl5pPr marL="2057400" indent="-228600" eaLnBrk="0" hangingPunct="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pPr algn="l" eaLnBrk="1" hangingPunct="1">
              <a:spcBef>
                <a:spcPct val="30000"/>
              </a:spcBef>
            </a:pPr>
            <a:endParaRPr lang="en-US" dirty="0">
              <a:solidFill>
                <a:schemeClr val="tx1"/>
              </a:solidFill>
              <a:latin typeface="Arial" pitchFamily="34" charset="0"/>
            </a:endParaRPr>
          </a:p>
          <a:p>
            <a:pPr algn="l" eaLnBrk="1" hangingPunct="1">
              <a:spcBef>
                <a:spcPct val="50000"/>
              </a:spcBef>
            </a:pPr>
            <a:endParaRPr lang="en-US" dirty="0">
              <a:solidFill>
                <a:schemeClr val="tx1"/>
              </a:solidFill>
              <a:latin typeface="Arial" pitchFamily="34" charset="0"/>
            </a:endParaRPr>
          </a:p>
        </p:txBody>
      </p:sp>
      <p:sp>
        <p:nvSpPr>
          <p:cNvPr id="15365" name="Text Box 4"/>
          <p:cNvSpPr txBox="1">
            <a:spLocks noChangeArrowheads="1"/>
          </p:cNvSpPr>
          <p:nvPr/>
        </p:nvSpPr>
        <p:spPr bwMode="auto">
          <a:xfrm>
            <a:off x="631368" y="1251854"/>
            <a:ext cx="76962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0513" indent="-290513" eaLnBrk="0" hangingPunct="0">
              <a:defRPr sz="2400">
                <a:solidFill>
                  <a:schemeClr val="bg1"/>
                </a:solidFill>
                <a:latin typeface="Times New Roman" pitchFamily="18" charset="0"/>
              </a:defRPr>
            </a:lvl1pPr>
            <a:lvl2pPr marL="742950" indent="-285750" eaLnBrk="0" hangingPunct="0">
              <a:defRPr sz="2400">
                <a:solidFill>
                  <a:schemeClr val="bg1"/>
                </a:solidFill>
                <a:latin typeface="Times New Roman" pitchFamily="18" charset="0"/>
              </a:defRPr>
            </a:lvl2pPr>
            <a:lvl3pPr marL="1143000" indent="-228600" eaLnBrk="0" hangingPunct="0">
              <a:defRPr sz="2400">
                <a:solidFill>
                  <a:schemeClr val="bg1"/>
                </a:solidFill>
                <a:latin typeface="Times New Roman" pitchFamily="18" charset="0"/>
              </a:defRPr>
            </a:lvl3pPr>
            <a:lvl4pPr marL="1600200" indent="-228600" eaLnBrk="0" hangingPunct="0">
              <a:defRPr sz="2400">
                <a:solidFill>
                  <a:schemeClr val="bg1"/>
                </a:solidFill>
                <a:latin typeface="Times New Roman" pitchFamily="18" charset="0"/>
              </a:defRPr>
            </a:lvl4pPr>
            <a:lvl5pPr marL="2057400" indent="-228600" eaLnBrk="0" hangingPunct="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pPr algn="l" eaLnBrk="1" hangingPunct="1">
              <a:spcBef>
                <a:spcPct val="50000"/>
              </a:spcBef>
              <a:defRPr/>
            </a:pPr>
            <a:r>
              <a:rPr lang="en-US" sz="2800" dirty="0">
                <a:solidFill>
                  <a:schemeClr val="tx1"/>
                </a:solidFill>
                <a:latin typeface="Arial" charset="0"/>
              </a:rPr>
              <a:t>Describe:</a:t>
            </a:r>
          </a:p>
          <a:p>
            <a:pPr algn="l" eaLnBrk="1" hangingPunct="1">
              <a:spcBef>
                <a:spcPct val="70000"/>
              </a:spcBef>
              <a:buFontTx/>
              <a:buChar char="•"/>
              <a:defRPr/>
            </a:pPr>
            <a:r>
              <a:rPr lang="en-US" sz="2800" dirty="0">
                <a:solidFill>
                  <a:schemeClr val="tx1"/>
                </a:solidFill>
                <a:latin typeface="Arial" charset="0"/>
              </a:rPr>
              <a:t>Hazards that face hospitalized older adults </a:t>
            </a:r>
          </a:p>
          <a:p>
            <a:pPr algn="l" eaLnBrk="1" hangingPunct="1">
              <a:spcBef>
                <a:spcPct val="70000"/>
              </a:spcBef>
              <a:buFontTx/>
              <a:buChar char="•"/>
              <a:defRPr/>
            </a:pPr>
            <a:r>
              <a:rPr lang="en-US" sz="2800" dirty="0">
                <a:solidFill>
                  <a:schemeClr val="tx1"/>
                </a:solidFill>
                <a:latin typeface="Arial" charset="0"/>
              </a:rPr>
              <a:t>“Never events”</a:t>
            </a:r>
          </a:p>
          <a:p>
            <a:pPr algn="l" eaLnBrk="1" hangingPunct="1">
              <a:spcBef>
                <a:spcPct val="70000"/>
              </a:spcBef>
              <a:buFontTx/>
              <a:buChar char="•"/>
              <a:defRPr/>
            </a:pPr>
            <a:r>
              <a:rPr lang="en-US" sz="2800" dirty="0">
                <a:solidFill>
                  <a:schemeClr val="tx1"/>
                </a:solidFill>
                <a:latin typeface="Arial" charset="0"/>
              </a:rPr>
              <a:t>How to assess hospitalized older adults</a:t>
            </a:r>
          </a:p>
          <a:p>
            <a:pPr algn="l" eaLnBrk="1" hangingPunct="1">
              <a:spcBef>
                <a:spcPct val="70000"/>
              </a:spcBef>
              <a:buFontTx/>
              <a:buChar char="•"/>
              <a:defRPr/>
            </a:pPr>
            <a:r>
              <a:rPr lang="en-US" sz="2800" dirty="0">
                <a:solidFill>
                  <a:schemeClr val="tx1"/>
                </a:solidFill>
                <a:latin typeface="Arial" charset="0"/>
              </a:rPr>
              <a:t>New systems of care for older patients</a:t>
            </a:r>
          </a:p>
          <a:p>
            <a:pPr marL="0" indent="0" algn="l" eaLnBrk="1" hangingPunct="1">
              <a:spcBef>
                <a:spcPct val="70000"/>
              </a:spcBef>
              <a:defRPr/>
            </a:pPr>
            <a:endParaRPr lang="en-US" sz="2800" dirty="0">
              <a:solidFill>
                <a:schemeClr val="tx1"/>
              </a:solidFill>
              <a:latin typeface="Arial" charset="0"/>
            </a:endParaRPr>
          </a:p>
        </p:txBody>
      </p:sp>
    </p:spTree>
    <p:extLst>
      <p:ext uri="{BB962C8B-B14F-4D97-AF65-F5344CB8AC3E}">
        <p14:creationId xmlns:p14="http://schemas.microsoft.com/office/powerpoint/2010/main" val="22500495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a:xfrm>
            <a:off x="1006833" y="476854"/>
            <a:ext cx="7014948" cy="762000"/>
          </a:xfrm>
        </p:spPr>
        <p:txBody>
          <a:bodyPr/>
          <a:lstStyle/>
          <a:p>
            <a:pPr algn="ctr" eaLnBrk="1" hangingPunct="1"/>
            <a:r>
              <a:rPr lang="en-US" sz="3600" dirty="0">
                <a:latin typeface="Arial" panose="020B0604020202020204" pitchFamily="34" charset="0"/>
                <a:cs typeface="Arial" panose="020B0604020202020204" pitchFamily="34" charset="0"/>
              </a:rPr>
              <a:t>Nutrition</a:t>
            </a:r>
            <a:r>
              <a:rPr lang="en-US" sz="2400" b="1" dirty="0">
                <a:latin typeface="Arial" panose="020B0604020202020204" pitchFamily="34" charset="0"/>
                <a:cs typeface="Arial" panose="020B0604020202020204" pitchFamily="34" charset="0"/>
              </a:rPr>
              <a:t> </a:t>
            </a:r>
          </a:p>
        </p:txBody>
      </p:sp>
      <p:sp>
        <p:nvSpPr>
          <p:cNvPr id="50180" name="Text Box 4"/>
          <p:cNvSpPr txBox="1">
            <a:spLocks noChangeArrowheads="1"/>
          </p:cNvSpPr>
          <p:nvPr/>
        </p:nvSpPr>
        <p:spPr bwMode="auto">
          <a:xfrm>
            <a:off x="495300" y="1618122"/>
            <a:ext cx="8153400" cy="4816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0838" indent="-350838" eaLnBrk="0" hangingPunct="0">
              <a:defRPr sz="2400">
                <a:solidFill>
                  <a:schemeClr val="bg1"/>
                </a:solidFill>
                <a:latin typeface="Times New Roman" pitchFamily="18" charset="0"/>
              </a:defRPr>
            </a:lvl1pPr>
            <a:lvl2pPr marL="742950" indent="-285750" eaLnBrk="0" hangingPunct="0">
              <a:defRPr sz="2400">
                <a:solidFill>
                  <a:schemeClr val="bg1"/>
                </a:solidFill>
                <a:latin typeface="Times New Roman" pitchFamily="18" charset="0"/>
              </a:defRPr>
            </a:lvl2pPr>
            <a:lvl3pPr marL="1143000" indent="-228600" eaLnBrk="0" hangingPunct="0">
              <a:defRPr sz="2400">
                <a:solidFill>
                  <a:schemeClr val="bg1"/>
                </a:solidFill>
                <a:latin typeface="Times New Roman" pitchFamily="18" charset="0"/>
              </a:defRPr>
            </a:lvl3pPr>
            <a:lvl4pPr marL="1600200" indent="-228600" eaLnBrk="0" hangingPunct="0">
              <a:defRPr sz="2400">
                <a:solidFill>
                  <a:schemeClr val="bg1"/>
                </a:solidFill>
                <a:latin typeface="Times New Roman" pitchFamily="18" charset="0"/>
              </a:defRPr>
            </a:lvl4pPr>
            <a:lvl5pPr marL="2057400" indent="-228600" eaLnBrk="0" hangingPunct="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pPr algn="l" eaLnBrk="1" hangingPunct="1">
              <a:spcBef>
                <a:spcPts val="1800"/>
              </a:spcBef>
              <a:buFontTx/>
              <a:buChar char="•"/>
            </a:pPr>
            <a:r>
              <a:rPr lang="en-US" sz="2800" dirty="0">
                <a:solidFill>
                  <a:schemeClr val="tx1"/>
                </a:solidFill>
                <a:latin typeface="Arial" pitchFamily="34" charset="0"/>
              </a:rPr>
              <a:t>On admission: </a:t>
            </a:r>
          </a:p>
          <a:p>
            <a:pPr lvl="1" algn="l" eaLnBrk="1" hangingPunct="1">
              <a:spcBef>
                <a:spcPts val="600"/>
              </a:spcBef>
              <a:buFont typeface="Wingdings" pitchFamily="2" charset="2"/>
              <a:buChar char="Ø"/>
            </a:pPr>
            <a:r>
              <a:rPr lang="en-US" sz="2800" dirty="0">
                <a:solidFill>
                  <a:schemeClr val="tx1"/>
                </a:solidFill>
                <a:latin typeface="Arial" pitchFamily="34" charset="0"/>
              </a:rPr>
              <a:t>15% malnourished</a:t>
            </a:r>
          </a:p>
          <a:p>
            <a:pPr lvl="1" algn="l" eaLnBrk="1" hangingPunct="1">
              <a:spcBef>
                <a:spcPts val="600"/>
              </a:spcBef>
              <a:buFont typeface="Wingdings" pitchFamily="2" charset="2"/>
              <a:buChar char="Ø"/>
            </a:pPr>
            <a:r>
              <a:rPr lang="en-US" sz="2800" dirty="0">
                <a:solidFill>
                  <a:schemeClr val="tx1"/>
                </a:solidFill>
                <a:latin typeface="Arial" pitchFamily="34" charset="0"/>
              </a:rPr>
              <a:t>25% moderate malnutrition </a:t>
            </a:r>
          </a:p>
          <a:p>
            <a:pPr lvl="1" algn="l" eaLnBrk="1" hangingPunct="1">
              <a:spcBef>
                <a:spcPts val="600"/>
              </a:spcBef>
              <a:buFont typeface="Wingdings" pitchFamily="2" charset="2"/>
              <a:buChar char="Ø"/>
            </a:pPr>
            <a:r>
              <a:rPr lang="en-US" sz="2800" dirty="0">
                <a:solidFill>
                  <a:schemeClr val="tx1"/>
                </a:solidFill>
                <a:latin typeface="Arial" pitchFamily="34" charset="0"/>
              </a:rPr>
              <a:t>Electrolyte and vitamin deficiencies</a:t>
            </a:r>
          </a:p>
          <a:p>
            <a:pPr algn="l" eaLnBrk="1" hangingPunct="1">
              <a:spcBef>
                <a:spcPts val="2400"/>
              </a:spcBef>
              <a:buFontTx/>
              <a:buChar char="•"/>
            </a:pPr>
            <a:r>
              <a:rPr lang="en-US" sz="2800" dirty="0">
                <a:solidFill>
                  <a:schemeClr val="tx1"/>
                </a:solidFill>
                <a:latin typeface="Arial" pitchFamily="34" charset="0"/>
              </a:rPr>
              <a:t>25% of older patients suffer further nutritional depletion during hospitalization</a:t>
            </a:r>
          </a:p>
          <a:p>
            <a:pPr algn="l" eaLnBrk="1" hangingPunct="1">
              <a:spcBef>
                <a:spcPts val="2400"/>
              </a:spcBef>
              <a:buFontTx/>
              <a:buChar char="•"/>
            </a:pPr>
            <a:r>
              <a:rPr lang="en-US" sz="2800" dirty="0">
                <a:solidFill>
                  <a:schemeClr val="tx1"/>
                </a:solidFill>
                <a:latin typeface="Arial" pitchFamily="34" charset="0"/>
              </a:rPr>
              <a:t>Malnutrition is associated with increased risk of complications, death, dependence, and institutionalization</a:t>
            </a:r>
          </a:p>
        </p:txBody>
      </p:sp>
    </p:spTree>
    <p:extLst>
      <p:ext uri="{BB962C8B-B14F-4D97-AF65-F5344CB8AC3E}">
        <p14:creationId xmlns:p14="http://schemas.microsoft.com/office/powerpoint/2010/main" val="3673822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idx="4294967295"/>
          </p:nvPr>
        </p:nvSpPr>
        <p:spPr>
          <a:xfrm>
            <a:off x="807750" y="563707"/>
            <a:ext cx="7265987" cy="762000"/>
          </a:xfrm>
          <a:prstGeom prst="rect">
            <a:avLst/>
          </a:prstGeom>
        </p:spPr>
        <p:txBody>
          <a:bodyPr/>
          <a:lstStyle/>
          <a:p>
            <a:pPr algn="ctr" eaLnBrk="1" hangingPunct="1"/>
            <a:r>
              <a:rPr lang="en-US" sz="3600" dirty="0">
                <a:latin typeface="Arial" panose="020B0604020202020204" pitchFamily="34" charset="0"/>
                <a:cs typeface="Arial" panose="020B0604020202020204" pitchFamily="34" charset="0"/>
              </a:rPr>
              <a:t>Nutrition</a:t>
            </a:r>
            <a:r>
              <a:rPr lang="en-US" sz="2800" dirty="0">
                <a:latin typeface="Arial" panose="020B0604020202020204" pitchFamily="34" charset="0"/>
                <a:cs typeface="Arial" panose="020B0604020202020204" pitchFamily="34" charset="0"/>
              </a:rPr>
              <a:t> </a:t>
            </a:r>
          </a:p>
        </p:txBody>
      </p:sp>
      <p:sp>
        <p:nvSpPr>
          <p:cNvPr id="51204" name="Text Box 4"/>
          <p:cNvSpPr txBox="1">
            <a:spLocks noChangeArrowheads="1"/>
          </p:cNvSpPr>
          <p:nvPr/>
        </p:nvSpPr>
        <p:spPr bwMode="auto">
          <a:xfrm>
            <a:off x="464024" y="1527848"/>
            <a:ext cx="8103714"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0838" indent="-350838" eaLnBrk="0" hangingPunct="0">
              <a:defRPr sz="2400">
                <a:solidFill>
                  <a:schemeClr val="bg1"/>
                </a:solidFill>
                <a:latin typeface="Times New Roman" pitchFamily="18" charset="0"/>
              </a:defRPr>
            </a:lvl1pPr>
            <a:lvl2pPr marL="742950" indent="-285750" eaLnBrk="0" hangingPunct="0">
              <a:defRPr sz="2400">
                <a:solidFill>
                  <a:schemeClr val="bg1"/>
                </a:solidFill>
                <a:latin typeface="Times New Roman" pitchFamily="18" charset="0"/>
              </a:defRPr>
            </a:lvl2pPr>
            <a:lvl3pPr marL="1143000" indent="-228600" eaLnBrk="0" hangingPunct="0">
              <a:defRPr sz="2400">
                <a:solidFill>
                  <a:schemeClr val="bg1"/>
                </a:solidFill>
                <a:latin typeface="Times New Roman" pitchFamily="18" charset="0"/>
              </a:defRPr>
            </a:lvl3pPr>
            <a:lvl4pPr marL="1600200" indent="-228600" eaLnBrk="0" hangingPunct="0">
              <a:defRPr sz="2400">
                <a:solidFill>
                  <a:schemeClr val="bg1"/>
                </a:solidFill>
                <a:latin typeface="Times New Roman" pitchFamily="18" charset="0"/>
              </a:defRPr>
            </a:lvl4pPr>
            <a:lvl5pPr marL="2057400" indent="-228600" eaLnBrk="0" hangingPunct="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pPr algn="l" eaLnBrk="1" hangingPunct="1">
              <a:spcBef>
                <a:spcPct val="80000"/>
              </a:spcBef>
              <a:buFontTx/>
              <a:buChar char="•"/>
            </a:pPr>
            <a:r>
              <a:rPr lang="en-US" sz="2800" dirty="0">
                <a:solidFill>
                  <a:schemeClr val="tx1"/>
                </a:solidFill>
                <a:latin typeface="Arial" pitchFamily="34" charset="0"/>
              </a:rPr>
              <a:t>Evaluate remediable factors:</a:t>
            </a:r>
          </a:p>
          <a:p>
            <a:pPr marL="803275" algn="l" eaLnBrk="1" hangingPunct="1">
              <a:spcBef>
                <a:spcPts val="600"/>
              </a:spcBef>
              <a:buFont typeface="Wingdings" pitchFamily="2" charset="2"/>
              <a:buChar char="Ø"/>
            </a:pPr>
            <a:r>
              <a:rPr lang="en-US" sz="2800" dirty="0">
                <a:solidFill>
                  <a:schemeClr val="tx1"/>
                </a:solidFill>
                <a:latin typeface="Arial" pitchFamily="34" charset="0"/>
              </a:rPr>
              <a:t>Difficulty with chewing</a:t>
            </a:r>
          </a:p>
          <a:p>
            <a:pPr marL="803275" algn="l" eaLnBrk="1" hangingPunct="1">
              <a:spcBef>
                <a:spcPts val="600"/>
              </a:spcBef>
              <a:buFont typeface="Wingdings" pitchFamily="2" charset="2"/>
              <a:buChar char="Ø"/>
            </a:pPr>
            <a:r>
              <a:rPr lang="en-US" sz="2800" dirty="0">
                <a:solidFill>
                  <a:schemeClr val="tx1"/>
                </a:solidFill>
                <a:latin typeface="Arial" pitchFamily="34" charset="0"/>
              </a:rPr>
              <a:t>Need for dentures</a:t>
            </a:r>
          </a:p>
          <a:p>
            <a:pPr marL="803275" algn="l" eaLnBrk="1" hangingPunct="1">
              <a:spcBef>
                <a:spcPts val="600"/>
              </a:spcBef>
              <a:buFont typeface="Wingdings" pitchFamily="2" charset="2"/>
              <a:buChar char="Ø"/>
            </a:pPr>
            <a:r>
              <a:rPr lang="en-US" sz="2800" dirty="0">
                <a:solidFill>
                  <a:schemeClr val="tx1"/>
                </a:solidFill>
                <a:latin typeface="Arial" pitchFamily="34" charset="0"/>
              </a:rPr>
              <a:t>Dysphagia , nausea </a:t>
            </a:r>
          </a:p>
          <a:p>
            <a:pPr marL="803275" algn="l" eaLnBrk="1" hangingPunct="1">
              <a:spcBef>
                <a:spcPts val="600"/>
              </a:spcBef>
              <a:buFont typeface="Wingdings" pitchFamily="2" charset="2"/>
              <a:buChar char="Ø"/>
            </a:pPr>
            <a:r>
              <a:rPr lang="en-US" sz="2800" dirty="0">
                <a:solidFill>
                  <a:schemeClr val="tx1"/>
                </a:solidFill>
                <a:latin typeface="Arial" pitchFamily="34" charset="0"/>
              </a:rPr>
              <a:t>Overly restrictive prescribed diet</a:t>
            </a:r>
          </a:p>
          <a:p>
            <a:pPr marL="803275" algn="l" eaLnBrk="1" hangingPunct="1">
              <a:spcBef>
                <a:spcPts val="600"/>
              </a:spcBef>
              <a:buFont typeface="Wingdings" pitchFamily="2" charset="2"/>
              <a:buChar char="Ø"/>
            </a:pPr>
            <a:r>
              <a:rPr lang="en-US" sz="2800" dirty="0">
                <a:solidFill>
                  <a:schemeClr val="tx1"/>
                </a:solidFill>
                <a:latin typeface="Arial" pitchFamily="34" charset="0"/>
              </a:rPr>
              <a:t>Insufficient time to eat</a:t>
            </a:r>
          </a:p>
          <a:p>
            <a:pPr marL="803275" algn="l" eaLnBrk="1" hangingPunct="1">
              <a:spcBef>
                <a:spcPts val="600"/>
              </a:spcBef>
              <a:buFont typeface="Wingdings" pitchFamily="2" charset="2"/>
              <a:buChar char="Ø"/>
            </a:pPr>
            <a:r>
              <a:rPr lang="en-US" sz="2800" dirty="0">
                <a:solidFill>
                  <a:schemeClr val="tx1"/>
                </a:solidFill>
                <a:latin typeface="Arial" pitchFamily="34" charset="0"/>
              </a:rPr>
              <a:t>Physical ability to eat</a:t>
            </a:r>
          </a:p>
          <a:p>
            <a:pPr marL="803275" algn="l" eaLnBrk="1" hangingPunct="1">
              <a:spcBef>
                <a:spcPts val="600"/>
              </a:spcBef>
              <a:buFont typeface="Wingdings" pitchFamily="2" charset="2"/>
              <a:buChar char="Ø"/>
            </a:pPr>
            <a:r>
              <a:rPr lang="en-US" sz="2800" dirty="0">
                <a:solidFill>
                  <a:schemeClr val="tx1"/>
                </a:solidFill>
                <a:latin typeface="Arial" pitchFamily="34" charset="0"/>
              </a:rPr>
              <a:t>Medications that impair appetite</a:t>
            </a:r>
          </a:p>
          <a:p>
            <a:pPr marL="803275" algn="l" eaLnBrk="1" hangingPunct="1">
              <a:spcBef>
                <a:spcPts val="600"/>
              </a:spcBef>
              <a:buFont typeface="Wingdings" pitchFamily="2" charset="2"/>
              <a:buChar char="Ø"/>
            </a:pPr>
            <a:r>
              <a:rPr lang="en-US" sz="2800" dirty="0">
                <a:solidFill>
                  <a:schemeClr val="tx1"/>
                </a:solidFill>
                <a:latin typeface="Arial" pitchFamily="34" charset="0"/>
              </a:rPr>
              <a:t>Difficult access to food</a:t>
            </a:r>
          </a:p>
        </p:txBody>
      </p:sp>
    </p:spTree>
    <p:extLst>
      <p:ext uri="{BB962C8B-B14F-4D97-AF65-F5344CB8AC3E}">
        <p14:creationId xmlns:p14="http://schemas.microsoft.com/office/powerpoint/2010/main" val="7349147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C9A49-D43D-5C4A-9966-67F76679526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AB300CF-42E6-F0F2-57F3-4E46CB5A7D6A}"/>
              </a:ext>
            </a:extLst>
          </p:cNvPr>
          <p:cNvSpPr>
            <a:spLocks noGrp="1"/>
          </p:cNvSpPr>
          <p:nvPr>
            <p:ph idx="1"/>
          </p:nvPr>
        </p:nvSpPr>
        <p:spPr/>
        <p:txBody>
          <a:bodyPr/>
          <a:lstStyle/>
          <a:p>
            <a:r>
              <a:rPr lang="en-US" sz="2000" dirty="0">
                <a:solidFill>
                  <a:schemeClr val="tx1"/>
                </a:solidFill>
                <a:latin typeface="Arial" pitchFamily="34" charset="0"/>
              </a:rPr>
              <a:t>Consider supplements and maintain fluid and electrolyte balance</a:t>
            </a:r>
          </a:p>
          <a:p>
            <a:endParaRPr lang="en-US" dirty="0"/>
          </a:p>
        </p:txBody>
      </p:sp>
    </p:spTree>
    <p:extLst>
      <p:ext uri="{BB962C8B-B14F-4D97-AF65-F5344CB8AC3E}">
        <p14:creationId xmlns:p14="http://schemas.microsoft.com/office/powerpoint/2010/main" val="37139804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7164" y="220598"/>
            <a:ext cx="7096836" cy="644039"/>
          </a:xfrm>
        </p:spPr>
        <p:txBody>
          <a:bodyPr>
            <a:normAutofit/>
          </a:bodyPr>
          <a:lstStyle/>
          <a:p>
            <a:r>
              <a:rPr lang="en-US" sz="3600" dirty="0">
                <a:latin typeface="Arial" panose="020B0604020202020204" pitchFamily="34" charset="0"/>
                <a:cs typeface="Arial" panose="020B0604020202020204" pitchFamily="34" charset="0"/>
              </a:rPr>
              <a:t>NEVER EVENTS</a:t>
            </a:r>
          </a:p>
        </p:txBody>
      </p:sp>
      <p:sp>
        <p:nvSpPr>
          <p:cNvPr id="3" name="Content Placeholder 2"/>
          <p:cNvSpPr>
            <a:spLocks noGrp="1"/>
          </p:cNvSpPr>
          <p:nvPr>
            <p:ph idx="1"/>
          </p:nvPr>
        </p:nvSpPr>
        <p:spPr>
          <a:xfrm>
            <a:off x="628650" y="1346641"/>
            <a:ext cx="7886700" cy="4351338"/>
          </a:xfrm>
        </p:spPr>
        <p:txBody>
          <a:bodyPr>
            <a:normAutofit lnSpcReduction="10000"/>
          </a:bodyPr>
          <a:lstStyle/>
          <a:p>
            <a:pPr marL="457200" lvl="1" indent="0">
              <a:buNone/>
            </a:pPr>
            <a:endParaRPr lang="en-US" sz="2000" dirty="0"/>
          </a:p>
          <a:p>
            <a:r>
              <a:rPr lang="en-US" sz="2800" dirty="0">
                <a:latin typeface="Arial" panose="020B0604020202020204" pitchFamily="34" charset="0"/>
                <a:cs typeface="Arial" panose="020B0604020202020204" pitchFamily="34" charset="0"/>
              </a:rPr>
              <a:t>In October 2008, CMS mandated non-payment for hospital-acquired “never events” that:</a:t>
            </a:r>
          </a:p>
          <a:p>
            <a:pPr lvl="1">
              <a:buFont typeface="Wingdings" panose="05000000000000000000" pitchFamily="2" charset="2"/>
              <a:buChar char="Ø"/>
            </a:pPr>
            <a:r>
              <a:rPr lang="en-US" sz="2800" dirty="0">
                <a:latin typeface="Arial" panose="020B0604020202020204" pitchFamily="34" charset="0"/>
                <a:cs typeface="Arial" panose="020B0604020202020204" pitchFamily="34" charset="0"/>
              </a:rPr>
              <a:t>Are high cost and/ or high volume</a:t>
            </a:r>
          </a:p>
          <a:p>
            <a:pPr lvl="1">
              <a:buFont typeface="Wingdings" panose="05000000000000000000" pitchFamily="2" charset="2"/>
              <a:buChar char="Ø"/>
            </a:pPr>
            <a:r>
              <a:rPr lang="en-US" sz="2800" dirty="0">
                <a:latin typeface="Arial" panose="020B0604020202020204" pitchFamily="34" charset="0"/>
                <a:cs typeface="Arial" panose="020B0604020202020204" pitchFamily="34" charset="0"/>
              </a:rPr>
              <a:t>Result in reassignment to a higher reimbursed DRG when designated as secondary diagnosis</a:t>
            </a:r>
          </a:p>
          <a:p>
            <a:pPr lvl="1">
              <a:buFont typeface="Wingdings" panose="05000000000000000000" pitchFamily="2" charset="2"/>
              <a:buChar char="Ø"/>
            </a:pPr>
            <a:r>
              <a:rPr lang="en-US" sz="2800" dirty="0">
                <a:latin typeface="Arial" panose="020B0604020202020204" pitchFamily="34" charset="0"/>
                <a:cs typeface="Arial" panose="020B0604020202020204" pitchFamily="34" charset="0"/>
              </a:rPr>
              <a:t>Are reasonably preventable through application of evidence-based interventions</a:t>
            </a:r>
          </a:p>
          <a:p>
            <a:endParaRPr lang="en-US" sz="1600" dirty="0"/>
          </a:p>
          <a:p>
            <a:endParaRPr lang="en-US" dirty="0"/>
          </a:p>
        </p:txBody>
      </p:sp>
    </p:spTree>
    <p:extLst>
      <p:ext uri="{BB962C8B-B14F-4D97-AF65-F5344CB8AC3E}">
        <p14:creationId xmlns:p14="http://schemas.microsoft.com/office/powerpoint/2010/main" val="7496735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0687" y="412830"/>
            <a:ext cx="4791450" cy="644039"/>
          </a:xfrm>
        </p:spPr>
        <p:txBody>
          <a:bodyPr>
            <a:normAutofit/>
          </a:bodyPr>
          <a:lstStyle/>
          <a:p>
            <a:r>
              <a:rPr lang="en-US" sz="3600" dirty="0">
                <a:latin typeface="Arial" panose="020B0604020202020204" pitchFamily="34" charset="0"/>
                <a:cs typeface="Arial" panose="020B0604020202020204" pitchFamily="34" charset="0"/>
              </a:rPr>
              <a:t>NEVER EVENTS </a:t>
            </a:r>
          </a:p>
        </p:txBody>
      </p:sp>
      <p:sp>
        <p:nvSpPr>
          <p:cNvPr id="3" name="Content Placeholder 2"/>
          <p:cNvSpPr>
            <a:spLocks noGrp="1"/>
          </p:cNvSpPr>
          <p:nvPr>
            <p:ph idx="1"/>
          </p:nvPr>
        </p:nvSpPr>
        <p:spPr>
          <a:xfrm>
            <a:off x="576695" y="1903551"/>
            <a:ext cx="7886700" cy="4351338"/>
          </a:xfrm>
        </p:spPr>
        <p:txBody>
          <a:bodyPr/>
          <a:lstStyle/>
          <a:p>
            <a:r>
              <a:rPr lang="en-US" sz="2800" dirty="0">
                <a:latin typeface="Arial" panose="020B0604020202020204" pitchFamily="34" charset="0"/>
                <a:cs typeface="Arial" panose="020B0604020202020204" pitchFamily="34" charset="0"/>
              </a:rPr>
              <a:t>2011 rule revised to include 29 events in 6 categories: surgical, product or device, patient protection, care management, environmental, radiologic, and criminal</a:t>
            </a:r>
          </a:p>
          <a:p>
            <a:pPr lvl="1"/>
            <a:endParaRPr lang="en-US" sz="2800" b="1"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3 key older adult problems: Injurious Falls, Stage 3 or 4 Pressure Injuries, and CAUTI</a:t>
            </a:r>
          </a:p>
          <a:p>
            <a:endParaRPr lang="en-US" sz="2400" dirty="0"/>
          </a:p>
          <a:p>
            <a:endParaRPr lang="en-US" dirty="0"/>
          </a:p>
        </p:txBody>
      </p:sp>
    </p:spTree>
    <p:extLst>
      <p:ext uri="{BB962C8B-B14F-4D97-AF65-F5344CB8AC3E}">
        <p14:creationId xmlns:p14="http://schemas.microsoft.com/office/powerpoint/2010/main" val="22345014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2437" y="459589"/>
            <a:ext cx="1406649" cy="644039"/>
          </a:xfrm>
        </p:spPr>
        <p:txBody>
          <a:bodyPr>
            <a:normAutofit fontScale="90000"/>
          </a:bodyPr>
          <a:lstStyle/>
          <a:p>
            <a:r>
              <a:rPr lang="en-US" sz="3600" dirty="0">
                <a:latin typeface="Arial" panose="020B0604020202020204" pitchFamily="34" charset="0"/>
                <a:cs typeface="Arial" panose="020B0604020202020204" pitchFamily="34" charset="0"/>
              </a:rPr>
              <a:t>FALLS</a:t>
            </a:r>
          </a:p>
        </p:txBody>
      </p:sp>
      <p:sp>
        <p:nvSpPr>
          <p:cNvPr id="3" name="Content Placeholder 2"/>
          <p:cNvSpPr>
            <a:spLocks noGrp="1"/>
          </p:cNvSpPr>
          <p:nvPr>
            <p:ph idx="1"/>
          </p:nvPr>
        </p:nvSpPr>
        <p:spPr>
          <a:xfrm>
            <a:off x="457200" y="1310641"/>
            <a:ext cx="8229600" cy="5008272"/>
          </a:xfrm>
        </p:spPr>
        <p:txBody>
          <a:bodyPr>
            <a:normAutofit/>
          </a:bodyPr>
          <a:lstStyle/>
          <a:p>
            <a:r>
              <a:rPr lang="en-US" sz="2800" dirty="0">
                <a:latin typeface="Arial" panose="020B0604020202020204" pitchFamily="34" charset="0"/>
                <a:cs typeface="Arial" panose="020B0604020202020204" pitchFamily="34" charset="0"/>
              </a:rPr>
              <a:t>Hospital Fall rate from 6 to 15.9 per 1,000 patient-days</a:t>
            </a:r>
          </a:p>
          <a:p>
            <a:pPr lvl="1">
              <a:buFont typeface="Wingdings" panose="05000000000000000000" pitchFamily="2" charset="2"/>
              <a:buChar char="Ø"/>
            </a:pPr>
            <a:r>
              <a:rPr lang="en-US" sz="2800" dirty="0">
                <a:latin typeface="Arial" panose="020B0604020202020204" pitchFamily="34" charset="0"/>
                <a:cs typeface="Arial" panose="020B0604020202020204" pitchFamily="34" charset="0"/>
              </a:rPr>
              <a:t> adds $4,000 per hospitalization</a:t>
            </a:r>
          </a:p>
          <a:p>
            <a:pPr marL="457200" lvl="1" indent="0">
              <a:buNone/>
            </a:pPr>
            <a:endParaRPr lang="en-US" sz="28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assess gait, balance, lower extremity strength, ability to get up from bed, cognition, and mood \</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Prevent delirium </a:t>
            </a:r>
          </a:p>
        </p:txBody>
      </p:sp>
    </p:spTree>
    <p:extLst>
      <p:ext uri="{BB962C8B-B14F-4D97-AF65-F5344CB8AC3E}">
        <p14:creationId xmlns:p14="http://schemas.microsoft.com/office/powerpoint/2010/main" val="19443088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5706" y="469980"/>
            <a:ext cx="2056004" cy="644039"/>
          </a:xfrm>
        </p:spPr>
        <p:txBody>
          <a:bodyPr>
            <a:noAutofit/>
          </a:bodyPr>
          <a:lstStyle/>
          <a:p>
            <a:r>
              <a:rPr lang="en-US" sz="3600" dirty="0">
                <a:latin typeface="Arial" panose="020B0604020202020204" pitchFamily="34" charset="0"/>
                <a:cs typeface="Arial" panose="020B0604020202020204" pitchFamily="34" charset="0"/>
              </a:rPr>
              <a:t>FALLS</a:t>
            </a:r>
          </a:p>
        </p:txBody>
      </p:sp>
      <p:sp>
        <p:nvSpPr>
          <p:cNvPr id="3" name="Content Placeholder 2"/>
          <p:cNvSpPr>
            <a:spLocks noGrp="1"/>
          </p:cNvSpPr>
          <p:nvPr>
            <p:ph idx="1"/>
          </p:nvPr>
        </p:nvSpPr>
        <p:spPr>
          <a:xfrm>
            <a:off x="628650" y="1455501"/>
            <a:ext cx="7886700" cy="4351338"/>
          </a:xfrm>
        </p:spPr>
        <p:txBody>
          <a:bodyPr>
            <a:noAutofit/>
          </a:bodyPr>
          <a:lstStyle/>
          <a:p>
            <a:r>
              <a:rPr lang="en-US" sz="2800" dirty="0">
                <a:solidFill>
                  <a:schemeClr val="tx1"/>
                </a:solidFill>
                <a:latin typeface="Arial" panose="020B0604020202020204" pitchFamily="34" charset="0"/>
                <a:cs typeface="Arial" panose="020B0604020202020204" pitchFamily="34" charset="0"/>
              </a:rPr>
              <a:t>Strategies to promote mobility</a:t>
            </a:r>
          </a:p>
          <a:p>
            <a:pPr lvl="1">
              <a:buFont typeface="Wingdings" panose="05000000000000000000" pitchFamily="2" charset="2"/>
              <a:buChar char="Ø"/>
            </a:pPr>
            <a:r>
              <a:rPr lang="en-US" sz="2800" dirty="0">
                <a:latin typeface="Arial" panose="020B0604020202020204" pitchFamily="34" charset="0"/>
                <a:cs typeface="Arial" panose="020B0604020202020204" pitchFamily="34" charset="0"/>
              </a:rPr>
              <a:t>Avoiding restraints and tethers</a:t>
            </a:r>
          </a:p>
          <a:p>
            <a:pPr lvl="1">
              <a:buFont typeface="Wingdings" panose="05000000000000000000" pitchFamily="2" charset="2"/>
              <a:buChar char="Ø"/>
            </a:pPr>
            <a:r>
              <a:rPr lang="en-US" sz="2800" dirty="0">
                <a:latin typeface="Arial" panose="020B0604020202020204" pitchFamily="34" charset="0"/>
                <a:cs typeface="Arial" panose="020B0604020202020204" pitchFamily="34" charset="0"/>
              </a:rPr>
              <a:t>Declutter environment</a:t>
            </a:r>
          </a:p>
          <a:p>
            <a:pPr lvl="1">
              <a:buFont typeface="Wingdings" panose="05000000000000000000" pitchFamily="2" charset="2"/>
              <a:buChar char="Ø"/>
            </a:pPr>
            <a:r>
              <a:rPr lang="en-US" sz="2800" dirty="0">
                <a:latin typeface="Arial" panose="020B0604020202020204" pitchFamily="34" charset="0"/>
                <a:cs typeface="Arial" panose="020B0604020202020204" pitchFamily="34" charset="0"/>
              </a:rPr>
              <a:t>Minimizing use of medications associated with falls</a:t>
            </a:r>
          </a:p>
          <a:p>
            <a:pPr lvl="1">
              <a:buFont typeface="Wingdings" panose="05000000000000000000" pitchFamily="2" charset="2"/>
              <a:buChar char="Ø"/>
            </a:pPr>
            <a:r>
              <a:rPr lang="en-US" sz="2800" dirty="0">
                <a:latin typeface="Arial" panose="020B0604020202020204" pitchFamily="34" charset="0"/>
                <a:cs typeface="Arial" panose="020B0604020202020204" pitchFamily="34" charset="0"/>
              </a:rPr>
              <a:t>Providing walking assistance</a:t>
            </a:r>
          </a:p>
          <a:p>
            <a:pPr lvl="1">
              <a:buFont typeface="Wingdings" panose="05000000000000000000" pitchFamily="2" charset="2"/>
              <a:buChar char="Ø"/>
            </a:pPr>
            <a:r>
              <a:rPr lang="en-US" sz="2800" dirty="0">
                <a:latin typeface="Arial" panose="020B0604020202020204" pitchFamily="34" charset="0"/>
                <a:cs typeface="Arial" panose="020B0604020202020204" pitchFamily="34" charset="0"/>
              </a:rPr>
              <a:t>Scheduled toileting</a:t>
            </a:r>
          </a:p>
          <a:p>
            <a:pPr lvl="1">
              <a:buFont typeface="Wingdings" panose="05000000000000000000" pitchFamily="2" charset="2"/>
              <a:buChar char="Ø"/>
            </a:pPr>
            <a:r>
              <a:rPr lang="en-US" sz="2800" dirty="0">
                <a:latin typeface="Arial" panose="020B0604020202020204" pitchFamily="34" charset="0"/>
                <a:cs typeface="Arial" panose="020B0604020202020204" pitchFamily="34" charset="0"/>
              </a:rPr>
              <a:t>Address sensory impairments</a:t>
            </a:r>
          </a:p>
          <a:p>
            <a:pPr lvl="1">
              <a:buFont typeface="Wingdings" panose="05000000000000000000" pitchFamily="2" charset="2"/>
              <a:buChar char="Ø"/>
            </a:pPr>
            <a:r>
              <a:rPr lang="en-US" sz="2800" dirty="0">
                <a:latin typeface="Arial" panose="020B0604020202020204" pitchFamily="34" charset="0"/>
                <a:cs typeface="Arial" panose="020B0604020202020204" pitchFamily="34" charset="0"/>
              </a:rPr>
              <a:t>Physical therapy</a:t>
            </a:r>
          </a:p>
        </p:txBody>
      </p:sp>
    </p:spTree>
    <p:extLst>
      <p:ext uri="{BB962C8B-B14F-4D97-AF65-F5344CB8AC3E}">
        <p14:creationId xmlns:p14="http://schemas.microsoft.com/office/powerpoint/2010/main" val="11514739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7264" y="377153"/>
            <a:ext cx="5392804" cy="644039"/>
          </a:xfrm>
        </p:spPr>
        <p:txBody>
          <a:bodyPr>
            <a:noAutofit/>
          </a:bodyPr>
          <a:lstStyle/>
          <a:p>
            <a:r>
              <a:rPr lang="en-US" sz="3600" dirty="0">
                <a:latin typeface="Arial" panose="020B0604020202020204" pitchFamily="34" charset="0"/>
                <a:cs typeface="Arial" panose="020B0604020202020204" pitchFamily="34" charset="0"/>
              </a:rPr>
              <a:t>PRESSURE INJURIES</a:t>
            </a:r>
          </a:p>
        </p:txBody>
      </p:sp>
      <p:sp>
        <p:nvSpPr>
          <p:cNvPr id="3" name="Content Placeholder 2"/>
          <p:cNvSpPr>
            <a:spLocks noGrp="1"/>
          </p:cNvSpPr>
          <p:nvPr>
            <p:ph idx="1"/>
          </p:nvPr>
        </p:nvSpPr>
        <p:spPr>
          <a:xfrm>
            <a:off x="628650" y="1553475"/>
            <a:ext cx="7886700" cy="4351338"/>
          </a:xfrm>
        </p:spPr>
        <p:txBody>
          <a:bodyPr>
            <a:normAutofit/>
          </a:bodyPr>
          <a:lstStyle/>
          <a:p>
            <a:r>
              <a:rPr lang="en-US" sz="2800" dirty="0">
                <a:latin typeface="Arial" panose="020B0604020202020204" pitchFamily="34" charset="0"/>
                <a:cs typeface="Arial" panose="020B0604020202020204" pitchFamily="34" charset="0"/>
              </a:rPr>
              <a:t>15.7 % incidence</a:t>
            </a:r>
          </a:p>
          <a:p>
            <a:pPr marL="457200" lvl="1" indent="0">
              <a:buNone/>
            </a:pP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Most Pressure Injuries are on the sacrum and heels</a:t>
            </a:r>
          </a:p>
          <a:p>
            <a:pPr lvl="1">
              <a:buFont typeface="Wingdings" panose="05000000000000000000" pitchFamily="2" charset="2"/>
              <a:buChar char="Ø"/>
            </a:pPr>
            <a:r>
              <a:rPr lang="en-US" sz="2800" dirty="0">
                <a:latin typeface="Arial" panose="020B0604020202020204" pitchFamily="34" charset="0"/>
                <a:cs typeface="Arial" panose="020B0604020202020204" pitchFamily="34" charset="0"/>
              </a:rPr>
              <a:t>painful, </a:t>
            </a:r>
          </a:p>
          <a:p>
            <a:pPr lvl="1">
              <a:buFont typeface="Wingdings" panose="05000000000000000000" pitchFamily="2" charset="2"/>
              <a:buChar char="Ø"/>
            </a:pPr>
            <a:r>
              <a:rPr lang="en-US" sz="2800" dirty="0">
                <a:latin typeface="Arial" panose="020B0604020202020204" pitchFamily="34" charset="0"/>
                <a:cs typeface="Arial" panose="020B0604020202020204" pitchFamily="34" charset="0"/>
              </a:rPr>
              <a:t>longer hospitalizations </a:t>
            </a:r>
          </a:p>
          <a:p>
            <a:pPr lvl="1">
              <a:buFont typeface="Wingdings" panose="05000000000000000000" pitchFamily="2" charset="2"/>
              <a:buChar char="Ø"/>
            </a:pPr>
            <a:r>
              <a:rPr lang="en-US" sz="2800" dirty="0">
                <a:latin typeface="Arial" panose="020B0604020202020204" pitchFamily="34" charset="0"/>
                <a:cs typeface="Arial" panose="020B0604020202020204" pitchFamily="34" charset="0"/>
              </a:rPr>
              <a:t>delayed return of function, </a:t>
            </a:r>
          </a:p>
          <a:p>
            <a:pPr lvl="1">
              <a:buFont typeface="Wingdings" panose="05000000000000000000" pitchFamily="2" charset="2"/>
              <a:buChar char="Ø"/>
            </a:pPr>
            <a:r>
              <a:rPr lang="en-US" sz="2800" dirty="0">
                <a:latin typeface="Arial" panose="020B0604020202020204" pitchFamily="34" charset="0"/>
                <a:cs typeface="Arial" panose="020B0604020202020204" pitchFamily="34" charset="0"/>
              </a:rPr>
              <a:t>costly ($37,800–$70,000 per case)</a:t>
            </a:r>
          </a:p>
          <a:p>
            <a:pPr marL="457200" lvl="1" indent="0">
              <a:buNone/>
            </a:pPr>
            <a:endParaRPr lang="en-US" sz="2000" b="1" dirty="0"/>
          </a:p>
          <a:p>
            <a:pPr marL="0" indent="0">
              <a:buNone/>
            </a:pPr>
            <a:endParaRPr lang="en-US" sz="3600" dirty="0"/>
          </a:p>
        </p:txBody>
      </p:sp>
    </p:spTree>
    <p:extLst>
      <p:ext uri="{BB962C8B-B14F-4D97-AF65-F5344CB8AC3E}">
        <p14:creationId xmlns:p14="http://schemas.microsoft.com/office/powerpoint/2010/main" val="2388466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DE551-57D6-B27F-C687-30F036E55EB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490439D-D30D-250A-3132-7717BA1540D7}"/>
              </a:ext>
            </a:extLst>
          </p:cNvPr>
          <p:cNvSpPr>
            <a:spLocks noGrp="1"/>
          </p:cNvSpPr>
          <p:nvPr>
            <p:ph idx="1"/>
          </p:nvPr>
        </p:nvSpPr>
        <p:spPr/>
        <p:txBody>
          <a:bodyPr/>
          <a:lstStyle/>
          <a:p>
            <a:r>
              <a:rPr lang="en-US" sz="2000" b="1" dirty="0">
                <a:latin typeface="Arial" panose="020B0604020202020204" pitchFamily="34" charset="0"/>
                <a:cs typeface="Arial" panose="020B0604020202020204" pitchFamily="34" charset="0"/>
              </a:rPr>
              <a:t>Patients at risk should have their skin inspected at least daily, focusing on areas of bony prominences</a:t>
            </a:r>
          </a:p>
          <a:p>
            <a:endParaRPr lang="en-US" dirty="0"/>
          </a:p>
        </p:txBody>
      </p:sp>
    </p:spTree>
    <p:extLst>
      <p:ext uri="{BB962C8B-B14F-4D97-AF65-F5344CB8AC3E}">
        <p14:creationId xmlns:p14="http://schemas.microsoft.com/office/powerpoint/2010/main" val="30711379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85306" y="764389"/>
            <a:ext cx="7110647" cy="644039"/>
          </a:xfrm>
        </p:spPr>
        <p:txBody>
          <a:bodyPr>
            <a:noAutofit/>
          </a:bodyPr>
          <a:lstStyle/>
          <a:p>
            <a:r>
              <a:rPr lang="en-US" sz="3600" dirty="0">
                <a:latin typeface="Arial" panose="020B0604020202020204" pitchFamily="34" charset="0"/>
                <a:cs typeface="Arial" panose="020B0604020202020204" pitchFamily="34" charset="0"/>
              </a:rPr>
              <a:t>Risk factors for developing Pressure Injuries</a:t>
            </a:r>
            <a:r>
              <a:rPr lang="en-US" sz="2400" dirty="0"/>
              <a:t>:</a:t>
            </a:r>
          </a:p>
        </p:txBody>
      </p:sp>
      <p:sp>
        <p:nvSpPr>
          <p:cNvPr id="3" name="Content Placeholder 2"/>
          <p:cNvSpPr>
            <a:spLocks noGrp="1"/>
          </p:cNvSpPr>
          <p:nvPr>
            <p:ph idx="1"/>
          </p:nvPr>
        </p:nvSpPr>
        <p:spPr/>
        <p:txBody>
          <a:bodyPr>
            <a:normAutofit/>
          </a:bodyPr>
          <a:lstStyle/>
          <a:p>
            <a:pPr lvl="1">
              <a:buFont typeface="Wingdings" panose="05000000000000000000" pitchFamily="2" charset="2"/>
              <a:buChar char="Ø"/>
            </a:pPr>
            <a:r>
              <a:rPr lang="en-US" sz="2800" dirty="0">
                <a:latin typeface="Arial" panose="020B0604020202020204" pitchFamily="34" charset="0"/>
                <a:cs typeface="Arial" panose="020B0604020202020204" pitchFamily="34" charset="0"/>
              </a:rPr>
              <a:t>Older age</a:t>
            </a:r>
          </a:p>
          <a:p>
            <a:pPr lvl="1">
              <a:buFont typeface="Wingdings" panose="05000000000000000000" pitchFamily="2" charset="2"/>
              <a:buChar char="Ø"/>
            </a:pPr>
            <a:r>
              <a:rPr lang="en-US" sz="2800" dirty="0">
                <a:latin typeface="Arial" panose="020B0604020202020204" pitchFamily="34" charset="0"/>
                <a:cs typeface="Arial" panose="020B0604020202020204" pitchFamily="34" charset="0"/>
              </a:rPr>
              <a:t>Low body weight</a:t>
            </a:r>
          </a:p>
          <a:p>
            <a:pPr lvl="1">
              <a:buFont typeface="Wingdings" panose="05000000000000000000" pitchFamily="2" charset="2"/>
              <a:buChar char="Ø"/>
            </a:pPr>
            <a:r>
              <a:rPr lang="en-US" sz="2800" dirty="0">
                <a:latin typeface="Arial" panose="020B0604020202020204" pitchFamily="34" charset="0"/>
                <a:cs typeface="Arial" panose="020B0604020202020204" pitchFamily="34" charset="0"/>
              </a:rPr>
              <a:t>Physical and cognitive impairment</a:t>
            </a:r>
          </a:p>
          <a:p>
            <a:pPr lvl="1">
              <a:buFont typeface="Wingdings" panose="05000000000000000000" pitchFamily="2" charset="2"/>
              <a:buChar char="Ø"/>
            </a:pPr>
            <a:r>
              <a:rPr lang="en-US" sz="2800" dirty="0">
                <a:latin typeface="Arial" panose="020B0604020202020204" pitchFamily="34" charset="0"/>
                <a:cs typeface="Arial" panose="020B0604020202020204" pitchFamily="34" charset="0"/>
              </a:rPr>
              <a:t>Incontinence</a:t>
            </a:r>
          </a:p>
          <a:p>
            <a:pPr lvl="1">
              <a:buFont typeface="Wingdings" panose="05000000000000000000" pitchFamily="2" charset="2"/>
              <a:buChar char="Ø"/>
            </a:pPr>
            <a:r>
              <a:rPr lang="en-US" sz="2800" dirty="0">
                <a:latin typeface="Arial" panose="020B0604020202020204" pitchFamily="34" charset="0"/>
                <a:cs typeface="Arial" panose="020B0604020202020204" pitchFamily="34" charset="0"/>
              </a:rPr>
              <a:t>Malnutrition</a:t>
            </a:r>
          </a:p>
          <a:p>
            <a:pPr lvl="1">
              <a:buFont typeface="Wingdings" panose="05000000000000000000" pitchFamily="2" charset="2"/>
              <a:buChar char="Ø"/>
            </a:pPr>
            <a:r>
              <a:rPr lang="en-US" sz="2800" dirty="0">
                <a:latin typeface="Arial" panose="020B0604020202020204" pitchFamily="34" charset="0"/>
                <a:cs typeface="Arial" panose="020B0604020202020204" pitchFamily="34" charset="0"/>
              </a:rPr>
              <a:t>Conditions that impair circulation</a:t>
            </a:r>
          </a:p>
        </p:txBody>
      </p:sp>
    </p:spTree>
    <p:extLst>
      <p:ext uri="{BB962C8B-B14F-4D97-AF65-F5344CB8AC3E}">
        <p14:creationId xmlns:p14="http://schemas.microsoft.com/office/powerpoint/2010/main" val="2357805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116327" y="341732"/>
            <a:ext cx="7772400" cy="685800"/>
          </a:xfrm>
        </p:spPr>
        <p:txBody>
          <a:bodyPr/>
          <a:lstStyle/>
          <a:p>
            <a:pPr algn="ctr" eaLnBrk="1" hangingPunct="1"/>
            <a:r>
              <a:rPr lang="en-US" sz="2800" dirty="0">
                <a:latin typeface="Arial" panose="020B0604020202020204" pitchFamily="34" charset="0"/>
                <a:cs typeface="Arial" panose="020B0604020202020204" pitchFamily="34" charset="0"/>
              </a:rPr>
              <a:t>TOPICS</a:t>
            </a:r>
            <a:r>
              <a:rPr lang="en-US" sz="2800" b="1" dirty="0"/>
              <a:t> </a:t>
            </a:r>
          </a:p>
        </p:txBody>
      </p:sp>
      <p:sp>
        <p:nvSpPr>
          <p:cNvPr id="16388" name="Text Box 3"/>
          <p:cNvSpPr txBox="1">
            <a:spLocks noChangeArrowheads="1"/>
          </p:cNvSpPr>
          <p:nvPr/>
        </p:nvSpPr>
        <p:spPr bwMode="auto">
          <a:xfrm>
            <a:off x="609599" y="1425735"/>
            <a:ext cx="7957457" cy="398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7663" indent="-347663" eaLnBrk="0" hangingPunct="0">
              <a:defRPr sz="2400">
                <a:solidFill>
                  <a:schemeClr val="bg1"/>
                </a:solidFill>
                <a:latin typeface="Times New Roman" pitchFamily="18" charset="0"/>
              </a:defRPr>
            </a:lvl1pPr>
            <a:lvl2pPr marL="742950" indent="-285750" eaLnBrk="0" hangingPunct="0">
              <a:defRPr sz="2400">
                <a:solidFill>
                  <a:schemeClr val="bg1"/>
                </a:solidFill>
                <a:latin typeface="Times New Roman" pitchFamily="18" charset="0"/>
              </a:defRPr>
            </a:lvl2pPr>
            <a:lvl3pPr marL="1143000" indent="-228600" eaLnBrk="0" hangingPunct="0">
              <a:defRPr sz="2400">
                <a:solidFill>
                  <a:schemeClr val="bg1"/>
                </a:solidFill>
                <a:latin typeface="Times New Roman" pitchFamily="18" charset="0"/>
              </a:defRPr>
            </a:lvl3pPr>
            <a:lvl4pPr marL="1600200" indent="-228600" eaLnBrk="0" hangingPunct="0">
              <a:defRPr sz="2400">
                <a:solidFill>
                  <a:schemeClr val="bg1"/>
                </a:solidFill>
                <a:latin typeface="Times New Roman" pitchFamily="18" charset="0"/>
              </a:defRPr>
            </a:lvl4pPr>
            <a:lvl5pPr marL="2057400" indent="-228600" eaLnBrk="0" hangingPunct="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pPr algn="l" eaLnBrk="1" hangingPunct="1">
              <a:spcBef>
                <a:spcPts val="600"/>
              </a:spcBef>
              <a:buFontTx/>
              <a:buChar char="•"/>
              <a:defRPr/>
            </a:pPr>
            <a:r>
              <a:rPr lang="en-US" dirty="0">
                <a:solidFill>
                  <a:schemeClr val="tx1"/>
                </a:solidFill>
                <a:latin typeface="Arial" charset="0"/>
              </a:rPr>
              <a:t>Hazards of Hospitalization</a:t>
            </a:r>
          </a:p>
          <a:p>
            <a:pPr marL="800100" lvl="1" indent="-342900" eaLnBrk="1" hangingPunct="1">
              <a:spcBef>
                <a:spcPts val="600"/>
              </a:spcBef>
              <a:buFont typeface="Wingdings" panose="05000000000000000000" pitchFamily="2" charset="2"/>
              <a:buChar char="Ø"/>
              <a:defRPr/>
            </a:pPr>
            <a:r>
              <a:rPr lang="en-US" sz="2000" dirty="0">
                <a:solidFill>
                  <a:schemeClr val="tx1"/>
                </a:solidFill>
                <a:latin typeface="Arial" charset="0"/>
              </a:rPr>
              <a:t>Hospital-Associated Disability</a:t>
            </a:r>
          </a:p>
          <a:p>
            <a:pPr marL="800100" lvl="1" indent="-342900" eaLnBrk="1" hangingPunct="1">
              <a:spcBef>
                <a:spcPts val="600"/>
              </a:spcBef>
              <a:buFont typeface="Wingdings" panose="05000000000000000000" pitchFamily="2" charset="2"/>
              <a:buChar char="Ø"/>
              <a:defRPr/>
            </a:pPr>
            <a:r>
              <a:rPr lang="en-US" sz="2000" dirty="0">
                <a:solidFill>
                  <a:schemeClr val="tx1"/>
                </a:solidFill>
                <a:latin typeface="Arial" charset="0"/>
              </a:rPr>
              <a:t>Delirium</a:t>
            </a:r>
          </a:p>
          <a:p>
            <a:pPr marL="800100" lvl="1" indent="-342900" eaLnBrk="1" hangingPunct="1">
              <a:spcBef>
                <a:spcPts val="600"/>
              </a:spcBef>
              <a:buFont typeface="Wingdings" panose="05000000000000000000" pitchFamily="2" charset="2"/>
              <a:buChar char="Ø"/>
              <a:defRPr/>
            </a:pPr>
            <a:r>
              <a:rPr lang="en-US" sz="2000" dirty="0">
                <a:solidFill>
                  <a:schemeClr val="tx1"/>
                </a:solidFill>
                <a:latin typeface="Arial" charset="0"/>
              </a:rPr>
              <a:t>Suboptimal Pharmacotherapy</a:t>
            </a:r>
          </a:p>
          <a:p>
            <a:pPr marL="800100" lvl="1" indent="-342900" eaLnBrk="1" hangingPunct="1">
              <a:spcBef>
                <a:spcPts val="600"/>
              </a:spcBef>
              <a:buFont typeface="Wingdings" panose="05000000000000000000" pitchFamily="2" charset="2"/>
              <a:buChar char="Ø"/>
              <a:defRPr/>
            </a:pPr>
            <a:r>
              <a:rPr lang="en-US" sz="2000" dirty="0">
                <a:solidFill>
                  <a:schemeClr val="tx1"/>
                </a:solidFill>
                <a:latin typeface="Arial" charset="0"/>
              </a:rPr>
              <a:t>Sleep Disturbance</a:t>
            </a:r>
          </a:p>
          <a:p>
            <a:pPr marL="800100" lvl="1" indent="-342900" eaLnBrk="1" hangingPunct="1">
              <a:spcBef>
                <a:spcPts val="600"/>
              </a:spcBef>
              <a:buFont typeface="Wingdings" panose="05000000000000000000" pitchFamily="2" charset="2"/>
              <a:buChar char="Ø"/>
              <a:defRPr/>
            </a:pPr>
            <a:r>
              <a:rPr lang="en-US" sz="2000" dirty="0">
                <a:solidFill>
                  <a:schemeClr val="tx1"/>
                </a:solidFill>
                <a:latin typeface="Arial" charset="0"/>
              </a:rPr>
              <a:t>Nutrition</a:t>
            </a:r>
          </a:p>
          <a:p>
            <a:pPr eaLnBrk="1" hangingPunct="1">
              <a:spcBef>
                <a:spcPts val="600"/>
              </a:spcBef>
              <a:buFontTx/>
              <a:buChar char="•"/>
              <a:defRPr/>
            </a:pPr>
            <a:r>
              <a:rPr lang="en-US" dirty="0">
                <a:solidFill>
                  <a:schemeClr val="tx1"/>
                </a:solidFill>
                <a:latin typeface="Arial" charset="0"/>
              </a:rPr>
              <a:t>Never Events</a:t>
            </a:r>
          </a:p>
          <a:p>
            <a:pPr marL="800100" lvl="1" indent="-342900" eaLnBrk="1" hangingPunct="1">
              <a:spcBef>
                <a:spcPts val="600"/>
              </a:spcBef>
              <a:buFont typeface="Wingdings" panose="05000000000000000000" pitchFamily="2" charset="2"/>
              <a:buChar char="Ø"/>
              <a:defRPr/>
            </a:pPr>
            <a:r>
              <a:rPr lang="en-US" sz="2000" dirty="0">
                <a:solidFill>
                  <a:schemeClr val="tx1"/>
                </a:solidFill>
                <a:latin typeface="Arial" charset="0"/>
              </a:rPr>
              <a:t>Falls</a:t>
            </a:r>
          </a:p>
          <a:p>
            <a:pPr marL="800100" lvl="1" indent="-342900" eaLnBrk="1" hangingPunct="1">
              <a:spcBef>
                <a:spcPts val="600"/>
              </a:spcBef>
              <a:buFont typeface="Wingdings" panose="05000000000000000000" pitchFamily="2" charset="2"/>
              <a:buChar char="Ø"/>
              <a:defRPr/>
            </a:pPr>
            <a:r>
              <a:rPr lang="en-US" sz="2000" dirty="0">
                <a:solidFill>
                  <a:schemeClr val="tx1"/>
                </a:solidFill>
                <a:latin typeface="Arial" charset="0"/>
              </a:rPr>
              <a:t>Catheter-Associated UTI </a:t>
            </a:r>
          </a:p>
          <a:p>
            <a:pPr marL="800100" lvl="1" indent="-342900" eaLnBrk="1" hangingPunct="1">
              <a:spcBef>
                <a:spcPts val="600"/>
              </a:spcBef>
              <a:buFont typeface="Wingdings" panose="05000000000000000000" pitchFamily="2" charset="2"/>
              <a:buChar char="Ø"/>
              <a:defRPr/>
            </a:pPr>
            <a:r>
              <a:rPr lang="en-US" sz="2000" dirty="0">
                <a:solidFill>
                  <a:schemeClr val="tx1"/>
                </a:solidFill>
                <a:latin typeface="Arial" charset="0"/>
              </a:rPr>
              <a:t>Pressure Injuries</a:t>
            </a:r>
          </a:p>
        </p:txBody>
      </p:sp>
    </p:spTree>
    <p:extLst>
      <p:ext uri="{BB962C8B-B14F-4D97-AF65-F5344CB8AC3E}">
        <p14:creationId xmlns:p14="http://schemas.microsoft.com/office/powerpoint/2010/main" val="31350674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5742" y="205405"/>
            <a:ext cx="1715740" cy="644039"/>
          </a:xfrm>
        </p:spPr>
        <p:txBody>
          <a:bodyPr>
            <a:noAutofit/>
          </a:bodyPr>
          <a:lstStyle/>
          <a:p>
            <a:r>
              <a:rPr lang="en-US" sz="3600" dirty="0">
                <a:latin typeface="Arial" panose="020B0604020202020204" pitchFamily="34" charset="0"/>
                <a:cs typeface="Arial" panose="020B0604020202020204" pitchFamily="34" charset="0"/>
              </a:rPr>
              <a:t>CAUTI</a:t>
            </a:r>
          </a:p>
        </p:txBody>
      </p:sp>
      <p:sp>
        <p:nvSpPr>
          <p:cNvPr id="3" name="Content Placeholder 2"/>
          <p:cNvSpPr>
            <a:spLocks noGrp="1"/>
          </p:cNvSpPr>
          <p:nvPr>
            <p:ph idx="1"/>
          </p:nvPr>
        </p:nvSpPr>
        <p:spPr>
          <a:xfrm>
            <a:off x="457200" y="1287781"/>
            <a:ext cx="8229600" cy="4471097"/>
          </a:xfrm>
        </p:spPr>
        <p:txBody>
          <a:bodyPr>
            <a:noAutofit/>
          </a:bodyPr>
          <a:lstStyle/>
          <a:p>
            <a:r>
              <a:rPr lang="en-US" sz="2800" dirty="0">
                <a:latin typeface="Arial" panose="020B0604020202020204" pitchFamily="34" charset="0"/>
                <a:cs typeface="Arial" panose="020B0604020202020204" pitchFamily="34" charset="0"/>
              </a:rPr>
              <a:t>Urinary catheters (UC) are often inappropriately inserted</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Older age is a risk factor for urinary catheter–associated bacteriuria</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The most important modifiable risk factor is duration of indwelling catheterization; the reported incidence of bacteriuria is 3%–8% per catheter-day</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The most effective way to reduce (CAUTI) is to limit urinary catheterization</a:t>
            </a:r>
          </a:p>
        </p:txBody>
      </p:sp>
    </p:spTree>
    <p:extLst>
      <p:ext uri="{BB962C8B-B14F-4D97-AF65-F5344CB8AC3E}">
        <p14:creationId xmlns:p14="http://schemas.microsoft.com/office/powerpoint/2010/main" val="36391286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1149" y="522328"/>
            <a:ext cx="2025529" cy="644039"/>
          </a:xfrm>
        </p:spPr>
        <p:txBody>
          <a:bodyPr>
            <a:noAutofit/>
          </a:bodyPr>
          <a:lstStyle/>
          <a:p>
            <a:r>
              <a:rPr lang="en-US" sz="3600" dirty="0">
                <a:latin typeface="Arial" panose="020B0604020202020204" pitchFamily="34" charset="0"/>
                <a:cs typeface="Arial" panose="020B0604020202020204" pitchFamily="34" charset="0"/>
              </a:rPr>
              <a:t>CAUTI </a:t>
            </a:r>
          </a:p>
        </p:txBody>
      </p:sp>
      <p:sp>
        <p:nvSpPr>
          <p:cNvPr id="3" name="Content Placeholder 2"/>
          <p:cNvSpPr>
            <a:spLocks noGrp="1"/>
          </p:cNvSpPr>
          <p:nvPr>
            <p:ph idx="1"/>
          </p:nvPr>
        </p:nvSpPr>
        <p:spPr>
          <a:xfrm>
            <a:off x="617764" y="1607905"/>
            <a:ext cx="7886700" cy="4351338"/>
          </a:xfrm>
        </p:spPr>
        <p:txBody>
          <a:bodyPr>
            <a:normAutofit lnSpcReduction="10000"/>
          </a:bodyPr>
          <a:lstStyle/>
          <a:p>
            <a:r>
              <a:rPr lang="en-US" sz="2400" dirty="0">
                <a:latin typeface="Arial" panose="020B0604020202020204" pitchFamily="34" charset="0"/>
                <a:cs typeface="Arial" panose="020B0604020202020204" pitchFamily="34" charset="0"/>
              </a:rPr>
              <a:t>Appropriate indications for a bladder catheter:</a:t>
            </a:r>
          </a:p>
          <a:p>
            <a:pPr lvl="1">
              <a:buFont typeface="Wingdings" panose="05000000000000000000" pitchFamily="2" charset="2"/>
              <a:buChar char="Ø"/>
            </a:pPr>
            <a:r>
              <a:rPr lang="en-US" sz="2000" dirty="0">
                <a:latin typeface="Arial" panose="020B0604020202020204" pitchFamily="34" charset="0"/>
                <a:cs typeface="Arial" panose="020B0604020202020204" pitchFamily="34" charset="0"/>
              </a:rPr>
              <a:t>Acute urinary retention or bladder outlet obstruction</a:t>
            </a:r>
          </a:p>
          <a:p>
            <a:pPr lvl="1">
              <a:buFont typeface="Wingdings" panose="05000000000000000000" pitchFamily="2" charset="2"/>
              <a:buChar char="Ø"/>
            </a:pPr>
            <a:r>
              <a:rPr lang="en-US" sz="2000" dirty="0">
                <a:latin typeface="Arial" panose="020B0604020202020204" pitchFamily="34" charset="0"/>
                <a:cs typeface="Arial" panose="020B0604020202020204" pitchFamily="34" charset="0"/>
              </a:rPr>
              <a:t>Perioperatively for selected procedures</a:t>
            </a:r>
          </a:p>
          <a:p>
            <a:pPr lvl="1">
              <a:buFont typeface="Wingdings" panose="05000000000000000000" pitchFamily="2" charset="2"/>
              <a:buChar char="Ø"/>
            </a:pPr>
            <a:r>
              <a:rPr lang="en-US" sz="2000" dirty="0">
                <a:latin typeface="Arial" panose="020B0604020202020204" pitchFamily="34" charset="0"/>
                <a:cs typeface="Arial" panose="020B0604020202020204" pitchFamily="34" charset="0"/>
              </a:rPr>
              <a:t>Open sacral or perineal wounds in incontinent patients</a:t>
            </a:r>
          </a:p>
          <a:p>
            <a:pPr lvl="1">
              <a:buFont typeface="Wingdings" panose="05000000000000000000" pitchFamily="2" charset="2"/>
              <a:buChar char="Ø"/>
            </a:pPr>
            <a:r>
              <a:rPr lang="en-US" sz="2000" dirty="0">
                <a:latin typeface="Arial" panose="020B0604020202020204" pitchFamily="34" charset="0"/>
                <a:cs typeface="Arial" panose="020B0604020202020204" pitchFamily="34" charset="0"/>
              </a:rPr>
              <a:t>Prolonged immobility due to unstable thoracic, lumbar, pelvic fractures</a:t>
            </a:r>
          </a:p>
          <a:p>
            <a:pPr lvl="1">
              <a:buFont typeface="Wingdings" panose="05000000000000000000" pitchFamily="2" charset="2"/>
              <a:buChar char="Ø"/>
            </a:pPr>
            <a:r>
              <a:rPr lang="en-US" sz="2000" dirty="0">
                <a:latin typeface="Arial" panose="020B0604020202020204" pitchFamily="34" charset="0"/>
                <a:cs typeface="Arial" panose="020B0604020202020204" pitchFamily="34" charset="0"/>
              </a:rPr>
              <a:t>End-of- life comfort</a:t>
            </a:r>
          </a:p>
          <a:p>
            <a:endParaRPr lang="en-US" sz="180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 </a:t>
            </a:r>
          </a:p>
          <a:p>
            <a:r>
              <a:rPr lang="en-US" sz="2400" b="1" dirty="0">
                <a:latin typeface="Arial" panose="020B0604020202020204" pitchFamily="34" charset="0"/>
                <a:cs typeface="Arial" panose="020B0604020202020204" pitchFamily="34" charset="0"/>
              </a:rPr>
              <a:t>Inserting a catheter to measure urinary output is inappropriate in most cases</a:t>
            </a:r>
          </a:p>
        </p:txBody>
      </p:sp>
    </p:spTree>
    <p:extLst>
      <p:ext uri="{BB962C8B-B14F-4D97-AF65-F5344CB8AC3E}">
        <p14:creationId xmlns:p14="http://schemas.microsoft.com/office/powerpoint/2010/main" val="31894844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794361" y="548579"/>
            <a:ext cx="7176685" cy="914400"/>
          </a:xfrm>
        </p:spPr>
        <p:txBody>
          <a:bodyPr/>
          <a:lstStyle/>
          <a:p>
            <a:pPr algn="ctr" eaLnBrk="1" hangingPunct="1"/>
            <a:r>
              <a:rPr lang="en-US" sz="3600" dirty="0">
                <a:latin typeface="Arial" panose="020B0604020202020204" pitchFamily="34" charset="0"/>
                <a:cs typeface="Arial" panose="020B0604020202020204" pitchFamily="34" charset="0"/>
              </a:rPr>
              <a:t>Geriatric Assessment </a:t>
            </a:r>
          </a:p>
        </p:txBody>
      </p:sp>
      <p:sp>
        <p:nvSpPr>
          <p:cNvPr id="30724" name="Text Box 3"/>
          <p:cNvSpPr txBox="1">
            <a:spLocks noChangeArrowheads="1"/>
          </p:cNvSpPr>
          <p:nvPr/>
        </p:nvSpPr>
        <p:spPr bwMode="auto">
          <a:xfrm>
            <a:off x="699654" y="1889606"/>
            <a:ext cx="8077200" cy="2850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9438" indent="-455613" eaLnBrk="0" hangingPunct="0">
              <a:defRPr sz="2400">
                <a:solidFill>
                  <a:schemeClr val="bg1"/>
                </a:solidFill>
                <a:latin typeface="Times New Roman" pitchFamily="18" charset="0"/>
              </a:defRPr>
            </a:lvl1pPr>
            <a:lvl2pPr marL="742950" indent="-285750" eaLnBrk="0" hangingPunct="0">
              <a:defRPr sz="2400">
                <a:solidFill>
                  <a:schemeClr val="bg1"/>
                </a:solidFill>
                <a:latin typeface="Times New Roman" pitchFamily="18" charset="0"/>
              </a:defRPr>
            </a:lvl2pPr>
            <a:lvl3pPr marL="1143000" indent="-228600" eaLnBrk="0" hangingPunct="0">
              <a:defRPr sz="2400">
                <a:solidFill>
                  <a:schemeClr val="bg1"/>
                </a:solidFill>
                <a:latin typeface="Times New Roman" pitchFamily="18" charset="0"/>
              </a:defRPr>
            </a:lvl3pPr>
            <a:lvl4pPr marL="1600200" indent="-228600" eaLnBrk="0" hangingPunct="0">
              <a:defRPr sz="2400">
                <a:solidFill>
                  <a:schemeClr val="bg1"/>
                </a:solidFill>
                <a:latin typeface="Times New Roman" pitchFamily="18" charset="0"/>
              </a:defRPr>
            </a:lvl4pPr>
            <a:lvl5pPr marL="2057400" indent="-228600" eaLnBrk="0" hangingPunct="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pPr algn="l" eaLnBrk="1" hangingPunct="1">
              <a:spcBef>
                <a:spcPct val="80000"/>
              </a:spcBef>
              <a:buFontTx/>
              <a:buChar char="•"/>
            </a:pPr>
            <a:r>
              <a:rPr lang="en-US" sz="2800" dirty="0">
                <a:solidFill>
                  <a:schemeClr val="tx1"/>
                </a:solidFill>
                <a:latin typeface="Arial" pitchFamily="34" charset="0"/>
              </a:rPr>
              <a:t>Life expectancy</a:t>
            </a:r>
          </a:p>
          <a:p>
            <a:pPr algn="l" eaLnBrk="1" hangingPunct="1">
              <a:spcBef>
                <a:spcPct val="80000"/>
              </a:spcBef>
              <a:buFontTx/>
              <a:buChar char="•"/>
            </a:pPr>
            <a:r>
              <a:rPr lang="en-US" sz="2800" dirty="0">
                <a:solidFill>
                  <a:schemeClr val="tx1"/>
                </a:solidFill>
                <a:latin typeface="Arial" pitchFamily="34" charset="0"/>
              </a:rPr>
              <a:t>Functional status:  brain, body, psychosocial </a:t>
            </a:r>
          </a:p>
          <a:p>
            <a:pPr algn="l" eaLnBrk="1" hangingPunct="1">
              <a:spcBef>
                <a:spcPct val="80000"/>
              </a:spcBef>
              <a:buFontTx/>
              <a:buChar char="•"/>
            </a:pPr>
            <a:r>
              <a:rPr lang="en-US" sz="2800" dirty="0">
                <a:solidFill>
                  <a:schemeClr val="tx1"/>
                </a:solidFill>
                <a:latin typeface="Arial" pitchFamily="34" charset="0"/>
              </a:rPr>
              <a:t>Multi – organ failure ?</a:t>
            </a:r>
          </a:p>
          <a:p>
            <a:pPr algn="l" eaLnBrk="1" hangingPunct="1">
              <a:spcBef>
                <a:spcPct val="80000"/>
              </a:spcBef>
              <a:buFontTx/>
              <a:buChar char="•"/>
            </a:pPr>
            <a:r>
              <a:rPr lang="en-US" sz="2800" dirty="0">
                <a:solidFill>
                  <a:schemeClr val="tx1"/>
                </a:solidFill>
                <a:latin typeface="Arial" pitchFamily="34" charset="0"/>
              </a:rPr>
              <a:t>Geriatric 4M’s</a:t>
            </a:r>
          </a:p>
        </p:txBody>
      </p:sp>
    </p:spTree>
    <p:extLst>
      <p:ext uri="{BB962C8B-B14F-4D97-AF65-F5344CB8AC3E}">
        <p14:creationId xmlns:p14="http://schemas.microsoft.com/office/powerpoint/2010/main" val="34725541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718911" y="282250"/>
            <a:ext cx="7309462" cy="990600"/>
          </a:xfrm>
        </p:spPr>
        <p:txBody>
          <a:bodyPr/>
          <a:lstStyle/>
          <a:p>
            <a:pPr algn="ctr" eaLnBrk="1" hangingPunct="1"/>
            <a:r>
              <a:rPr lang="en-US" sz="3600" dirty="0">
                <a:latin typeface="Arial" panose="020B0604020202020204" pitchFamily="34" charset="0"/>
                <a:cs typeface="Arial" panose="020B0604020202020204" pitchFamily="34" charset="0"/>
              </a:rPr>
              <a:t>Assessment </a:t>
            </a:r>
          </a:p>
        </p:txBody>
      </p:sp>
      <p:graphicFrame>
        <p:nvGraphicFramePr>
          <p:cNvPr id="27694" name="Group 46"/>
          <p:cNvGraphicFramePr>
            <a:graphicFrameLocks noGrp="1"/>
          </p:cNvGraphicFramePr>
          <p:nvPr>
            <p:ph type="tbl" idx="1"/>
            <p:extLst>
              <p:ext uri="{D42A27DB-BD31-4B8C-83A1-F6EECF244321}">
                <p14:modId xmlns:p14="http://schemas.microsoft.com/office/powerpoint/2010/main" val="1908028211"/>
              </p:ext>
            </p:extLst>
          </p:nvPr>
        </p:nvGraphicFramePr>
        <p:xfrm>
          <a:off x="1035756" y="1559560"/>
          <a:ext cx="7239564" cy="4683791"/>
        </p:xfrm>
        <a:graphic>
          <a:graphicData uri="http://schemas.openxmlformats.org/drawingml/2006/table">
            <a:tbl>
              <a:tblPr firstRow="1" bandRow="1">
                <a:tableStyleId>{21E4AEA4-8DFA-4A89-87EB-49C32662AFE0}</a:tableStyleId>
              </a:tblPr>
              <a:tblGrid>
                <a:gridCol w="1701487">
                  <a:extLst>
                    <a:ext uri="{9D8B030D-6E8A-4147-A177-3AD203B41FA5}">
                      <a16:colId xmlns:a16="http://schemas.microsoft.com/office/drawing/2014/main" val="20000"/>
                    </a:ext>
                  </a:extLst>
                </a:gridCol>
                <a:gridCol w="5538077">
                  <a:extLst>
                    <a:ext uri="{9D8B030D-6E8A-4147-A177-3AD203B41FA5}">
                      <a16:colId xmlns:a16="http://schemas.microsoft.com/office/drawing/2014/main" val="20001"/>
                    </a:ext>
                  </a:extLst>
                </a:gridCol>
              </a:tblGrid>
              <a:tr h="323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latin typeface="Arial" panose="020B0604020202020204" pitchFamily="34" charset="0"/>
                          <a:cs typeface="Arial" panose="020B0604020202020204" pitchFamily="34" charset="0"/>
                        </a:rPr>
                        <a:t>Step</a:t>
                      </a:r>
                      <a:endParaRPr kumimoji="0" lang="en-US" sz="2000"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marT="45727" marB="45727"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latin typeface="Arial" panose="020B0604020202020204" pitchFamily="34" charset="0"/>
                          <a:cs typeface="Arial" panose="020B0604020202020204" pitchFamily="34" charset="0"/>
                        </a:rPr>
                        <a:t>Assessments to include</a:t>
                      </a:r>
                      <a:endParaRPr kumimoji="0" lang="en-US" sz="2000"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marT="45727" marB="45727" horzOverflow="overflow"/>
                </a:tc>
                <a:extLst>
                  <a:ext uri="{0D108BD9-81ED-4DB2-BD59-A6C34878D82A}">
                    <a16:rowId xmlns:a16="http://schemas.microsoft.com/office/drawing/2014/main" val="10000"/>
                  </a:ext>
                </a:extLst>
              </a:tr>
              <a:tr h="1723724">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2075" algn="l"/>
                          <a:tab pos="182563" algn="l"/>
                          <a:tab pos="274638" algn="l"/>
                          <a:tab pos="365125" algn="l"/>
                          <a:tab pos="457200" algn="l"/>
                        </a:tabLst>
                      </a:pPr>
                      <a:r>
                        <a:rPr kumimoji="0" lang="en-US" sz="2000" u="none" strike="noStrike" cap="none" normalizeH="0" baseline="0" dirty="0">
                          <a:ln>
                            <a:noFill/>
                          </a:ln>
                          <a:effectLst/>
                          <a:latin typeface="Arial" panose="020B0604020202020204" pitchFamily="34" charset="0"/>
                          <a:cs typeface="Arial" panose="020B0604020202020204" pitchFamily="34" charset="0"/>
                        </a:rPr>
                        <a:t>Med Review</a:t>
                      </a:r>
                      <a:endParaRPr kumimoji="0" lang="en-US" sz="2000" b="0" i="0" u="none" strike="noStrike" cap="none" normalizeH="0" baseline="0" dirty="0">
                        <a:ln>
                          <a:noFill/>
                        </a:ln>
                        <a:solidFill>
                          <a:srgbClr val="131D4F"/>
                        </a:solidFill>
                        <a:effectLst/>
                        <a:latin typeface="Arial" panose="020B0604020202020204" pitchFamily="34" charset="0"/>
                        <a:cs typeface="Arial" panose="020B0604020202020204" pitchFamily="34" charset="0"/>
                      </a:endParaRPr>
                    </a:p>
                  </a:txBody>
                  <a:tcPr marT="45727" marB="45727" horzOverflow="overflow"/>
                </a:tc>
                <a:tc>
                  <a:txBody>
                    <a:bodyPr/>
                    <a:lstStyle/>
                    <a:p>
                      <a:pPr marL="233363" marR="0" lvl="0" indent="-233363" algn="l" defTabSz="914400" rtl="0" eaLnBrk="1" fontAlgn="base" latinLnBrk="0" hangingPunct="1">
                        <a:lnSpc>
                          <a:spcPct val="100000"/>
                        </a:lnSpc>
                        <a:spcBef>
                          <a:spcPct val="0"/>
                        </a:spcBef>
                        <a:spcAft>
                          <a:spcPct val="0"/>
                        </a:spcAft>
                        <a:buClr>
                          <a:srgbClr val="131D4F"/>
                        </a:buClr>
                        <a:buSzTx/>
                        <a:buFont typeface="Wingdings" pitchFamily="2" charset="2"/>
                        <a:buChar char=""/>
                        <a:tabLst/>
                      </a:pPr>
                      <a:r>
                        <a:rPr kumimoji="0" lang="en-US" sz="1800" u="none" strike="noStrike" cap="none" normalizeH="0" baseline="0" dirty="0">
                          <a:ln>
                            <a:noFill/>
                          </a:ln>
                          <a:effectLst/>
                          <a:latin typeface="Arial" panose="020B0604020202020204" pitchFamily="34" charset="0"/>
                          <a:cs typeface="Arial" panose="020B0604020202020204" pitchFamily="34" charset="0"/>
                        </a:rPr>
                        <a:t>Assess indications for each medication, appropriateness of dosing, potential interactions</a:t>
                      </a:r>
                    </a:p>
                    <a:p>
                      <a:pPr marL="233363" marR="0" lvl="0" indent="-233363" algn="l" defTabSz="914400" rtl="0" eaLnBrk="1" fontAlgn="base" latinLnBrk="0" hangingPunct="1">
                        <a:lnSpc>
                          <a:spcPct val="100000"/>
                        </a:lnSpc>
                        <a:spcBef>
                          <a:spcPct val="0"/>
                        </a:spcBef>
                        <a:spcAft>
                          <a:spcPct val="0"/>
                        </a:spcAft>
                        <a:buClr>
                          <a:srgbClr val="131D4F"/>
                        </a:buClr>
                        <a:buSzTx/>
                        <a:buFont typeface="Wingdings" pitchFamily="2" charset="2"/>
                        <a:buChar char=""/>
                        <a:tabLst/>
                      </a:pPr>
                      <a:r>
                        <a:rPr kumimoji="0" lang="en-US" sz="1800" u="none" strike="noStrike" cap="none" normalizeH="0" baseline="0" dirty="0">
                          <a:ln>
                            <a:noFill/>
                          </a:ln>
                          <a:effectLst/>
                          <a:latin typeface="Arial" panose="020B0604020202020204" pitchFamily="34" charset="0"/>
                          <a:cs typeface="Arial" panose="020B0604020202020204" pitchFamily="34" charset="0"/>
                        </a:rPr>
                        <a:t>Assess for medication effects contributing to acute illness</a:t>
                      </a:r>
                    </a:p>
                    <a:p>
                      <a:pPr marL="233363" marR="0" lvl="0" indent="-233363" algn="l" defTabSz="914400" rtl="0" eaLnBrk="1" fontAlgn="base" latinLnBrk="0" hangingPunct="1">
                        <a:lnSpc>
                          <a:spcPct val="100000"/>
                        </a:lnSpc>
                        <a:spcBef>
                          <a:spcPct val="0"/>
                        </a:spcBef>
                        <a:spcAft>
                          <a:spcPct val="0"/>
                        </a:spcAft>
                        <a:buClr>
                          <a:srgbClr val="131D4F"/>
                        </a:buClr>
                        <a:buSzTx/>
                        <a:buFont typeface="Wingdings" pitchFamily="2" charset="2"/>
                        <a:buChar char=""/>
                        <a:tabLst/>
                      </a:pPr>
                      <a:r>
                        <a:rPr kumimoji="0" lang="en-US" sz="1800" u="none" strike="noStrike" cap="none" normalizeH="0" baseline="0" dirty="0">
                          <a:ln>
                            <a:noFill/>
                          </a:ln>
                          <a:effectLst/>
                          <a:latin typeface="Arial" panose="020B0604020202020204" pitchFamily="34" charset="0"/>
                          <a:cs typeface="Arial" panose="020B0604020202020204" pitchFamily="34" charset="0"/>
                        </a:rPr>
                        <a:t>Determine patient’s or caregiver’s method for assuring adherence (</a:t>
                      </a:r>
                      <a:r>
                        <a:rPr kumimoji="0" lang="en-US" sz="1800" u="none" strike="noStrike" cap="none" normalizeH="0" baseline="0" dirty="0" err="1">
                          <a:ln>
                            <a:noFill/>
                          </a:ln>
                          <a:effectLst/>
                          <a:latin typeface="Arial" panose="020B0604020202020204" pitchFamily="34" charset="0"/>
                          <a:cs typeface="Arial" panose="020B0604020202020204" pitchFamily="34" charset="0"/>
                        </a:rPr>
                        <a:t>eg</a:t>
                      </a:r>
                      <a:r>
                        <a:rPr kumimoji="0" lang="en-US" sz="1800" u="none" strike="noStrike" cap="none" normalizeH="0" baseline="0" dirty="0">
                          <a:ln>
                            <a:noFill/>
                          </a:ln>
                          <a:effectLst/>
                          <a:latin typeface="Arial" panose="020B0604020202020204" pitchFamily="34" charset="0"/>
                          <a:cs typeface="Arial" panose="020B0604020202020204" pitchFamily="34" charset="0"/>
                        </a:rPr>
                        <a:t>, pill boxes)</a:t>
                      </a:r>
                      <a:endParaRPr kumimoji="0" lang="en-US" sz="1800" b="0" i="0" u="none" strike="noStrike" cap="none" normalizeH="0" baseline="0" dirty="0">
                        <a:ln>
                          <a:noFill/>
                        </a:ln>
                        <a:solidFill>
                          <a:srgbClr val="131D4F"/>
                        </a:solidFill>
                        <a:effectLst/>
                        <a:latin typeface="Arial" panose="020B0604020202020204" pitchFamily="34" charset="0"/>
                        <a:cs typeface="Arial" panose="020B0604020202020204" pitchFamily="34" charset="0"/>
                      </a:endParaRPr>
                    </a:p>
                  </a:txBody>
                  <a:tcPr marT="45727" marB="45727" horzOverflow="overflow"/>
                </a:tc>
                <a:extLst>
                  <a:ext uri="{0D108BD9-81ED-4DB2-BD59-A6C34878D82A}">
                    <a16:rowId xmlns:a16="http://schemas.microsoft.com/office/drawing/2014/main" val="10001"/>
                  </a:ext>
                </a:extLst>
              </a:tr>
              <a:tr h="255016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2075" algn="l"/>
                          <a:tab pos="182563" algn="l"/>
                          <a:tab pos="274638" algn="l"/>
                          <a:tab pos="365125" algn="l"/>
                          <a:tab pos="457200" algn="l"/>
                        </a:tabLst>
                      </a:pPr>
                      <a:r>
                        <a:rPr kumimoji="0" lang="en-US" sz="2000" u="none" strike="noStrike" cap="none" normalizeH="0" baseline="0" dirty="0">
                          <a:ln>
                            <a:noFill/>
                          </a:ln>
                          <a:effectLst/>
                          <a:latin typeface="Arial" panose="020B0604020202020204" pitchFamily="34" charset="0"/>
                          <a:cs typeface="Arial" panose="020B0604020202020204" pitchFamily="34" charset="0"/>
                        </a:rPr>
                        <a:t>Social history</a:t>
                      </a:r>
                      <a:endParaRPr kumimoji="0" lang="en-US" sz="2000" b="0" i="0" u="none" strike="noStrike" cap="none" normalizeH="0" baseline="0" dirty="0">
                        <a:ln>
                          <a:noFill/>
                        </a:ln>
                        <a:solidFill>
                          <a:srgbClr val="131D4F"/>
                        </a:solidFill>
                        <a:effectLst/>
                        <a:latin typeface="Arial" panose="020B0604020202020204" pitchFamily="34" charset="0"/>
                        <a:cs typeface="Arial" panose="020B0604020202020204" pitchFamily="34" charset="0"/>
                      </a:endParaRPr>
                    </a:p>
                  </a:txBody>
                  <a:tcPr marT="45727" marB="45727" horzOverflow="overflow"/>
                </a:tc>
                <a:tc>
                  <a:txBody>
                    <a:bodyPr/>
                    <a:lstStyle/>
                    <a:p>
                      <a:pPr marL="233363" marR="0" lvl="0" indent="-233363" algn="l" defTabSz="914400" rtl="0" eaLnBrk="1" fontAlgn="base" latinLnBrk="0" hangingPunct="1">
                        <a:lnSpc>
                          <a:spcPct val="100000"/>
                        </a:lnSpc>
                        <a:spcBef>
                          <a:spcPct val="50000"/>
                        </a:spcBef>
                        <a:spcAft>
                          <a:spcPct val="0"/>
                        </a:spcAft>
                        <a:buClr>
                          <a:srgbClr val="131D4F"/>
                        </a:buClr>
                        <a:buSzTx/>
                        <a:buFont typeface="Wingdings" pitchFamily="2" charset="2"/>
                        <a:buChar char=""/>
                        <a:tabLst/>
                      </a:pPr>
                      <a:r>
                        <a:rPr kumimoji="0" lang="en-US" sz="1800" u="none" strike="noStrike" cap="none" normalizeH="0" baseline="0" dirty="0">
                          <a:ln>
                            <a:noFill/>
                          </a:ln>
                          <a:effectLst/>
                          <a:latin typeface="Arial" panose="020B0604020202020204" pitchFamily="34" charset="0"/>
                          <a:cs typeface="Arial" panose="020B0604020202020204" pitchFamily="34" charset="0"/>
                        </a:rPr>
                        <a:t>Ask about help needed (and who provides) for ADLs and IADLs</a:t>
                      </a:r>
                    </a:p>
                    <a:p>
                      <a:pPr marL="233363" marR="0" lvl="0" indent="-233363" algn="l" defTabSz="914400" rtl="0" eaLnBrk="1" fontAlgn="base" latinLnBrk="0" hangingPunct="1">
                        <a:lnSpc>
                          <a:spcPct val="100000"/>
                        </a:lnSpc>
                        <a:spcBef>
                          <a:spcPct val="50000"/>
                        </a:spcBef>
                        <a:spcAft>
                          <a:spcPct val="0"/>
                        </a:spcAft>
                        <a:buClr>
                          <a:srgbClr val="131D4F"/>
                        </a:buClr>
                        <a:buSzTx/>
                        <a:buFont typeface="Wingdings" pitchFamily="2" charset="2"/>
                        <a:buChar char=""/>
                        <a:tabLst/>
                      </a:pPr>
                      <a:r>
                        <a:rPr kumimoji="0" lang="en-US" sz="1800" u="none" strike="noStrike" cap="none" normalizeH="0" baseline="0" dirty="0">
                          <a:ln>
                            <a:noFill/>
                          </a:ln>
                          <a:effectLst/>
                          <a:latin typeface="Arial" panose="020B0604020202020204" pitchFamily="34" charset="0"/>
                          <a:cs typeface="Arial" panose="020B0604020202020204" pitchFamily="34" charset="0"/>
                        </a:rPr>
                        <a:t>Ask about social support</a:t>
                      </a:r>
                    </a:p>
                    <a:p>
                      <a:pPr marL="233363" marR="0" lvl="0" indent="-233363" algn="l" defTabSz="914400" rtl="0" eaLnBrk="1" fontAlgn="base" latinLnBrk="0" hangingPunct="1">
                        <a:lnSpc>
                          <a:spcPct val="100000"/>
                        </a:lnSpc>
                        <a:spcBef>
                          <a:spcPct val="50000"/>
                        </a:spcBef>
                        <a:spcAft>
                          <a:spcPct val="0"/>
                        </a:spcAft>
                        <a:buClr>
                          <a:srgbClr val="131D4F"/>
                        </a:buClr>
                        <a:buSzTx/>
                        <a:buFont typeface="Wingdings" pitchFamily="2" charset="2"/>
                        <a:buChar char=""/>
                        <a:tabLst/>
                      </a:pPr>
                      <a:r>
                        <a:rPr kumimoji="0" lang="en-US" sz="1800" u="none" strike="noStrike" cap="none" normalizeH="0" baseline="0" dirty="0">
                          <a:ln>
                            <a:noFill/>
                          </a:ln>
                          <a:effectLst/>
                          <a:latin typeface="Arial" panose="020B0604020202020204" pitchFamily="34" charset="0"/>
                          <a:cs typeface="Arial" panose="020B0604020202020204" pitchFamily="34" charset="0"/>
                        </a:rPr>
                        <a:t>Ask if patient feels safe</a:t>
                      </a:r>
                    </a:p>
                    <a:p>
                      <a:pPr marL="233363" marR="0" lvl="0" indent="-233363" algn="l" defTabSz="914400" rtl="0" eaLnBrk="1" fontAlgn="base" latinLnBrk="0" hangingPunct="1">
                        <a:lnSpc>
                          <a:spcPct val="100000"/>
                        </a:lnSpc>
                        <a:spcBef>
                          <a:spcPct val="50000"/>
                        </a:spcBef>
                        <a:spcAft>
                          <a:spcPct val="0"/>
                        </a:spcAft>
                        <a:buClr>
                          <a:srgbClr val="131D4F"/>
                        </a:buClr>
                        <a:buSzTx/>
                        <a:buFont typeface="Wingdings" pitchFamily="2" charset="2"/>
                        <a:buChar char=""/>
                        <a:tabLst/>
                      </a:pPr>
                      <a:r>
                        <a:rPr kumimoji="0" lang="en-US" sz="1800" u="none" strike="noStrike" cap="none" normalizeH="0" baseline="0" dirty="0">
                          <a:ln>
                            <a:noFill/>
                          </a:ln>
                          <a:effectLst/>
                          <a:latin typeface="Arial" panose="020B0604020202020204" pitchFamily="34" charset="0"/>
                          <a:cs typeface="Arial" panose="020B0604020202020204" pitchFamily="34" charset="0"/>
                        </a:rPr>
                        <a:t>Ask about treatment goals and preference in event of cardiorespiratory arrest</a:t>
                      </a:r>
                      <a:endParaRPr kumimoji="0" lang="en-US" sz="1800" b="0" i="0" u="none" strike="noStrike" cap="none" normalizeH="0" baseline="0" dirty="0">
                        <a:ln>
                          <a:noFill/>
                        </a:ln>
                        <a:solidFill>
                          <a:srgbClr val="131D4F"/>
                        </a:solidFill>
                        <a:effectLst/>
                        <a:latin typeface="Arial" panose="020B0604020202020204" pitchFamily="34" charset="0"/>
                        <a:cs typeface="Arial" panose="020B0604020202020204" pitchFamily="34" charset="0"/>
                      </a:endParaRPr>
                    </a:p>
                  </a:txBody>
                  <a:tcPr marT="45727" marB="45727" horzOverflow="overflow"/>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872416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807931" y="160807"/>
            <a:ext cx="7241223" cy="990600"/>
          </a:xfrm>
        </p:spPr>
        <p:txBody>
          <a:bodyPr/>
          <a:lstStyle/>
          <a:p>
            <a:pPr algn="ctr" eaLnBrk="1" hangingPunct="1"/>
            <a:r>
              <a:rPr lang="en-US" sz="3600" dirty="0">
                <a:latin typeface="Arial" panose="020B0604020202020204" pitchFamily="34" charset="0"/>
                <a:cs typeface="Arial" panose="020B0604020202020204" pitchFamily="34" charset="0"/>
              </a:rPr>
              <a:t>Assessment </a:t>
            </a:r>
          </a:p>
        </p:txBody>
      </p:sp>
      <p:graphicFrame>
        <p:nvGraphicFramePr>
          <p:cNvPr id="27694" name="Group 46"/>
          <p:cNvGraphicFramePr>
            <a:graphicFrameLocks noGrp="1"/>
          </p:cNvGraphicFramePr>
          <p:nvPr>
            <p:ph type="tbl" idx="1"/>
            <p:extLst>
              <p:ext uri="{D42A27DB-BD31-4B8C-83A1-F6EECF244321}">
                <p14:modId xmlns:p14="http://schemas.microsoft.com/office/powerpoint/2010/main" val="1416964376"/>
              </p:ext>
            </p:extLst>
          </p:nvPr>
        </p:nvGraphicFramePr>
        <p:xfrm>
          <a:off x="883356" y="1045752"/>
          <a:ext cx="7384344" cy="5631118"/>
        </p:xfrm>
        <a:graphic>
          <a:graphicData uri="http://schemas.openxmlformats.org/drawingml/2006/table">
            <a:tbl>
              <a:tblPr firstRow="1" bandRow="1">
                <a:tableStyleId>{21E4AEA4-8DFA-4A89-87EB-49C32662AFE0}</a:tableStyleId>
              </a:tblPr>
              <a:tblGrid>
                <a:gridCol w="1735514">
                  <a:extLst>
                    <a:ext uri="{9D8B030D-6E8A-4147-A177-3AD203B41FA5}">
                      <a16:colId xmlns:a16="http://schemas.microsoft.com/office/drawing/2014/main" val="20000"/>
                    </a:ext>
                  </a:extLst>
                </a:gridCol>
                <a:gridCol w="5648830">
                  <a:extLst>
                    <a:ext uri="{9D8B030D-6E8A-4147-A177-3AD203B41FA5}">
                      <a16:colId xmlns:a16="http://schemas.microsoft.com/office/drawing/2014/main" val="20001"/>
                    </a:ext>
                  </a:extLst>
                </a:gridCol>
              </a:tblGrid>
              <a:tr h="3759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latin typeface="Arial" panose="020B0604020202020204" pitchFamily="34" charset="0"/>
                          <a:cs typeface="Arial" panose="020B0604020202020204" pitchFamily="34" charset="0"/>
                        </a:rPr>
                        <a:t>Step</a:t>
                      </a:r>
                      <a:endParaRPr kumimoji="0" lang="en-US" sz="2000"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marT="45727" marB="45727"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latin typeface="Arial" panose="020B0604020202020204" pitchFamily="34" charset="0"/>
                          <a:cs typeface="Arial" panose="020B0604020202020204" pitchFamily="34" charset="0"/>
                        </a:rPr>
                        <a:t>Assessments to include</a:t>
                      </a:r>
                      <a:endParaRPr kumimoji="0" lang="en-US" sz="2000"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marT="45727" marB="45727" horzOverflow="overflow"/>
                </a:tc>
                <a:extLst>
                  <a:ext uri="{0D108BD9-81ED-4DB2-BD59-A6C34878D82A}">
                    <a16:rowId xmlns:a16="http://schemas.microsoft.com/office/drawing/2014/main" val="10000"/>
                  </a:ext>
                </a:extLst>
              </a:tr>
              <a:tr h="2111301">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2075" algn="l"/>
                          <a:tab pos="182563" algn="l"/>
                          <a:tab pos="274638" algn="l"/>
                          <a:tab pos="365125" algn="l"/>
                          <a:tab pos="457200" algn="l"/>
                        </a:tabLst>
                      </a:pPr>
                      <a:r>
                        <a:rPr kumimoji="0" lang="en-US" sz="2000" u="none" strike="noStrike" cap="none" normalizeH="0" baseline="0" dirty="0">
                          <a:ln>
                            <a:noFill/>
                          </a:ln>
                          <a:effectLst/>
                          <a:latin typeface="Arial" panose="020B0604020202020204" pitchFamily="34" charset="0"/>
                          <a:cs typeface="Arial" panose="020B0604020202020204" pitchFamily="34" charset="0"/>
                        </a:rPr>
                        <a:t>Review of systems</a:t>
                      </a:r>
                      <a:endParaRPr kumimoji="0" lang="en-US" sz="2000" b="0" i="0" u="none" strike="noStrike" cap="none" normalizeH="0" baseline="0" dirty="0">
                        <a:ln>
                          <a:noFill/>
                        </a:ln>
                        <a:solidFill>
                          <a:srgbClr val="131D4F"/>
                        </a:solidFill>
                        <a:effectLst/>
                        <a:latin typeface="Arial" panose="020B0604020202020204" pitchFamily="34" charset="0"/>
                        <a:cs typeface="Arial" panose="020B0604020202020204" pitchFamily="34" charset="0"/>
                      </a:endParaRPr>
                    </a:p>
                  </a:txBody>
                  <a:tcPr marT="45727" marB="45727" horzOverflow="overflow"/>
                </a:tc>
                <a:tc>
                  <a:txBody>
                    <a:bodyPr/>
                    <a:lstStyle/>
                    <a:p>
                      <a:pPr marL="233363" marR="0" lvl="0" indent="-233363" algn="l" defTabSz="914400" rtl="0" eaLnBrk="1" fontAlgn="base" latinLnBrk="0" hangingPunct="1">
                        <a:lnSpc>
                          <a:spcPct val="100000"/>
                        </a:lnSpc>
                        <a:spcBef>
                          <a:spcPct val="0"/>
                        </a:spcBef>
                        <a:spcAft>
                          <a:spcPct val="0"/>
                        </a:spcAft>
                        <a:buClr>
                          <a:srgbClr val="131D4F"/>
                        </a:buClr>
                        <a:buSzTx/>
                        <a:buFont typeface="Wingdings" pitchFamily="2" charset="2"/>
                        <a:buChar char=""/>
                        <a:tabLst/>
                      </a:pPr>
                      <a:r>
                        <a:rPr kumimoji="0" lang="en-US" sz="1800" u="none" strike="noStrike" cap="none" normalizeH="0" baseline="0" dirty="0">
                          <a:ln>
                            <a:noFill/>
                          </a:ln>
                          <a:effectLst/>
                          <a:latin typeface="Arial" panose="020B0604020202020204" pitchFamily="34" charset="0"/>
                          <a:cs typeface="Arial" panose="020B0604020202020204" pitchFamily="34" charset="0"/>
                        </a:rPr>
                        <a:t>Weight loss in preceding 6 months</a:t>
                      </a:r>
                    </a:p>
                    <a:p>
                      <a:pPr marL="233363" marR="0" lvl="0" indent="-233363" algn="l" defTabSz="914400" rtl="0" eaLnBrk="0" fontAlgn="base" latinLnBrk="0" hangingPunct="0">
                        <a:lnSpc>
                          <a:spcPct val="100000"/>
                        </a:lnSpc>
                        <a:spcBef>
                          <a:spcPct val="0"/>
                        </a:spcBef>
                        <a:spcAft>
                          <a:spcPct val="0"/>
                        </a:spcAft>
                        <a:buClr>
                          <a:srgbClr val="131D4F"/>
                        </a:buClr>
                        <a:buSzTx/>
                        <a:buFont typeface="Wingdings" pitchFamily="2" charset="2"/>
                        <a:buChar char=""/>
                        <a:tabLst/>
                      </a:pPr>
                      <a:r>
                        <a:rPr kumimoji="0" lang="en-US" sz="1800" u="none" strike="noStrike" cap="none" normalizeH="0" baseline="0" dirty="0">
                          <a:ln>
                            <a:noFill/>
                          </a:ln>
                          <a:effectLst/>
                          <a:latin typeface="Arial" panose="020B0604020202020204" pitchFamily="34" charset="0"/>
                          <a:cs typeface="Arial" panose="020B0604020202020204" pitchFamily="34" charset="0"/>
                        </a:rPr>
                        <a:t>Dietary change</a:t>
                      </a:r>
                    </a:p>
                    <a:p>
                      <a:pPr marL="233363" marR="0" lvl="0" indent="-233363" algn="l" defTabSz="914400" rtl="0" eaLnBrk="0" fontAlgn="base" latinLnBrk="0" hangingPunct="0">
                        <a:lnSpc>
                          <a:spcPct val="100000"/>
                        </a:lnSpc>
                        <a:spcBef>
                          <a:spcPct val="0"/>
                        </a:spcBef>
                        <a:spcAft>
                          <a:spcPct val="0"/>
                        </a:spcAft>
                        <a:buClr>
                          <a:srgbClr val="131D4F"/>
                        </a:buClr>
                        <a:buSzTx/>
                        <a:buFont typeface="Wingdings" pitchFamily="2" charset="2"/>
                        <a:buChar char=""/>
                        <a:tabLst/>
                      </a:pPr>
                      <a:r>
                        <a:rPr kumimoji="0" lang="en-US" sz="1800" u="none" strike="noStrike" cap="none" normalizeH="0" baseline="0" dirty="0">
                          <a:ln>
                            <a:noFill/>
                          </a:ln>
                          <a:effectLst/>
                          <a:latin typeface="Arial" panose="020B0604020202020204" pitchFamily="34" charset="0"/>
                          <a:cs typeface="Arial" panose="020B0604020202020204" pitchFamily="34" charset="0"/>
                        </a:rPr>
                        <a:t>Anorexia, nausea, vomiting, diarrhea</a:t>
                      </a:r>
                    </a:p>
                    <a:p>
                      <a:pPr marL="233363" marR="0" lvl="0" indent="-233363" algn="l" defTabSz="914400" rtl="0" eaLnBrk="0" fontAlgn="base" latinLnBrk="0" hangingPunct="0">
                        <a:lnSpc>
                          <a:spcPct val="100000"/>
                        </a:lnSpc>
                        <a:spcBef>
                          <a:spcPct val="0"/>
                        </a:spcBef>
                        <a:spcAft>
                          <a:spcPct val="0"/>
                        </a:spcAft>
                        <a:buClr>
                          <a:srgbClr val="131D4F"/>
                        </a:buClr>
                        <a:buSzTx/>
                        <a:buFont typeface="Wingdings" pitchFamily="2" charset="2"/>
                        <a:buChar char=""/>
                        <a:tabLst/>
                      </a:pPr>
                      <a:r>
                        <a:rPr kumimoji="0" lang="en-US" sz="1800" u="none" strike="noStrike" cap="none" normalizeH="0" baseline="0" dirty="0">
                          <a:ln>
                            <a:noFill/>
                          </a:ln>
                          <a:effectLst/>
                          <a:latin typeface="Arial" panose="020B0604020202020204" pitchFamily="34" charset="0"/>
                          <a:cs typeface="Arial" panose="020B0604020202020204" pitchFamily="34" charset="0"/>
                        </a:rPr>
                        <a:t>Incontinence</a:t>
                      </a:r>
                    </a:p>
                    <a:p>
                      <a:pPr marL="233363" marR="0" lvl="0" indent="-233363" algn="l" defTabSz="914400" rtl="0" eaLnBrk="0" fontAlgn="base" latinLnBrk="0" hangingPunct="0">
                        <a:lnSpc>
                          <a:spcPct val="100000"/>
                        </a:lnSpc>
                        <a:spcBef>
                          <a:spcPct val="0"/>
                        </a:spcBef>
                        <a:spcAft>
                          <a:spcPct val="0"/>
                        </a:spcAft>
                        <a:buClr>
                          <a:srgbClr val="131D4F"/>
                        </a:buClr>
                        <a:buSzTx/>
                        <a:buFont typeface="Wingdings" pitchFamily="2" charset="2"/>
                        <a:buChar char=""/>
                        <a:tabLst/>
                      </a:pPr>
                      <a:r>
                        <a:rPr kumimoji="0" lang="en-US" sz="1800" u="none" strike="noStrike" cap="none" normalizeH="0" baseline="0" dirty="0">
                          <a:ln>
                            <a:noFill/>
                          </a:ln>
                          <a:effectLst/>
                          <a:latin typeface="Arial" panose="020B0604020202020204" pitchFamily="34" charset="0"/>
                          <a:cs typeface="Arial" panose="020B0604020202020204" pitchFamily="34" charset="0"/>
                        </a:rPr>
                        <a:t>Problems with memory or confusion</a:t>
                      </a:r>
                    </a:p>
                    <a:p>
                      <a:pPr marL="233363" marR="0" lvl="0" indent="-233363" algn="l" defTabSz="914400" rtl="0" eaLnBrk="0" fontAlgn="base" latinLnBrk="0" hangingPunct="0">
                        <a:lnSpc>
                          <a:spcPct val="100000"/>
                        </a:lnSpc>
                        <a:spcBef>
                          <a:spcPct val="0"/>
                        </a:spcBef>
                        <a:spcAft>
                          <a:spcPct val="0"/>
                        </a:spcAft>
                        <a:buClr>
                          <a:srgbClr val="131D4F"/>
                        </a:buClr>
                        <a:buSzTx/>
                        <a:buFont typeface="Wingdings" pitchFamily="2" charset="2"/>
                        <a:buChar char=""/>
                        <a:tabLst/>
                      </a:pPr>
                      <a:r>
                        <a:rPr kumimoji="0" lang="en-US" sz="1800" u="none" strike="noStrike" cap="none" normalizeH="0" baseline="0" dirty="0">
                          <a:ln>
                            <a:noFill/>
                          </a:ln>
                          <a:effectLst/>
                          <a:latin typeface="Arial" panose="020B0604020202020204" pitchFamily="34" charset="0"/>
                          <a:cs typeface="Arial" panose="020B0604020202020204" pitchFamily="34" charset="0"/>
                        </a:rPr>
                        <a:t>Falls or difficulty with walking</a:t>
                      </a:r>
                    </a:p>
                    <a:p>
                      <a:pPr marL="233363" marR="0" lvl="0" indent="-233363" algn="l" defTabSz="914400" rtl="0" eaLnBrk="0" fontAlgn="base" latinLnBrk="0" hangingPunct="0">
                        <a:lnSpc>
                          <a:spcPct val="100000"/>
                        </a:lnSpc>
                        <a:spcBef>
                          <a:spcPct val="0"/>
                        </a:spcBef>
                        <a:spcAft>
                          <a:spcPct val="0"/>
                        </a:spcAft>
                        <a:buClr>
                          <a:srgbClr val="131D4F"/>
                        </a:buClr>
                        <a:buSzTx/>
                        <a:buFont typeface="Wingdings" pitchFamily="2" charset="2"/>
                        <a:buChar char=""/>
                        <a:tabLst/>
                      </a:pPr>
                      <a:r>
                        <a:rPr kumimoji="0" lang="en-US" sz="1800" u="none" strike="noStrike" cap="none" normalizeH="0" baseline="0" dirty="0">
                          <a:ln>
                            <a:noFill/>
                          </a:ln>
                          <a:effectLst/>
                          <a:latin typeface="Arial" panose="020B0604020202020204" pitchFamily="34" charset="0"/>
                          <a:cs typeface="Arial" panose="020B0604020202020204" pitchFamily="34" charset="0"/>
                        </a:rPr>
                        <a:t>Difficulties with vision or hearing</a:t>
                      </a:r>
                      <a:endParaRPr kumimoji="0" lang="en-US" sz="1800" b="0" i="0" u="none" strike="noStrike" cap="none" normalizeH="0" baseline="0" dirty="0">
                        <a:ln>
                          <a:noFill/>
                        </a:ln>
                        <a:solidFill>
                          <a:srgbClr val="131D4F"/>
                        </a:solidFill>
                        <a:effectLst/>
                        <a:latin typeface="Arial" panose="020B0604020202020204" pitchFamily="34" charset="0"/>
                        <a:cs typeface="Arial" panose="020B0604020202020204" pitchFamily="34" charset="0"/>
                      </a:endParaRPr>
                    </a:p>
                  </a:txBody>
                  <a:tcPr marT="45727" marB="45727" horzOverflow="overflow"/>
                </a:tc>
                <a:extLst>
                  <a:ext uri="{0D108BD9-81ED-4DB2-BD59-A6C34878D82A}">
                    <a16:rowId xmlns:a16="http://schemas.microsoft.com/office/drawing/2014/main" val="10001"/>
                  </a:ext>
                </a:extLst>
              </a:tr>
              <a:tr h="312356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2075" algn="l"/>
                          <a:tab pos="182563" algn="l"/>
                          <a:tab pos="274638" algn="l"/>
                          <a:tab pos="365125" algn="l"/>
                          <a:tab pos="457200" algn="l"/>
                        </a:tabLst>
                      </a:pPr>
                      <a:r>
                        <a:rPr kumimoji="0" lang="en-US" sz="2000" u="none" strike="noStrike" cap="none" normalizeH="0" baseline="0" dirty="0">
                          <a:ln>
                            <a:noFill/>
                          </a:ln>
                          <a:effectLst/>
                          <a:latin typeface="Arial" panose="020B0604020202020204" pitchFamily="34" charset="0"/>
                          <a:cs typeface="Arial" panose="020B0604020202020204" pitchFamily="34" charset="0"/>
                        </a:rPr>
                        <a:t>Physical examination</a:t>
                      </a:r>
                      <a:endParaRPr kumimoji="0" lang="en-US" sz="2000" b="0" i="0" u="none" strike="noStrike" cap="none" normalizeH="0" baseline="0" dirty="0">
                        <a:ln>
                          <a:noFill/>
                        </a:ln>
                        <a:solidFill>
                          <a:srgbClr val="131D4F"/>
                        </a:solidFill>
                        <a:effectLst/>
                        <a:latin typeface="Arial" panose="020B0604020202020204" pitchFamily="34" charset="0"/>
                        <a:cs typeface="Arial" panose="020B0604020202020204" pitchFamily="34" charset="0"/>
                      </a:endParaRPr>
                    </a:p>
                  </a:txBody>
                  <a:tcPr marT="45727" marB="45727" horzOverflow="overflow"/>
                </a:tc>
                <a:tc>
                  <a:txBody>
                    <a:bodyPr/>
                    <a:lstStyle/>
                    <a:p>
                      <a:pPr marL="233363" marR="0" lvl="0" indent="-233363" algn="l" defTabSz="914400" rtl="0" eaLnBrk="1" fontAlgn="base" latinLnBrk="0" hangingPunct="1">
                        <a:lnSpc>
                          <a:spcPct val="100000"/>
                        </a:lnSpc>
                        <a:spcBef>
                          <a:spcPct val="50000"/>
                        </a:spcBef>
                        <a:spcAft>
                          <a:spcPct val="0"/>
                        </a:spcAft>
                        <a:buClr>
                          <a:srgbClr val="131D4F"/>
                        </a:buClr>
                        <a:buSzTx/>
                        <a:buFont typeface="Wingdings" pitchFamily="2" charset="2"/>
                        <a:buChar char=""/>
                        <a:tabLst/>
                      </a:pPr>
                      <a:r>
                        <a:rPr kumimoji="0" lang="en-US" sz="1800" u="none" strike="noStrike" cap="none" normalizeH="0" baseline="0" dirty="0">
                          <a:ln>
                            <a:noFill/>
                          </a:ln>
                          <a:effectLst/>
                          <a:latin typeface="Arial" panose="020B0604020202020204" pitchFamily="34" charset="0"/>
                          <a:cs typeface="Arial" panose="020B0604020202020204" pitchFamily="34" charset="0"/>
                        </a:rPr>
                        <a:t>Take pulse (confirm arrhythmias with ECG)</a:t>
                      </a:r>
                    </a:p>
                    <a:p>
                      <a:pPr marL="233363" marR="0" lvl="0" indent="-233363" algn="l" defTabSz="914400" rtl="0" eaLnBrk="1" fontAlgn="base" latinLnBrk="0" hangingPunct="1">
                        <a:lnSpc>
                          <a:spcPct val="100000"/>
                        </a:lnSpc>
                        <a:spcBef>
                          <a:spcPct val="50000"/>
                        </a:spcBef>
                        <a:spcAft>
                          <a:spcPct val="0"/>
                        </a:spcAft>
                        <a:buClr>
                          <a:srgbClr val="131D4F"/>
                        </a:buClr>
                        <a:buSzTx/>
                        <a:buFont typeface="Wingdings" pitchFamily="2" charset="2"/>
                        <a:buChar char=""/>
                        <a:tabLst/>
                      </a:pPr>
                      <a:r>
                        <a:rPr kumimoji="0" lang="en-US" sz="1800" u="none" strike="noStrike" cap="none" normalizeH="0" baseline="0" dirty="0">
                          <a:ln>
                            <a:noFill/>
                          </a:ln>
                          <a:effectLst/>
                          <a:latin typeface="Arial" panose="020B0604020202020204" pitchFamily="34" charset="0"/>
                          <a:cs typeface="Arial" panose="020B0604020202020204" pitchFamily="34" charset="0"/>
                        </a:rPr>
                        <a:t>Check orthostatic blood pressures in patients with falls, </a:t>
                      </a:r>
                      <a:r>
                        <a:rPr kumimoji="0" lang="en-US" sz="1800" u="none" strike="noStrike" cap="none" normalizeH="0" baseline="0" dirty="0" err="1">
                          <a:ln>
                            <a:noFill/>
                          </a:ln>
                          <a:effectLst/>
                          <a:latin typeface="Arial" panose="020B0604020202020204" pitchFamily="34" charset="0"/>
                          <a:cs typeface="Arial" panose="020B0604020202020204" pitchFamily="34" charset="0"/>
                        </a:rPr>
                        <a:t>presyncope</a:t>
                      </a:r>
                      <a:r>
                        <a:rPr kumimoji="0" lang="en-US" sz="1800" u="none" strike="noStrike" cap="none" normalizeH="0" baseline="0" dirty="0">
                          <a:ln>
                            <a:noFill/>
                          </a:ln>
                          <a:effectLst/>
                          <a:latin typeface="Arial" panose="020B0604020202020204" pitchFamily="34" charset="0"/>
                          <a:cs typeface="Arial" panose="020B0604020202020204" pitchFamily="34" charset="0"/>
                        </a:rPr>
                        <a:t>, syncope</a:t>
                      </a:r>
                    </a:p>
                    <a:p>
                      <a:pPr marL="233363" marR="0" lvl="0" indent="-233363" algn="l" defTabSz="914400" rtl="0" eaLnBrk="1" fontAlgn="base" latinLnBrk="0" hangingPunct="1">
                        <a:lnSpc>
                          <a:spcPct val="100000"/>
                        </a:lnSpc>
                        <a:spcBef>
                          <a:spcPct val="0"/>
                        </a:spcBef>
                        <a:spcAft>
                          <a:spcPct val="0"/>
                        </a:spcAft>
                        <a:buClr>
                          <a:srgbClr val="131D4F"/>
                        </a:buClr>
                        <a:buSzTx/>
                        <a:buFont typeface="Wingdings" pitchFamily="2" charset="2"/>
                        <a:buChar char=""/>
                        <a:tabLst/>
                      </a:pPr>
                      <a:r>
                        <a:rPr kumimoji="0" lang="en-US" sz="1800" u="none" strike="noStrike" cap="none" normalizeH="0" baseline="0" dirty="0">
                          <a:ln>
                            <a:noFill/>
                          </a:ln>
                          <a:effectLst/>
                          <a:latin typeface="Arial" panose="020B0604020202020204" pitchFamily="34" charset="0"/>
                          <a:cs typeface="Arial" panose="020B0604020202020204" pitchFamily="34" charset="0"/>
                        </a:rPr>
                        <a:t>Assess for weight change, loss of subcutaneous fat, muscle wasting, edema, ascites, pressure ulcers</a:t>
                      </a:r>
                    </a:p>
                    <a:p>
                      <a:pPr marL="233363" marR="0" lvl="0" indent="-233363" algn="l" defTabSz="914400" rtl="0" eaLnBrk="0" fontAlgn="base" latinLnBrk="0" hangingPunct="0">
                        <a:lnSpc>
                          <a:spcPct val="100000"/>
                        </a:lnSpc>
                        <a:spcBef>
                          <a:spcPct val="0"/>
                        </a:spcBef>
                        <a:spcAft>
                          <a:spcPct val="0"/>
                        </a:spcAft>
                        <a:buClr>
                          <a:srgbClr val="131D4F"/>
                        </a:buClr>
                        <a:buSzTx/>
                        <a:buFont typeface="Wingdings" pitchFamily="2" charset="2"/>
                        <a:buChar char=""/>
                        <a:tabLst/>
                      </a:pPr>
                      <a:r>
                        <a:rPr kumimoji="0" lang="en-US" sz="1800" u="none" strike="noStrike" cap="none" normalizeH="0" baseline="0" dirty="0">
                          <a:ln>
                            <a:noFill/>
                          </a:ln>
                          <a:effectLst/>
                          <a:latin typeface="Arial" panose="020B0604020202020204" pitchFamily="34" charset="0"/>
                          <a:cs typeface="Arial" panose="020B0604020202020204" pitchFamily="34" charset="0"/>
                        </a:rPr>
                        <a:t>Screen for cognitive function</a:t>
                      </a:r>
                    </a:p>
                    <a:p>
                      <a:pPr marL="233363" marR="0" lvl="0" indent="-233363" algn="l" defTabSz="914400" rtl="0" eaLnBrk="0" fontAlgn="base" latinLnBrk="0" hangingPunct="0">
                        <a:lnSpc>
                          <a:spcPct val="100000"/>
                        </a:lnSpc>
                        <a:spcBef>
                          <a:spcPct val="0"/>
                        </a:spcBef>
                        <a:spcAft>
                          <a:spcPct val="0"/>
                        </a:spcAft>
                        <a:buClr>
                          <a:srgbClr val="131D4F"/>
                        </a:buClr>
                        <a:buSzTx/>
                        <a:buFont typeface="Wingdings" pitchFamily="2" charset="2"/>
                        <a:buChar char=""/>
                        <a:tabLst/>
                      </a:pPr>
                      <a:r>
                        <a:rPr kumimoji="0" lang="en-US" sz="1800" u="none" strike="noStrike" cap="none" normalizeH="0" baseline="0" dirty="0">
                          <a:ln>
                            <a:noFill/>
                          </a:ln>
                          <a:effectLst/>
                          <a:latin typeface="Arial" panose="020B0604020202020204" pitchFamily="34" charset="0"/>
                          <a:cs typeface="Arial" panose="020B0604020202020204" pitchFamily="34" charset="0"/>
                        </a:rPr>
                        <a:t>Assess vision and hearing</a:t>
                      </a:r>
                    </a:p>
                    <a:p>
                      <a:pPr marL="233363" marR="0" lvl="0" indent="-233363" algn="l" defTabSz="914400" rtl="0" eaLnBrk="0" fontAlgn="base" latinLnBrk="0" hangingPunct="0">
                        <a:lnSpc>
                          <a:spcPct val="100000"/>
                        </a:lnSpc>
                        <a:spcBef>
                          <a:spcPct val="0"/>
                        </a:spcBef>
                        <a:spcAft>
                          <a:spcPct val="0"/>
                        </a:spcAft>
                        <a:buClr>
                          <a:srgbClr val="131D4F"/>
                        </a:buClr>
                        <a:buSzTx/>
                        <a:buFont typeface="Wingdings" pitchFamily="2" charset="2"/>
                        <a:buChar char=""/>
                        <a:tabLst/>
                      </a:pPr>
                      <a:r>
                        <a:rPr kumimoji="0" lang="en-US" sz="1800" u="none" strike="noStrike" cap="none" normalizeH="0" baseline="0" dirty="0">
                          <a:ln>
                            <a:noFill/>
                          </a:ln>
                          <a:effectLst/>
                          <a:latin typeface="Arial" panose="020B0604020202020204" pitchFamily="34" charset="0"/>
                          <a:cs typeface="Arial" panose="020B0604020202020204" pitchFamily="34" charset="0"/>
                        </a:rPr>
                        <a:t>Assess gait</a:t>
                      </a:r>
                    </a:p>
                    <a:p>
                      <a:pPr marL="233363" marR="0" lvl="0" indent="-233363" algn="l" defTabSz="914400" rtl="0" eaLnBrk="0" fontAlgn="base" latinLnBrk="0" hangingPunct="0">
                        <a:lnSpc>
                          <a:spcPct val="100000"/>
                        </a:lnSpc>
                        <a:spcBef>
                          <a:spcPct val="0"/>
                        </a:spcBef>
                        <a:spcAft>
                          <a:spcPct val="0"/>
                        </a:spcAft>
                        <a:buClr>
                          <a:srgbClr val="131D4F"/>
                        </a:buClr>
                        <a:buSzTx/>
                        <a:buFont typeface="Wingdings" pitchFamily="2" charset="2"/>
                        <a:buChar char=""/>
                        <a:tabLst/>
                      </a:pPr>
                      <a:r>
                        <a:rPr kumimoji="0" lang="en-US" sz="1800" u="none" strike="noStrike" cap="none" normalizeH="0" baseline="0" dirty="0">
                          <a:ln>
                            <a:noFill/>
                          </a:ln>
                          <a:effectLst/>
                          <a:latin typeface="Arial" panose="020B0604020202020204" pitchFamily="34" charset="0"/>
                          <a:cs typeface="Arial" panose="020B0604020202020204" pitchFamily="34" charset="0"/>
                        </a:rPr>
                        <a:t>Use a depression screen</a:t>
                      </a:r>
                      <a:endParaRPr kumimoji="0" lang="en-US" sz="1800" b="0" i="0" u="none" strike="noStrike" cap="none" normalizeH="0" baseline="0" dirty="0">
                        <a:ln>
                          <a:noFill/>
                        </a:ln>
                        <a:solidFill>
                          <a:srgbClr val="131D4F"/>
                        </a:solidFill>
                        <a:effectLst/>
                        <a:latin typeface="Arial" panose="020B0604020202020204" pitchFamily="34" charset="0"/>
                        <a:cs typeface="Arial" panose="020B0604020202020204" pitchFamily="34" charset="0"/>
                      </a:endParaRPr>
                    </a:p>
                  </a:txBody>
                  <a:tcPr marT="45727" marB="45727" horzOverflow="overflow"/>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335232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733956" y="556407"/>
            <a:ext cx="7189608" cy="457200"/>
          </a:xfrm>
        </p:spPr>
        <p:txBody>
          <a:bodyPr/>
          <a:lstStyle/>
          <a:p>
            <a:pPr algn="ctr" eaLnBrk="1" hangingPunct="1">
              <a:lnSpc>
                <a:spcPct val="100000"/>
              </a:lnSpc>
            </a:pPr>
            <a:r>
              <a:rPr lang="en-US" sz="3600" dirty="0">
                <a:latin typeface="Arial" panose="020B0604020202020204" pitchFamily="34" charset="0"/>
                <a:cs typeface="Arial" panose="020B0604020202020204" pitchFamily="34" charset="0"/>
              </a:rPr>
              <a:t>Management</a:t>
            </a:r>
            <a:r>
              <a:rPr lang="en-US" sz="2400" b="1" dirty="0"/>
              <a:t> </a:t>
            </a:r>
          </a:p>
        </p:txBody>
      </p:sp>
      <p:graphicFrame>
        <p:nvGraphicFramePr>
          <p:cNvPr id="24614" name="Group 38"/>
          <p:cNvGraphicFramePr>
            <a:graphicFrameLocks noGrp="1"/>
          </p:cNvGraphicFramePr>
          <p:nvPr>
            <p:ph type="tbl" idx="1"/>
            <p:extLst>
              <p:ext uri="{D42A27DB-BD31-4B8C-83A1-F6EECF244321}">
                <p14:modId xmlns:p14="http://schemas.microsoft.com/office/powerpoint/2010/main" val="3741283826"/>
              </p:ext>
            </p:extLst>
          </p:nvPr>
        </p:nvGraphicFramePr>
        <p:xfrm>
          <a:off x="496711" y="1555301"/>
          <a:ext cx="8094133" cy="3443661"/>
        </p:xfrm>
        <a:graphic>
          <a:graphicData uri="http://schemas.openxmlformats.org/drawingml/2006/table">
            <a:tbl>
              <a:tblPr firstRow="1" bandRow="1">
                <a:tableStyleId>{21E4AEA4-8DFA-4A89-87EB-49C32662AFE0}</a:tableStyleId>
              </a:tblPr>
              <a:tblGrid>
                <a:gridCol w="2430929">
                  <a:extLst>
                    <a:ext uri="{9D8B030D-6E8A-4147-A177-3AD203B41FA5}">
                      <a16:colId xmlns:a16="http://schemas.microsoft.com/office/drawing/2014/main" val="20000"/>
                    </a:ext>
                  </a:extLst>
                </a:gridCol>
                <a:gridCol w="5663204">
                  <a:extLst>
                    <a:ext uri="{9D8B030D-6E8A-4147-A177-3AD203B41FA5}">
                      <a16:colId xmlns:a16="http://schemas.microsoft.com/office/drawing/2014/main" val="20001"/>
                    </a:ext>
                  </a:extLst>
                </a:gridCol>
              </a:tblGrid>
              <a:tr h="4570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latin typeface="Arial" panose="020B0604020202020204" pitchFamily="34" charset="0"/>
                          <a:cs typeface="Arial" panose="020B0604020202020204" pitchFamily="34" charset="0"/>
                        </a:rPr>
                        <a:t>Problem</a:t>
                      </a:r>
                      <a:endParaRPr kumimoji="0" lang="en-US" sz="2000"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marT="45706" marB="4570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latin typeface="Arial" panose="020B0604020202020204" pitchFamily="34" charset="0"/>
                          <a:cs typeface="Arial" panose="020B0604020202020204" pitchFamily="34" charset="0"/>
                        </a:rPr>
                        <a:t>Possible interventions</a:t>
                      </a:r>
                      <a:endParaRPr kumimoji="0" lang="en-US" sz="2000"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marT="45706" marB="45706" horzOverflow="overflow"/>
                </a:tc>
                <a:extLst>
                  <a:ext uri="{0D108BD9-81ED-4DB2-BD59-A6C34878D82A}">
                    <a16:rowId xmlns:a16="http://schemas.microsoft.com/office/drawing/2014/main" val="10000"/>
                  </a:ext>
                </a:extLst>
              </a:tr>
              <a:tr h="790329">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2075" algn="l"/>
                          <a:tab pos="182563" algn="l"/>
                          <a:tab pos="274638" algn="l"/>
                          <a:tab pos="365125" algn="l"/>
                          <a:tab pos="457200" algn="l"/>
                        </a:tabLst>
                      </a:pPr>
                      <a:r>
                        <a:rPr kumimoji="0" lang="en-US" sz="2000" u="none" strike="noStrike" cap="none" normalizeH="0" baseline="0" dirty="0">
                          <a:ln>
                            <a:noFill/>
                          </a:ln>
                          <a:effectLst/>
                          <a:latin typeface="Arial" panose="020B0604020202020204" pitchFamily="34" charset="0"/>
                          <a:cs typeface="Arial" panose="020B0604020202020204" pitchFamily="34" charset="0"/>
                        </a:rPr>
                        <a:t>Functional impairments</a:t>
                      </a:r>
                      <a:endParaRPr kumimoji="0" lang="en-US" sz="2000" b="0" i="0" u="none" strike="noStrike" cap="none" normalizeH="0" baseline="0" dirty="0">
                        <a:ln>
                          <a:noFill/>
                        </a:ln>
                        <a:solidFill>
                          <a:srgbClr val="131D4F"/>
                        </a:solidFill>
                        <a:effectLst/>
                        <a:latin typeface="Arial" panose="020B0604020202020204" pitchFamily="34" charset="0"/>
                        <a:cs typeface="Arial" panose="020B0604020202020204" pitchFamily="34" charset="0"/>
                      </a:endParaRPr>
                    </a:p>
                  </a:txBody>
                  <a:tcPr marT="45706" marB="45706"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2075" algn="l"/>
                          <a:tab pos="182563" algn="l"/>
                          <a:tab pos="274638" algn="l"/>
                          <a:tab pos="365125" algn="l"/>
                          <a:tab pos="457200" algn="l"/>
                        </a:tabLst>
                      </a:pPr>
                      <a:r>
                        <a:rPr kumimoji="0" lang="en-US" sz="2000" u="none" strike="noStrike" cap="none" normalizeH="0" baseline="0" dirty="0">
                          <a:ln>
                            <a:noFill/>
                          </a:ln>
                          <a:effectLst/>
                          <a:latin typeface="Arial" panose="020B0604020202020204" pitchFamily="34" charset="0"/>
                          <a:cs typeface="Arial" panose="020B0604020202020204" pitchFamily="34" charset="0"/>
                        </a:rPr>
                        <a:t>Assess ADLs on admission; early PT, OT; engage social resources</a:t>
                      </a:r>
                      <a:endParaRPr kumimoji="0" lang="en-US" sz="2000" b="0" i="0" u="none" strike="noStrike" cap="none" normalizeH="0" baseline="0" dirty="0">
                        <a:ln>
                          <a:noFill/>
                        </a:ln>
                        <a:solidFill>
                          <a:srgbClr val="131D4F"/>
                        </a:solidFill>
                        <a:effectLst/>
                        <a:latin typeface="Arial" panose="020B0604020202020204" pitchFamily="34" charset="0"/>
                        <a:cs typeface="Arial" panose="020B0604020202020204" pitchFamily="34" charset="0"/>
                      </a:endParaRPr>
                    </a:p>
                  </a:txBody>
                  <a:tcPr marT="45706" marB="45706" horzOverflow="overflow"/>
                </a:tc>
                <a:extLst>
                  <a:ext uri="{0D108BD9-81ED-4DB2-BD59-A6C34878D82A}">
                    <a16:rowId xmlns:a16="http://schemas.microsoft.com/office/drawing/2014/main" val="10001"/>
                  </a:ext>
                </a:extLst>
              </a:tr>
              <a:tr h="640424">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2075" algn="l"/>
                          <a:tab pos="182563" algn="l"/>
                          <a:tab pos="274638" algn="l"/>
                          <a:tab pos="365125" algn="l"/>
                          <a:tab pos="457200" algn="l"/>
                        </a:tabLst>
                      </a:pPr>
                      <a:r>
                        <a:rPr kumimoji="0" lang="en-US" sz="2000" u="none" strike="noStrike" cap="none" normalizeH="0" baseline="0" dirty="0">
                          <a:ln>
                            <a:noFill/>
                          </a:ln>
                          <a:effectLst/>
                          <a:latin typeface="Arial" panose="020B0604020202020204" pitchFamily="34" charset="0"/>
                          <a:cs typeface="Arial" panose="020B0604020202020204" pitchFamily="34" charset="0"/>
                        </a:rPr>
                        <a:t>Immobility and falls</a:t>
                      </a:r>
                      <a:endParaRPr kumimoji="0" lang="en-US" sz="2000" b="0" i="0" u="none" strike="noStrike" cap="none" normalizeH="0" baseline="0" dirty="0">
                        <a:ln>
                          <a:noFill/>
                        </a:ln>
                        <a:solidFill>
                          <a:srgbClr val="131D4F"/>
                        </a:solidFill>
                        <a:effectLst/>
                        <a:latin typeface="Arial" panose="020B0604020202020204" pitchFamily="34" charset="0"/>
                        <a:cs typeface="Arial" panose="020B0604020202020204" pitchFamily="34" charset="0"/>
                      </a:endParaRPr>
                    </a:p>
                  </a:txBody>
                  <a:tcPr marT="45706" marB="45706"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2075" algn="l"/>
                          <a:tab pos="182563" algn="l"/>
                          <a:tab pos="274638" algn="l"/>
                          <a:tab pos="365125" algn="l"/>
                          <a:tab pos="457200" algn="l"/>
                        </a:tabLst>
                      </a:pPr>
                      <a:r>
                        <a:rPr kumimoji="0" lang="en-US" sz="2000" u="none" strike="noStrike" cap="none" normalizeH="0" baseline="0" dirty="0">
                          <a:ln>
                            <a:noFill/>
                          </a:ln>
                          <a:effectLst/>
                          <a:latin typeface="Arial" panose="020B0604020202020204" pitchFamily="34" charset="0"/>
                          <a:cs typeface="Arial" panose="020B0604020202020204" pitchFamily="34" charset="0"/>
                        </a:rPr>
                        <a:t>Avoid restraints and sedating meds; remove in-dwelling bladder catheters; encourage ambulation, PT</a:t>
                      </a:r>
                      <a:endParaRPr kumimoji="0" lang="en-US" sz="2000" b="0" i="0" u="none" strike="noStrike" cap="none" normalizeH="0" baseline="0" dirty="0">
                        <a:ln>
                          <a:noFill/>
                        </a:ln>
                        <a:solidFill>
                          <a:srgbClr val="131D4F"/>
                        </a:solidFill>
                        <a:effectLst/>
                        <a:latin typeface="Arial" panose="020B0604020202020204" pitchFamily="34" charset="0"/>
                        <a:cs typeface="Arial" panose="020B0604020202020204" pitchFamily="34" charset="0"/>
                      </a:endParaRPr>
                    </a:p>
                  </a:txBody>
                  <a:tcPr marT="45706" marB="45706" horzOverflow="overflow"/>
                </a:tc>
                <a:extLst>
                  <a:ext uri="{0D108BD9-81ED-4DB2-BD59-A6C34878D82A}">
                    <a16:rowId xmlns:a16="http://schemas.microsoft.com/office/drawing/2014/main" val="10002"/>
                  </a:ext>
                </a:extLst>
              </a:tr>
              <a:tr h="761972">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2075" algn="l"/>
                          <a:tab pos="182563" algn="l"/>
                          <a:tab pos="274638" algn="l"/>
                          <a:tab pos="365125" algn="l"/>
                          <a:tab pos="457200" algn="l"/>
                        </a:tabLst>
                      </a:pPr>
                      <a:r>
                        <a:rPr kumimoji="0" lang="en-US" sz="2000" u="none" strike="noStrike" cap="none" normalizeH="0" baseline="0" dirty="0">
                          <a:ln>
                            <a:noFill/>
                          </a:ln>
                          <a:effectLst/>
                          <a:latin typeface="Arial" panose="020B0604020202020204" pitchFamily="34" charset="0"/>
                          <a:cs typeface="Arial" panose="020B0604020202020204" pitchFamily="34" charset="0"/>
                        </a:rPr>
                        <a:t>Sensory impairment</a:t>
                      </a:r>
                      <a:endParaRPr kumimoji="0" lang="en-US" sz="2000" b="0" i="0" u="none" strike="noStrike" cap="none" normalizeH="0" baseline="0" dirty="0">
                        <a:ln>
                          <a:noFill/>
                        </a:ln>
                        <a:solidFill>
                          <a:srgbClr val="131D4F"/>
                        </a:solidFill>
                        <a:effectLst/>
                        <a:latin typeface="Arial" panose="020B0604020202020204" pitchFamily="34" charset="0"/>
                        <a:cs typeface="Arial" panose="020B0604020202020204" pitchFamily="34" charset="0"/>
                      </a:endParaRPr>
                    </a:p>
                  </a:txBody>
                  <a:tcPr marT="45706" marB="45706"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2075" algn="l"/>
                          <a:tab pos="182563" algn="l"/>
                          <a:tab pos="274638" algn="l"/>
                          <a:tab pos="365125" algn="l"/>
                          <a:tab pos="457200" algn="l"/>
                        </a:tabLst>
                      </a:pPr>
                      <a:r>
                        <a:rPr kumimoji="0" lang="en-US" sz="2000" u="none" strike="noStrike" cap="none" normalizeH="0" baseline="0" dirty="0">
                          <a:ln>
                            <a:noFill/>
                          </a:ln>
                          <a:effectLst/>
                          <a:latin typeface="Arial" panose="020B0604020202020204" pitchFamily="34" charset="0"/>
                          <a:cs typeface="Arial" panose="020B0604020202020204" pitchFamily="34" charset="0"/>
                        </a:rPr>
                        <a:t>Eyeglasses; hearing aids, treat cerumen impaction</a:t>
                      </a:r>
                      <a:endParaRPr kumimoji="0" lang="en-US" sz="2000" b="0" i="0" u="none" strike="noStrike" cap="none" normalizeH="0" baseline="0" dirty="0">
                        <a:ln>
                          <a:noFill/>
                        </a:ln>
                        <a:solidFill>
                          <a:srgbClr val="131D4F"/>
                        </a:solidFill>
                        <a:effectLst/>
                        <a:latin typeface="Arial" panose="020B0604020202020204" pitchFamily="34" charset="0"/>
                        <a:cs typeface="Arial" panose="020B0604020202020204" pitchFamily="34" charset="0"/>
                      </a:endParaRPr>
                    </a:p>
                  </a:txBody>
                  <a:tcPr marT="45706" marB="45706" horzOverflow="overflow"/>
                </a:tc>
                <a:extLst>
                  <a:ext uri="{0D108BD9-81ED-4DB2-BD59-A6C34878D82A}">
                    <a16:rowId xmlns:a16="http://schemas.microsoft.com/office/drawing/2014/main" val="10003"/>
                  </a:ext>
                </a:extLst>
              </a:tr>
              <a:tr h="428491">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2075" algn="l"/>
                          <a:tab pos="182563" algn="l"/>
                          <a:tab pos="274638" algn="l"/>
                          <a:tab pos="365125" algn="l"/>
                          <a:tab pos="457200" algn="l"/>
                        </a:tabLst>
                      </a:pPr>
                      <a:r>
                        <a:rPr kumimoji="0" lang="en-US" sz="2000" u="none" strike="noStrike" cap="none" normalizeH="0" baseline="0" dirty="0">
                          <a:ln>
                            <a:noFill/>
                          </a:ln>
                          <a:effectLst/>
                          <a:latin typeface="Arial" panose="020B0604020202020204" pitchFamily="34" charset="0"/>
                          <a:cs typeface="Arial" panose="020B0604020202020204" pitchFamily="34" charset="0"/>
                        </a:rPr>
                        <a:t>Depression</a:t>
                      </a:r>
                      <a:endParaRPr kumimoji="0" lang="en-US" sz="2000" b="0" i="0" u="none" strike="noStrike" cap="none" normalizeH="0" baseline="0" dirty="0">
                        <a:ln>
                          <a:noFill/>
                        </a:ln>
                        <a:solidFill>
                          <a:srgbClr val="131D4F"/>
                        </a:solidFill>
                        <a:effectLst/>
                        <a:latin typeface="Arial" panose="020B0604020202020204" pitchFamily="34" charset="0"/>
                        <a:cs typeface="Arial" panose="020B0604020202020204" pitchFamily="34" charset="0"/>
                      </a:endParaRPr>
                    </a:p>
                  </a:txBody>
                  <a:tcPr marT="45706" marB="45706"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2075" algn="l"/>
                          <a:tab pos="182563" algn="l"/>
                          <a:tab pos="274638" algn="l"/>
                          <a:tab pos="365125" algn="l"/>
                          <a:tab pos="457200" algn="l"/>
                        </a:tabLst>
                      </a:pPr>
                      <a:r>
                        <a:rPr kumimoji="0" lang="en-US" sz="2000" u="none" strike="noStrike" cap="none" normalizeH="0" baseline="0" dirty="0">
                          <a:ln>
                            <a:noFill/>
                          </a:ln>
                          <a:effectLst/>
                          <a:latin typeface="Arial" panose="020B0604020202020204" pitchFamily="34" charset="0"/>
                          <a:cs typeface="Arial" panose="020B0604020202020204" pitchFamily="34" charset="0"/>
                        </a:rPr>
                        <a:t>Pharmacotherapy, cognitive therapy, or both</a:t>
                      </a:r>
                      <a:endParaRPr kumimoji="0" lang="en-US" sz="2000" b="0" i="0" u="none" strike="noStrike" cap="none" normalizeH="0" baseline="0" dirty="0">
                        <a:ln>
                          <a:noFill/>
                        </a:ln>
                        <a:solidFill>
                          <a:srgbClr val="131D4F"/>
                        </a:solidFill>
                        <a:effectLst/>
                        <a:latin typeface="Arial" panose="020B0604020202020204" pitchFamily="34" charset="0"/>
                        <a:cs typeface="Arial" panose="020B0604020202020204" pitchFamily="34" charset="0"/>
                      </a:endParaRPr>
                    </a:p>
                  </a:txBody>
                  <a:tcPr marT="45706" marB="45706" horzOverflow="overflow"/>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054029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37" name="Group 37"/>
          <p:cNvGraphicFramePr>
            <a:graphicFrameLocks noGrp="1"/>
          </p:cNvGraphicFramePr>
          <p:nvPr>
            <p:ph type="tbl" idx="1"/>
            <p:extLst>
              <p:ext uri="{D42A27DB-BD31-4B8C-83A1-F6EECF244321}">
                <p14:modId xmlns:p14="http://schemas.microsoft.com/office/powerpoint/2010/main" val="2921074086"/>
              </p:ext>
            </p:extLst>
          </p:nvPr>
        </p:nvGraphicFramePr>
        <p:xfrm>
          <a:off x="564616" y="1495778"/>
          <a:ext cx="8105250" cy="3870540"/>
        </p:xfrm>
        <a:graphic>
          <a:graphicData uri="http://schemas.openxmlformats.org/drawingml/2006/table">
            <a:tbl>
              <a:tblPr firstRow="1" bandRow="1">
                <a:tableStyleId>{21E4AEA4-8DFA-4A89-87EB-49C32662AFE0}</a:tableStyleId>
              </a:tblPr>
              <a:tblGrid>
                <a:gridCol w="2404361">
                  <a:extLst>
                    <a:ext uri="{9D8B030D-6E8A-4147-A177-3AD203B41FA5}">
                      <a16:colId xmlns:a16="http://schemas.microsoft.com/office/drawing/2014/main" val="20000"/>
                    </a:ext>
                  </a:extLst>
                </a:gridCol>
                <a:gridCol w="5700889">
                  <a:extLst>
                    <a:ext uri="{9D8B030D-6E8A-4147-A177-3AD203B41FA5}">
                      <a16:colId xmlns:a16="http://schemas.microsoft.com/office/drawing/2014/main" val="20001"/>
                    </a:ext>
                  </a:extLst>
                </a:gridCol>
              </a:tblGrid>
              <a:tr h="4569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latin typeface="Arial" panose="020B0604020202020204" pitchFamily="34" charset="0"/>
                          <a:cs typeface="Arial" panose="020B0604020202020204" pitchFamily="34" charset="0"/>
                        </a:rPr>
                        <a:t>Problem</a:t>
                      </a:r>
                      <a:endParaRPr kumimoji="0" lang="en-US" sz="2000"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marT="45693" marB="45693"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latin typeface="Arial" panose="020B0604020202020204" pitchFamily="34" charset="0"/>
                          <a:cs typeface="Arial" panose="020B0604020202020204" pitchFamily="34" charset="0"/>
                        </a:rPr>
                        <a:t>Possible interventions</a:t>
                      </a:r>
                      <a:endParaRPr kumimoji="0" lang="en-US" sz="2000"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marT="45693" marB="45693" horzOverflow="overflow"/>
                </a:tc>
                <a:extLst>
                  <a:ext uri="{0D108BD9-81ED-4DB2-BD59-A6C34878D82A}">
                    <a16:rowId xmlns:a16="http://schemas.microsoft.com/office/drawing/2014/main" val="10000"/>
                  </a:ext>
                </a:extLst>
              </a:tr>
              <a:tr h="761941">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2075" algn="l"/>
                          <a:tab pos="182563" algn="l"/>
                          <a:tab pos="274638" algn="l"/>
                          <a:tab pos="365125" algn="l"/>
                          <a:tab pos="457200" algn="l"/>
                        </a:tabLst>
                      </a:pPr>
                      <a:r>
                        <a:rPr kumimoji="0" lang="en-US" sz="2000" u="none" strike="noStrike" cap="none" normalizeH="0" baseline="0" dirty="0">
                          <a:ln>
                            <a:noFill/>
                          </a:ln>
                          <a:effectLst/>
                          <a:latin typeface="Arial" panose="020B0604020202020204" pitchFamily="34" charset="0"/>
                          <a:cs typeface="Arial" panose="020B0604020202020204" pitchFamily="34" charset="0"/>
                        </a:rPr>
                        <a:t>Cognitive impairment</a:t>
                      </a:r>
                      <a:endParaRPr kumimoji="0" lang="en-US" sz="2000" b="0" i="0" u="none" strike="noStrike" cap="none" normalizeH="0" baseline="0" dirty="0">
                        <a:ln>
                          <a:noFill/>
                        </a:ln>
                        <a:solidFill>
                          <a:srgbClr val="131D4F"/>
                        </a:solidFill>
                        <a:effectLst/>
                        <a:latin typeface="Arial" panose="020B0604020202020204" pitchFamily="34" charset="0"/>
                        <a:cs typeface="Arial" panose="020B0604020202020204" pitchFamily="34" charset="0"/>
                      </a:endParaRPr>
                    </a:p>
                  </a:txBody>
                  <a:tcPr marT="45706" marB="45706"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2075" algn="l"/>
                          <a:tab pos="182563" algn="l"/>
                          <a:tab pos="274638" algn="l"/>
                          <a:tab pos="365125" algn="l"/>
                          <a:tab pos="457200" algn="l"/>
                        </a:tabLst>
                      </a:pPr>
                      <a:r>
                        <a:rPr kumimoji="0" lang="en-US" sz="2000" u="none" strike="noStrike" cap="none" normalizeH="0" baseline="0" dirty="0">
                          <a:ln>
                            <a:noFill/>
                          </a:ln>
                          <a:effectLst/>
                          <a:latin typeface="Arial" panose="020B0604020202020204" pitchFamily="34" charset="0"/>
                          <a:cs typeface="Arial" panose="020B0604020202020204" pitchFamily="34" charset="0"/>
                        </a:rPr>
                        <a:t>Evaluate for delirium or dementia; assess social environment; reorientation; manage delirium nonpharmacologically whenever possible</a:t>
                      </a:r>
                      <a:endParaRPr kumimoji="0" lang="en-US" sz="2000" b="0" i="0" u="none" strike="noStrike" cap="none" normalizeH="0" baseline="0" dirty="0">
                        <a:ln>
                          <a:noFill/>
                        </a:ln>
                        <a:solidFill>
                          <a:srgbClr val="131D4F"/>
                        </a:solidFill>
                        <a:effectLst/>
                        <a:latin typeface="Arial" panose="020B0604020202020204" pitchFamily="34" charset="0"/>
                        <a:cs typeface="Arial" panose="020B0604020202020204" pitchFamily="34" charset="0"/>
                      </a:endParaRPr>
                    </a:p>
                  </a:txBody>
                  <a:tcPr marT="45706" marB="45706" horzOverflow="overflow"/>
                </a:tc>
                <a:extLst>
                  <a:ext uri="{0D108BD9-81ED-4DB2-BD59-A6C34878D82A}">
                    <a16:rowId xmlns:a16="http://schemas.microsoft.com/office/drawing/2014/main" val="10001"/>
                  </a:ext>
                </a:extLst>
              </a:tr>
              <a:tr h="1097219">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2075" algn="l"/>
                          <a:tab pos="182563" algn="l"/>
                          <a:tab pos="274638" algn="l"/>
                          <a:tab pos="365125" algn="l"/>
                          <a:tab pos="457200" algn="l"/>
                        </a:tabLst>
                      </a:pPr>
                      <a:r>
                        <a:rPr kumimoji="0" lang="en-US" sz="2000" u="none" strike="noStrike" cap="none" normalizeH="0" baseline="0" dirty="0">
                          <a:ln>
                            <a:noFill/>
                          </a:ln>
                          <a:effectLst/>
                          <a:latin typeface="Arial" panose="020B0604020202020204" pitchFamily="34" charset="0"/>
                          <a:cs typeface="Arial" panose="020B0604020202020204" pitchFamily="34" charset="0"/>
                        </a:rPr>
                        <a:t>VTE prevention</a:t>
                      </a:r>
                      <a:endParaRPr kumimoji="0" lang="en-US" sz="2000" b="0" i="0" u="none" strike="noStrike" cap="none" normalizeH="0" baseline="0" dirty="0">
                        <a:ln>
                          <a:noFill/>
                        </a:ln>
                        <a:solidFill>
                          <a:srgbClr val="131D4F"/>
                        </a:solidFill>
                        <a:effectLst/>
                        <a:latin typeface="Arial" panose="020B0604020202020204" pitchFamily="34" charset="0"/>
                        <a:cs typeface="Arial" panose="020B0604020202020204" pitchFamily="34" charset="0"/>
                      </a:endParaRPr>
                    </a:p>
                  </a:txBody>
                  <a:tcPr marT="45706" marB="45706"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2075" algn="l"/>
                          <a:tab pos="182563" algn="l"/>
                          <a:tab pos="274638" algn="l"/>
                          <a:tab pos="365125" algn="l"/>
                          <a:tab pos="457200" algn="l"/>
                        </a:tabLst>
                      </a:pPr>
                      <a:r>
                        <a:rPr kumimoji="0" lang="en-US" sz="2000" u="none" strike="noStrike" cap="none" normalizeH="0" baseline="0" dirty="0">
                          <a:ln>
                            <a:noFill/>
                          </a:ln>
                          <a:effectLst/>
                          <a:latin typeface="Arial" panose="020B0604020202020204" pitchFamily="34" charset="0"/>
                          <a:cs typeface="Arial" panose="020B0604020202020204" pitchFamily="34" charset="0"/>
                        </a:rPr>
                        <a:t>Prophylactic anticoagulation for patients with </a:t>
                      </a:r>
                      <a:r>
                        <a:rPr kumimoji="0" lang="en-US" sz="2000" u="none" strike="noStrike" cap="none" normalizeH="0" baseline="0" dirty="0">
                          <a:ln>
                            <a:noFill/>
                          </a:ln>
                          <a:effectLst/>
                          <a:latin typeface="Arial" panose="020B0604020202020204" pitchFamily="34" charset="0"/>
                          <a:cs typeface="Arial" panose="020B0604020202020204" pitchFamily="34" charset="0"/>
                          <a:sym typeface="Symbol"/>
                        </a:rPr>
                        <a:t>4 VTE risk factors; mechanical thromboprophylaxis for high bleeding risk; encourage ambulation</a:t>
                      </a:r>
                      <a:endParaRPr kumimoji="0" lang="en-US" sz="2000" b="0" i="0" u="none" strike="noStrike" cap="none" normalizeH="0" baseline="0" dirty="0">
                        <a:ln>
                          <a:noFill/>
                        </a:ln>
                        <a:solidFill>
                          <a:srgbClr val="131D4F"/>
                        </a:solidFill>
                        <a:effectLst/>
                        <a:latin typeface="Arial" panose="020B0604020202020204" pitchFamily="34" charset="0"/>
                        <a:cs typeface="Arial" panose="020B0604020202020204" pitchFamily="34" charset="0"/>
                      </a:endParaRPr>
                    </a:p>
                  </a:txBody>
                  <a:tcPr marT="45706" marB="45706" horzOverflow="overflow"/>
                </a:tc>
                <a:extLst>
                  <a:ext uri="{0D108BD9-81ED-4DB2-BD59-A6C34878D82A}">
                    <a16:rowId xmlns:a16="http://schemas.microsoft.com/office/drawing/2014/main" val="10002"/>
                  </a:ext>
                </a:extLst>
              </a:tr>
              <a:tr h="761941">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2075" algn="l"/>
                          <a:tab pos="182563" algn="l"/>
                          <a:tab pos="274638" algn="l"/>
                          <a:tab pos="365125" algn="l"/>
                          <a:tab pos="457200" algn="l"/>
                        </a:tabLst>
                      </a:pPr>
                      <a:r>
                        <a:rPr kumimoji="0" lang="en-US" sz="2000" u="none" strike="noStrike" cap="none" normalizeH="0" baseline="0" dirty="0">
                          <a:ln>
                            <a:noFill/>
                          </a:ln>
                          <a:effectLst/>
                          <a:latin typeface="Arial" panose="020B0604020202020204" pitchFamily="34" charset="0"/>
                          <a:cs typeface="Arial" panose="020B0604020202020204" pitchFamily="34" charset="0"/>
                        </a:rPr>
                        <a:t>Suboptimal pharmacotherapy</a:t>
                      </a:r>
                      <a:endParaRPr kumimoji="0" lang="en-US" sz="2000" b="0" i="0" u="none" strike="noStrike" cap="none" normalizeH="0" baseline="0" dirty="0">
                        <a:ln>
                          <a:noFill/>
                        </a:ln>
                        <a:solidFill>
                          <a:srgbClr val="131D4F"/>
                        </a:solidFill>
                        <a:effectLst/>
                        <a:latin typeface="Arial" panose="020B0604020202020204" pitchFamily="34" charset="0"/>
                        <a:cs typeface="Arial" panose="020B0604020202020204" pitchFamily="34" charset="0"/>
                      </a:endParaRPr>
                    </a:p>
                  </a:txBody>
                  <a:tcPr marT="45693" marB="4569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2075" algn="l"/>
                          <a:tab pos="182563" algn="l"/>
                          <a:tab pos="274638" algn="l"/>
                          <a:tab pos="365125" algn="l"/>
                          <a:tab pos="457200" algn="l"/>
                        </a:tabLst>
                      </a:pPr>
                      <a:r>
                        <a:rPr kumimoji="0" lang="en-US" sz="2000" u="none" strike="noStrike" cap="none" normalizeH="0" baseline="0" dirty="0">
                          <a:ln>
                            <a:noFill/>
                          </a:ln>
                          <a:effectLst/>
                          <a:latin typeface="Arial" panose="020B0604020202020204" pitchFamily="34" charset="0"/>
                          <a:cs typeface="Arial" panose="020B0604020202020204" pitchFamily="34" charset="0"/>
                        </a:rPr>
                        <a:t>Review all meds at admission and d/c; modify prescriptions; involve pharmacists; consider using explicit appropriateness criteria; involve clinical pharmacists</a:t>
                      </a:r>
                      <a:endParaRPr kumimoji="0" lang="en-US" sz="2000" b="0" i="0" u="none" strike="noStrike" cap="none" normalizeH="0" baseline="0" dirty="0">
                        <a:ln>
                          <a:noFill/>
                        </a:ln>
                        <a:solidFill>
                          <a:srgbClr val="131D4F"/>
                        </a:solidFill>
                        <a:effectLst/>
                        <a:latin typeface="Arial" panose="020B0604020202020204" pitchFamily="34" charset="0"/>
                        <a:cs typeface="Arial" panose="020B0604020202020204" pitchFamily="34" charset="0"/>
                      </a:endParaRPr>
                    </a:p>
                  </a:txBody>
                  <a:tcPr marT="45693" marB="45693" horzOverflow="overflow"/>
                </a:tc>
                <a:extLst>
                  <a:ext uri="{0D108BD9-81ED-4DB2-BD59-A6C34878D82A}">
                    <a16:rowId xmlns:a16="http://schemas.microsoft.com/office/drawing/2014/main" val="10003"/>
                  </a:ext>
                </a:extLst>
              </a:tr>
            </a:tbl>
          </a:graphicData>
        </a:graphic>
      </p:graphicFrame>
      <p:sp>
        <p:nvSpPr>
          <p:cNvPr id="33821" name="Rectangle 125"/>
          <p:cNvSpPr>
            <a:spLocks noChangeArrowheads="1"/>
          </p:cNvSpPr>
          <p:nvPr/>
        </p:nvSpPr>
        <p:spPr bwMode="auto">
          <a:xfrm>
            <a:off x="470304" y="332834"/>
            <a:ext cx="712965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3600" dirty="0">
                <a:latin typeface="Arial" pitchFamily="34" charset="0"/>
              </a:rPr>
              <a:t>Management</a:t>
            </a:r>
          </a:p>
        </p:txBody>
      </p:sp>
    </p:spTree>
    <p:extLst>
      <p:ext uri="{BB962C8B-B14F-4D97-AF65-F5344CB8AC3E}">
        <p14:creationId xmlns:p14="http://schemas.microsoft.com/office/powerpoint/2010/main" val="40778463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37" name="Group 37"/>
          <p:cNvGraphicFramePr>
            <a:graphicFrameLocks noGrp="1"/>
          </p:cNvGraphicFramePr>
          <p:nvPr>
            <p:ph type="tbl" idx="1"/>
            <p:extLst>
              <p:ext uri="{D42A27DB-BD31-4B8C-83A1-F6EECF244321}">
                <p14:modId xmlns:p14="http://schemas.microsoft.com/office/powerpoint/2010/main" val="2246161390"/>
              </p:ext>
            </p:extLst>
          </p:nvPr>
        </p:nvGraphicFramePr>
        <p:xfrm>
          <a:off x="700083" y="1628422"/>
          <a:ext cx="7848600" cy="3992377"/>
        </p:xfrm>
        <a:graphic>
          <a:graphicData uri="http://schemas.openxmlformats.org/drawingml/2006/table">
            <a:tbl>
              <a:tblPr firstRow="1" bandRow="1">
                <a:tableStyleId>{21E4AEA4-8DFA-4A89-87EB-49C32662AFE0}</a:tableStyleId>
              </a:tblPr>
              <a:tblGrid>
                <a:gridCol w="2692400">
                  <a:extLst>
                    <a:ext uri="{9D8B030D-6E8A-4147-A177-3AD203B41FA5}">
                      <a16:colId xmlns:a16="http://schemas.microsoft.com/office/drawing/2014/main" val="20000"/>
                    </a:ext>
                  </a:extLst>
                </a:gridCol>
                <a:gridCol w="5156200">
                  <a:extLst>
                    <a:ext uri="{9D8B030D-6E8A-4147-A177-3AD203B41FA5}">
                      <a16:colId xmlns:a16="http://schemas.microsoft.com/office/drawing/2014/main" val="20001"/>
                    </a:ext>
                  </a:extLst>
                </a:gridCol>
              </a:tblGrid>
              <a:tr h="4569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latin typeface="Arial" panose="020B0604020202020204" pitchFamily="34" charset="0"/>
                          <a:cs typeface="Arial" panose="020B0604020202020204" pitchFamily="34" charset="0"/>
                        </a:rPr>
                        <a:t>Problem</a:t>
                      </a:r>
                      <a:endParaRPr kumimoji="0" lang="en-US" sz="2000"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marT="45693" marB="45693"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latin typeface="Arial" panose="020B0604020202020204" pitchFamily="34" charset="0"/>
                          <a:cs typeface="Arial" panose="020B0604020202020204" pitchFamily="34" charset="0"/>
                        </a:rPr>
                        <a:t>Possible interventions</a:t>
                      </a:r>
                      <a:endParaRPr kumimoji="0" lang="en-US" sz="2000"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marT="45693" marB="45693" horzOverflow="overflow"/>
                </a:tc>
                <a:extLst>
                  <a:ext uri="{0D108BD9-81ED-4DB2-BD59-A6C34878D82A}">
                    <a16:rowId xmlns:a16="http://schemas.microsoft.com/office/drawing/2014/main" val="10000"/>
                  </a:ext>
                </a:extLst>
              </a:tr>
              <a:tr h="761941">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2075" algn="l"/>
                          <a:tab pos="182563" algn="l"/>
                          <a:tab pos="274638" algn="l"/>
                          <a:tab pos="365125" algn="l"/>
                          <a:tab pos="457200" algn="l"/>
                        </a:tabLst>
                      </a:pPr>
                      <a:r>
                        <a:rPr kumimoji="0" lang="en-US" sz="2000" u="none" strike="noStrike" cap="none" normalizeH="0" baseline="0" dirty="0">
                          <a:ln>
                            <a:noFill/>
                          </a:ln>
                          <a:effectLst/>
                          <a:latin typeface="Arial" panose="020B0604020202020204" pitchFamily="34" charset="0"/>
                          <a:cs typeface="Arial" panose="020B0604020202020204" pitchFamily="34" charset="0"/>
                        </a:rPr>
                        <a:t>Nutrition</a:t>
                      </a:r>
                      <a:endParaRPr kumimoji="0" lang="en-US" sz="2000" b="0" i="0" u="none" strike="noStrike" cap="none" normalizeH="0" baseline="0" dirty="0">
                        <a:ln>
                          <a:noFill/>
                        </a:ln>
                        <a:solidFill>
                          <a:srgbClr val="131D4F"/>
                        </a:solidFill>
                        <a:effectLst/>
                        <a:latin typeface="Arial" panose="020B0604020202020204" pitchFamily="34" charset="0"/>
                        <a:cs typeface="Arial" panose="020B0604020202020204" pitchFamily="34" charset="0"/>
                      </a:endParaRPr>
                    </a:p>
                  </a:txBody>
                  <a:tcPr marT="45693" marB="4569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2075" algn="l"/>
                          <a:tab pos="182563" algn="l"/>
                          <a:tab pos="274638" algn="l"/>
                          <a:tab pos="365125" algn="l"/>
                          <a:tab pos="457200" algn="l"/>
                        </a:tabLst>
                      </a:pPr>
                      <a:r>
                        <a:rPr kumimoji="0" lang="en-US" sz="2000" u="none" strike="noStrike" cap="none" normalizeH="0" baseline="0" dirty="0">
                          <a:ln>
                            <a:noFill/>
                          </a:ln>
                          <a:effectLst/>
                          <a:latin typeface="Arial" panose="020B0604020202020204" pitchFamily="34" charset="0"/>
                          <a:cs typeface="Arial" panose="020B0604020202020204" pitchFamily="34" charset="0"/>
                        </a:rPr>
                        <a:t>Supplement water, calories, protein; assess social environment and medical factors that contribute to poor intake</a:t>
                      </a:r>
                      <a:endParaRPr kumimoji="0" lang="en-US" sz="2000" b="0" i="0" u="none" strike="noStrike" cap="none" normalizeH="0" baseline="0" dirty="0">
                        <a:ln>
                          <a:noFill/>
                        </a:ln>
                        <a:solidFill>
                          <a:srgbClr val="131D4F"/>
                        </a:solidFill>
                        <a:effectLst/>
                        <a:latin typeface="Arial" panose="020B0604020202020204" pitchFamily="34" charset="0"/>
                        <a:cs typeface="Arial" panose="020B0604020202020204" pitchFamily="34" charset="0"/>
                      </a:endParaRPr>
                    </a:p>
                  </a:txBody>
                  <a:tcPr marT="45693" marB="45693" horzOverflow="overflow"/>
                </a:tc>
                <a:extLst>
                  <a:ext uri="{0D108BD9-81ED-4DB2-BD59-A6C34878D82A}">
                    <a16:rowId xmlns:a16="http://schemas.microsoft.com/office/drawing/2014/main" val="10001"/>
                  </a:ext>
                </a:extLst>
              </a:tr>
              <a:tr h="761941">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2075" algn="l"/>
                          <a:tab pos="182563" algn="l"/>
                          <a:tab pos="274638" algn="l"/>
                          <a:tab pos="365125" algn="l"/>
                          <a:tab pos="457200" algn="l"/>
                        </a:tabLst>
                      </a:pPr>
                      <a:r>
                        <a:rPr kumimoji="0" lang="en-US" sz="2000" u="none" strike="noStrike" cap="none" normalizeH="0" baseline="0" dirty="0">
                          <a:ln>
                            <a:noFill/>
                          </a:ln>
                          <a:effectLst/>
                          <a:latin typeface="Arial" panose="020B0604020202020204" pitchFamily="34" charset="0"/>
                          <a:cs typeface="Arial" panose="020B0604020202020204" pitchFamily="34" charset="0"/>
                        </a:rPr>
                        <a:t>Pressure ulcer prevention</a:t>
                      </a:r>
                      <a:endParaRPr kumimoji="0" lang="en-US" sz="2000" b="0" i="0" u="none" strike="noStrike" cap="none" normalizeH="0" baseline="0" dirty="0">
                        <a:ln>
                          <a:noFill/>
                        </a:ln>
                        <a:solidFill>
                          <a:srgbClr val="131D4F"/>
                        </a:solidFill>
                        <a:effectLst/>
                        <a:latin typeface="Arial" panose="020B0604020202020204" pitchFamily="34" charset="0"/>
                        <a:cs typeface="Arial" panose="020B0604020202020204" pitchFamily="34" charset="0"/>
                      </a:endParaRPr>
                    </a:p>
                  </a:txBody>
                  <a:tcPr marT="45693" marB="4569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2075" algn="l"/>
                          <a:tab pos="182563" algn="l"/>
                          <a:tab pos="274638" algn="l"/>
                          <a:tab pos="365125" algn="l"/>
                          <a:tab pos="457200" algn="l"/>
                        </a:tabLst>
                      </a:pPr>
                      <a:r>
                        <a:rPr kumimoji="0" lang="en-US" sz="2000" u="none" strike="noStrike" cap="none" normalizeH="0" baseline="0" dirty="0">
                          <a:ln>
                            <a:noFill/>
                          </a:ln>
                          <a:effectLst/>
                          <a:latin typeface="Arial" panose="020B0604020202020204" pitchFamily="34" charset="0"/>
                          <a:cs typeface="Arial" panose="020B0604020202020204" pitchFamily="34" charset="0"/>
                        </a:rPr>
                        <a:t>Reposition frequently; use specialized support surfaces; manage moisture and incontinence; encourage ambulation</a:t>
                      </a:r>
                      <a:endParaRPr kumimoji="0" lang="en-US" sz="2000" b="0" i="0" u="none" strike="noStrike" cap="none" normalizeH="0" baseline="0" dirty="0">
                        <a:ln>
                          <a:noFill/>
                        </a:ln>
                        <a:solidFill>
                          <a:srgbClr val="131D4F"/>
                        </a:solidFill>
                        <a:effectLst/>
                        <a:latin typeface="Arial" panose="020B0604020202020204" pitchFamily="34" charset="0"/>
                        <a:cs typeface="Arial" panose="020B0604020202020204" pitchFamily="34" charset="0"/>
                      </a:endParaRPr>
                    </a:p>
                  </a:txBody>
                  <a:tcPr marT="45693" marB="45693" horzOverflow="overflow"/>
                </a:tc>
                <a:extLst>
                  <a:ext uri="{0D108BD9-81ED-4DB2-BD59-A6C34878D82A}">
                    <a16:rowId xmlns:a16="http://schemas.microsoft.com/office/drawing/2014/main" val="10002"/>
                  </a:ext>
                </a:extLst>
              </a:tr>
              <a:tr h="761941">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2075" algn="l"/>
                          <a:tab pos="182563" algn="l"/>
                          <a:tab pos="274638" algn="l"/>
                          <a:tab pos="365125" algn="l"/>
                          <a:tab pos="457200" algn="l"/>
                        </a:tabLst>
                      </a:pPr>
                      <a:r>
                        <a:rPr kumimoji="0" lang="en-US" sz="2000" u="none" strike="noStrike" cap="none" normalizeH="0" baseline="0">
                          <a:ln>
                            <a:noFill/>
                          </a:ln>
                          <a:effectLst/>
                          <a:latin typeface="Arial" panose="020B0604020202020204" pitchFamily="34" charset="0"/>
                          <a:cs typeface="Arial" panose="020B0604020202020204" pitchFamily="34" charset="0"/>
                        </a:rPr>
                        <a:t>Sleep disturbance</a:t>
                      </a:r>
                      <a:endParaRPr kumimoji="0" lang="en-US" sz="2000" b="0" i="0" u="none" strike="noStrike" cap="none" normalizeH="0" baseline="0" dirty="0">
                        <a:ln>
                          <a:noFill/>
                        </a:ln>
                        <a:solidFill>
                          <a:srgbClr val="131D4F"/>
                        </a:solidFill>
                        <a:effectLst/>
                        <a:latin typeface="Arial" panose="020B0604020202020204" pitchFamily="34" charset="0"/>
                        <a:cs typeface="Arial" panose="020B0604020202020204" pitchFamily="34" charset="0"/>
                      </a:endParaRPr>
                    </a:p>
                  </a:txBody>
                  <a:tcPr marT="45693" marB="4569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2075" algn="l"/>
                          <a:tab pos="182563" algn="l"/>
                          <a:tab pos="274638" algn="l"/>
                          <a:tab pos="365125" algn="l"/>
                          <a:tab pos="457200" algn="l"/>
                        </a:tabLst>
                      </a:pPr>
                      <a:r>
                        <a:rPr kumimoji="0" lang="en-US" sz="2000" u="none" strike="noStrike" cap="none" normalizeH="0" baseline="0" dirty="0">
                          <a:ln>
                            <a:noFill/>
                          </a:ln>
                          <a:effectLst/>
                          <a:latin typeface="Arial" panose="020B0604020202020204" pitchFamily="34" charset="0"/>
                          <a:cs typeface="Arial" panose="020B0604020202020204" pitchFamily="34" charset="0"/>
                        </a:rPr>
                        <a:t>Address intrinsic and extrinsic causes; use nonpharmacologic protocols</a:t>
                      </a:r>
                      <a:endParaRPr kumimoji="0" lang="en-US" sz="2000" b="0" i="0" u="none" strike="noStrike" cap="none" normalizeH="0" baseline="0" dirty="0">
                        <a:ln>
                          <a:noFill/>
                        </a:ln>
                        <a:solidFill>
                          <a:srgbClr val="131D4F"/>
                        </a:solidFill>
                        <a:effectLst/>
                        <a:latin typeface="Arial" panose="020B0604020202020204" pitchFamily="34" charset="0"/>
                        <a:cs typeface="Arial" panose="020B0604020202020204" pitchFamily="34" charset="0"/>
                      </a:endParaRPr>
                    </a:p>
                  </a:txBody>
                  <a:tcPr marT="45693" marB="45693" horzOverflow="overflow"/>
                </a:tc>
                <a:extLst>
                  <a:ext uri="{0D108BD9-81ED-4DB2-BD59-A6C34878D82A}">
                    <a16:rowId xmlns:a16="http://schemas.microsoft.com/office/drawing/2014/main" val="10003"/>
                  </a:ext>
                </a:extLst>
              </a:tr>
              <a:tr h="761941">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2075" algn="l"/>
                          <a:tab pos="182563" algn="l"/>
                          <a:tab pos="274638" algn="l"/>
                          <a:tab pos="365125" algn="l"/>
                          <a:tab pos="457200" algn="l"/>
                        </a:tabLst>
                      </a:pPr>
                      <a:r>
                        <a:rPr kumimoji="0" lang="en-US" sz="2000" u="none" strike="noStrike" cap="none" normalizeH="0" baseline="0" dirty="0">
                          <a:ln>
                            <a:noFill/>
                          </a:ln>
                          <a:effectLst/>
                          <a:latin typeface="Arial" panose="020B0604020202020204" pitchFamily="34" charset="0"/>
                          <a:cs typeface="Arial" panose="020B0604020202020204" pitchFamily="34" charset="0"/>
                        </a:rPr>
                        <a:t>Immunization Status</a:t>
                      </a:r>
                      <a:endParaRPr kumimoji="0" lang="en-US" sz="2000" b="0" i="0" u="none" strike="noStrike" cap="none" normalizeH="0" baseline="0" dirty="0">
                        <a:ln>
                          <a:noFill/>
                        </a:ln>
                        <a:solidFill>
                          <a:srgbClr val="131D4F"/>
                        </a:solidFill>
                        <a:effectLst/>
                        <a:latin typeface="Arial" panose="020B0604020202020204" pitchFamily="34" charset="0"/>
                        <a:cs typeface="Arial" panose="020B0604020202020204" pitchFamily="34" charset="0"/>
                      </a:endParaRPr>
                    </a:p>
                  </a:txBody>
                  <a:tcPr marT="45693" marB="4569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2075" algn="l"/>
                          <a:tab pos="182563" algn="l"/>
                          <a:tab pos="274638" algn="l"/>
                          <a:tab pos="365125" algn="l"/>
                          <a:tab pos="457200" algn="l"/>
                        </a:tabLst>
                      </a:pPr>
                      <a:r>
                        <a:rPr kumimoji="0" lang="en-US" sz="2000" u="none" strike="noStrike" cap="none" normalizeH="0" baseline="0" dirty="0">
                          <a:ln>
                            <a:noFill/>
                          </a:ln>
                          <a:effectLst/>
                          <a:latin typeface="Arial" panose="020B0604020202020204" pitchFamily="34" charset="0"/>
                          <a:cs typeface="Arial" panose="020B0604020202020204" pitchFamily="34" charset="0"/>
                        </a:rPr>
                        <a:t>Vaccination against influenza and pneumococcus</a:t>
                      </a:r>
                      <a:endParaRPr kumimoji="0" lang="en-US" sz="2000" b="0" i="0" u="none" strike="noStrike" cap="none" normalizeH="0" baseline="0" dirty="0">
                        <a:ln>
                          <a:noFill/>
                        </a:ln>
                        <a:solidFill>
                          <a:srgbClr val="131D4F"/>
                        </a:solidFill>
                        <a:effectLst/>
                        <a:latin typeface="Arial" panose="020B0604020202020204" pitchFamily="34" charset="0"/>
                        <a:cs typeface="Arial" panose="020B0604020202020204" pitchFamily="34" charset="0"/>
                      </a:endParaRPr>
                    </a:p>
                  </a:txBody>
                  <a:tcPr marT="45693" marB="45693" horzOverflow="overflow"/>
                </a:tc>
                <a:extLst>
                  <a:ext uri="{0D108BD9-81ED-4DB2-BD59-A6C34878D82A}">
                    <a16:rowId xmlns:a16="http://schemas.microsoft.com/office/drawing/2014/main" val="10004"/>
                  </a:ext>
                </a:extLst>
              </a:tr>
            </a:tbl>
          </a:graphicData>
        </a:graphic>
      </p:graphicFrame>
      <p:sp>
        <p:nvSpPr>
          <p:cNvPr id="33821" name="Rectangle 125"/>
          <p:cNvSpPr>
            <a:spLocks noChangeArrowheads="1"/>
          </p:cNvSpPr>
          <p:nvPr/>
        </p:nvSpPr>
        <p:spPr bwMode="auto">
          <a:xfrm>
            <a:off x="646872" y="447134"/>
            <a:ext cx="726060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3600" dirty="0">
                <a:latin typeface="Arial" pitchFamily="34" charset="0"/>
              </a:rPr>
              <a:t>Management</a:t>
            </a:r>
            <a:r>
              <a:rPr lang="en-US" sz="2400" b="1" dirty="0">
                <a:latin typeface="Arial" pitchFamily="34" charset="0"/>
              </a:rPr>
              <a:t> </a:t>
            </a:r>
          </a:p>
        </p:txBody>
      </p:sp>
    </p:spTree>
    <p:extLst>
      <p:ext uri="{BB962C8B-B14F-4D97-AF65-F5344CB8AC3E}">
        <p14:creationId xmlns:p14="http://schemas.microsoft.com/office/powerpoint/2010/main" val="13350497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1961445" y="340786"/>
            <a:ext cx="5099178" cy="644039"/>
          </a:xfrm>
        </p:spPr>
        <p:txBody>
          <a:bodyPr>
            <a:noAutofit/>
          </a:bodyPr>
          <a:lstStyle/>
          <a:p>
            <a:r>
              <a:rPr lang="en-US" sz="3600" dirty="0">
                <a:latin typeface="Arial" panose="020B0604020202020204" pitchFamily="34" charset="0"/>
                <a:cs typeface="Arial" panose="020B0604020202020204" pitchFamily="34" charset="0"/>
              </a:rPr>
              <a:t>DAILY EVALUATION</a:t>
            </a:r>
          </a:p>
        </p:txBody>
      </p:sp>
      <p:sp>
        <p:nvSpPr>
          <p:cNvPr id="57347" name="Content Placeholder 3"/>
          <p:cNvSpPr>
            <a:spLocks noGrp="1"/>
          </p:cNvSpPr>
          <p:nvPr>
            <p:ph idx="1"/>
          </p:nvPr>
        </p:nvSpPr>
        <p:spPr>
          <a:xfrm>
            <a:off x="685800" y="1512183"/>
            <a:ext cx="8001000" cy="4696705"/>
          </a:xfrm>
        </p:spPr>
        <p:txBody>
          <a:bodyPr>
            <a:normAutofit fontScale="92500"/>
          </a:bodyPr>
          <a:lstStyle/>
          <a:p>
            <a:pPr eaLnBrk="1" hangingPunct="1">
              <a:spcBef>
                <a:spcPct val="80000"/>
              </a:spcBef>
            </a:pPr>
            <a:r>
              <a:rPr lang="en-US" sz="2800" b="0" dirty="0">
                <a:latin typeface="Arial" panose="020B0604020202020204" pitchFamily="34" charset="0"/>
                <a:cs typeface="Arial" panose="020B0604020202020204" pitchFamily="34" charset="0"/>
              </a:rPr>
              <a:t>Mobility progress and ADL recovery</a:t>
            </a:r>
          </a:p>
          <a:p>
            <a:pPr eaLnBrk="1" hangingPunct="1">
              <a:spcBef>
                <a:spcPct val="80000"/>
              </a:spcBef>
            </a:pPr>
            <a:r>
              <a:rPr lang="en-US" sz="2800" dirty="0">
                <a:latin typeface="Arial" panose="020B0604020202020204" pitchFamily="34" charset="0"/>
                <a:cs typeface="Arial" panose="020B0604020202020204" pitchFamily="34" charset="0"/>
              </a:rPr>
              <a:t>Encourage time out of bed (</a:t>
            </a:r>
            <a:r>
              <a:rPr lang="en-US" sz="2800" dirty="0" err="1">
                <a:latin typeface="Arial" panose="020B0604020202020204" pitchFamily="34" charset="0"/>
                <a:cs typeface="Arial" panose="020B0604020202020204" pitchFamily="34" charset="0"/>
              </a:rPr>
              <a:t>eg</a:t>
            </a:r>
            <a:r>
              <a:rPr lang="en-US" sz="2800" dirty="0">
                <a:latin typeface="Arial" panose="020B0604020202020204" pitchFamily="34" charset="0"/>
                <a:cs typeface="Arial" panose="020B0604020202020204" pitchFamily="34" charset="0"/>
              </a:rPr>
              <a:t>, in a chair for meals) and ambulation (with assistance, if needed) </a:t>
            </a:r>
            <a:endParaRPr lang="en-US" sz="2800" b="0" dirty="0">
              <a:latin typeface="Arial" panose="020B0604020202020204" pitchFamily="34" charset="0"/>
              <a:cs typeface="Arial" panose="020B0604020202020204" pitchFamily="34" charset="0"/>
            </a:endParaRPr>
          </a:p>
          <a:p>
            <a:pPr eaLnBrk="1" hangingPunct="1">
              <a:spcBef>
                <a:spcPct val="80000"/>
              </a:spcBef>
            </a:pPr>
            <a:r>
              <a:rPr lang="en-US" sz="2800" b="0" dirty="0">
                <a:latin typeface="Arial" panose="020B0604020202020204" pitchFamily="34" charset="0"/>
                <a:cs typeface="Arial" panose="020B0604020202020204" pitchFamily="34" charset="0"/>
              </a:rPr>
              <a:t>Identify and discontinue devices as appropriate (venous and urinary catheters)</a:t>
            </a:r>
          </a:p>
          <a:p>
            <a:pPr eaLnBrk="1" hangingPunct="1">
              <a:spcBef>
                <a:spcPct val="80000"/>
              </a:spcBef>
            </a:pPr>
            <a:r>
              <a:rPr lang="en-US" sz="2800" b="0" dirty="0">
                <a:latin typeface="Arial" panose="020B0604020202020204" pitchFamily="34" charset="0"/>
                <a:cs typeface="Arial" panose="020B0604020202020204" pitchFamily="34" charset="0"/>
              </a:rPr>
              <a:t>Restrict and avoid the use of restraints</a:t>
            </a:r>
          </a:p>
          <a:p>
            <a:pPr lvl="1" eaLnBrk="1" hangingPunct="1">
              <a:spcBef>
                <a:spcPct val="80000"/>
              </a:spcBef>
              <a:buFont typeface="Wingdings" pitchFamily="2" charset="2"/>
              <a:buChar char="Ø"/>
            </a:pPr>
            <a:r>
              <a:rPr lang="en-US" sz="2800" dirty="0">
                <a:latin typeface="Arial" panose="020B0604020202020204" pitchFamily="34" charset="0"/>
                <a:cs typeface="Arial" panose="020B0604020202020204" pitchFamily="34" charset="0"/>
              </a:rPr>
              <a:t>Encourage use of family or “sitters” in confused patients</a:t>
            </a:r>
          </a:p>
          <a:p>
            <a:endParaRPr lang="en-US" dirty="0"/>
          </a:p>
        </p:txBody>
      </p:sp>
    </p:spTree>
    <p:extLst>
      <p:ext uri="{BB962C8B-B14F-4D97-AF65-F5344CB8AC3E}">
        <p14:creationId xmlns:p14="http://schemas.microsoft.com/office/powerpoint/2010/main" val="37692457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a:xfrm>
            <a:off x="818444" y="284202"/>
            <a:ext cx="7151428" cy="838200"/>
          </a:xfrm>
        </p:spPr>
        <p:txBody>
          <a:bodyPr/>
          <a:lstStyle/>
          <a:p>
            <a:pPr algn="ctr"/>
            <a:r>
              <a:rPr lang="en-US" sz="3600" dirty="0">
                <a:latin typeface="Arial" panose="020B0604020202020204" pitchFamily="34" charset="0"/>
                <a:cs typeface="Arial" panose="020B0604020202020204" pitchFamily="34" charset="0"/>
              </a:rPr>
              <a:t>Hospital models of care</a:t>
            </a:r>
          </a:p>
        </p:txBody>
      </p:sp>
      <p:sp>
        <p:nvSpPr>
          <p:cNvPr id="58372" name="Text Box 3"/>
          <p:cNvSpPr txBox="1">
            <a:spLocks noChangeArrowheads="1"/>
          </p:cNvSpPr>
          <p:nvPr/>
        </p:nvSpPr>
        <p:spPr bwMode="auto">
          <a:xfrm>
            <a:off x="553156" y="1308504"/>
            <a:ext cx="7772400" cy="603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Times New Roman" pitchFamily="18" charset="0"/>
              </a:defRPr>
            </a:lvl1pPr>
            <a:lvl2pPr marL="563563" indent="-449263" eaLnBrk="0" hangingPunct="0">
              <a:defRPr sz="2400">
                <a:solidFill>
                  <a:schemeClr val="bg1"/>
                </a:solidFill>
                <a:latin typeface="Times New Roman" pitchFamily="18" charset="0"/>
              </a:defRPr>
            </a:lvl2pPr>
            <a:lvl3pPr marL="1143000" indent="-228600" eaLnBrk="0" hangingPunct="0">
              <a:defRPr sz="2400">
                <a:solidFill>
                  <a:schemeClr val="bg1"/>
                </a:solidFill>
                <a:latin typeface="Times New Roman" pitchFamily="18" charset="0"/>
              </a:defRPr>
            </a:lvl3pPr>
            <a:lvl4pPr marL="1600200" indent="-228600" eaLnBrk="0" hangingPunct="0">
              <a:defRPr sz="2400">
                <a:solidFill>
                  <a:schemeClr val="bg1"/>
                </a:solidFill>
                <a:latin typeface="Times New Roman" pitchFamily="18" charset="0"/>
              </a:defRPr>
            </a:lvl4pPr>
            <a:lvl5pPr marL="2057400" indent="-228600" eaLnBrk="0" hangingPunct="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pPr lvl="1" algn="l" eaLnBrk="1" hangingPunct="1">
              <a:spcBef>
                <a:spcPct val="80000"/>
              </a:spcBef>
              <a:buFontTx/>
              <a:buChar char="•"/>
            </a:pPr>
            <a:r>
              <a:rPr lang="en-US" sz="2800" dirty="0">
                <a:solidFill>
                  <a:schemeClr val="tx1"/>
                </a:solidFill>
                <a:latin typeface="Arial" panose="020B0604020202020204" pitchFamily="34" charset="0"/>
                <a:cs typeface="Arial" panose="020B0604020202020204" pitchFamily="34" charset="0"/>
              </a:rPr>
              <a:t>Geriatric Evaluation and Management (GEM) Unit </a:t>
            </a:r>
          </a:p>
          <a:p>
            <a:pPr lvl="1" algn="l" eaLnBrk="1" hangingPunct="1">
              <a:spcBef>
                <a:spcPct val="80000"/>
              </a:spcBef>
              <a:buFontTx/>
              <a:buChar char="•"/>
            </a:pPr>
            <a:r>
              <a:rPr lang="en-US" sz="2800" dirty="0">
                <a:solidFill>
                  <a:schemeClr val="tx1"/>
                </a:solidFill>
                <a:latin typeface="Arial" panose="020B0604020202020204" pitchFamily="34" charset="0"/>
                <a:cs typeface="Arial" panose="020B0604020202020204" pitchFamily="34" charset="0"/>
              </a:rPr>
              <a:t>Acute Care for Elders (ACE) Unit</a:t>
            </a:r>
          </a:p>
          <a:p>
            <a:pPr lvl="1" algn="l" eaLnBrk="1" hangingPunct="1">
              <a:spcBef>
                <a:spcPct val="80000"/>
              </a:spcBef>
              <a:buFontTx/>
              <a:buChar char="•"/>
            </a:pPr>
            <a:r>
              <a:rPr lang="en-US" sz="2800" dirty="0">
                <a:solidFill>
                  <a:schemeClr val="tx1"/>
                </a:solidFill>
                <a:latin typeface="Arial" panose="020B0604020202020204" pitchFamily="34" charset="0"/>
                <a:cs typeface="Arial" panose="020B0604020202020204" pitchFamily="34" charset="0"/>
              </a:rPr>
              <a:t>Hospital Elder Life Program (HELP)</a:t>
            </a:r>
          </a:p>
          <a:p>
            <a:pPr lvl="1" algn="l" eaLnBrk="1" hangingPunct="1">
              <a:spcBef>
                <a:spcPct val="80000"/>
              </a:spcBef>
              <a:buFontTx/>
              <a:buChar char="•"/>
            </a:pPr>
            <a:r>
              <a:rPr lang="en-US" sz="2800" dirty="0">
                <a:solidFill>
                  <a:schemeClr val="tx1"/>
                </a:solidFill>
                <a:latin typeface="Arial" panose="020B0604020202020204" pitchFamily="34" charset="0"/>
                <a:cs typeface="Arial" panose="020B0604020202020204" pitchFamily="34" charset="0"/>
              </a:rPr>
              <a:t>Surgical Co-Management</a:t>
            </a:r>
          </a:p>
          <a:p>
            <a:pPr lvl="1" eaLnBrk="1" hangingPunct="1">
              <a:spcBef>
                <a:spcPct val="80000"/>
              </a:spcBef>
              <a:buFontTx/>
              <a:buChar char="•"/>
            </a:pPr>
            <a:r>
              <a:rPr lang="en-US" sz="2800" dirty="0">
                <a:solidFill>
                  <a:schemeClr val="tx1"/>
                </a:solidFill>
                <a:latin typeface="Arial" panose="020B0604020202020204" pitchFamily="34" charset="0"/>
                <a:cs typeface="Arial" panose="020B0604020202020204" pitchFamily="34" charset="0"/>
              </a:rPr>
              <a:t>Nurses Improving Care of Health System Elders (NICHE)</a:t>
            </a:r>
          </a:p>
          <a:p>
            <a:pPr lvl="1" eaLnBrk="1" hangingPunct="1">
              <a:spcBef>
                <a:spcPct val="80000"/>
              </a:spcBef>
              <a:buFontTx/>
              <a:buChar char="•"/>
            </a:pPr>
            <a:r>
              <a:rPr lang="en-US" sz="2800" dirty="0">
                <a:solidFill>
                  <a:schemeClr val="tx1"/>
                </a:solidFill>
                <a:latin typeface="Arial" panose="020B0604020202020204" pitchFamily="34" charset="0"/>
                <a:cs typeface="Arial" panose="020B0604020202020204" pitchFamily="34" charset="0"/>
              </a:rPr>
              <a:t>Embedded Geriatrician</a:t>
            </a:r>
          </a:p>
          <a:p>
            <a:pPr lvl="1" algn="l" eaLnBrk="1" hangingPunct="1">
              <a:spcBef>
                <a:spcPct val="80000"/>
              </a:spcBef>
              <a:buFontTx/>
              <a:buChar char="•"/>
            </a:pPr>
            <a:endParaRPr lang="en-US" sz="2800" dirty="0">
              <a:solidFill>
                <a:schemeClr val="accent2"/>
              </a:solidFill>
              <a:latin typeface="Arial" pitchFamily="34" charset="0"/>
            </a:endParaRPr>
          </a:p>
        </p:txBody>
      </p:sp>
    </p:spTree>
    <p:extLst>
      <p:ext uri="{BB962C8B-B14F-4D97-AF65-F5344CB8AC3E}">
        <p14:creationId xmlns:p14="http://schemas.microsoft.com/office/powerpoint/2010/main" val="1107033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130427" y="310559"/>
            <a:ext cx="7772400" cy="685800"/>
          </a:xfrm>
        </p:spPr>
        <p:txBody>
          <a:bodyPr/>
          <a:lstStyle/>
          <a:p>
            <a:pPr algn="ctr" eaLnBrk="1" hangingPunct="1"/>
            <a:r>
              <a:rPr lang="en-US" sz="2800" dirty="0">
                <a:latin typeface="Arial" panose="020B0604020202020204" pitchFamily="34" charset="0"/>
                <a:cs typeface="Arial" panose="020B0604020202020204" pitchFamily="34" charset="0"/>
              </a:rPr>
              <a:t>TOPICS</a:t>
            </a:r>
          </a:p>
        </p:txBody>
      </p:sp>
      <p:sp>
        <p:nvSpPr>
          <p:cNvPr id="16388" name="Text Box 3"/>
          <p:cNvSpPr txBox="1">
            <a:spLocks noChangeArrowheads="1"/>
          </p:cNvSpPr>
          <p:nvPr/>
        </p:nvSpPr>
        <p:spPr bwMode="auto">
          <a:xfrm>
            <a:off x="940686" y="1350127"/>
            <a:ext cx="7304690"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7663" indent="-347663" eaLnBrk="0" hangingPunct="0">
              <a:defRPr sz="2400">
                <a:solidFill>
                  <a:schemeClr val="bg1"/>
                </a:solidFill>
                <a:latin typeface="Times New Roman" pitchFamily="18" charset="0"/>
              </a:defRPr>
            </a:lvl1pPr>
            <a:lvl2pPr marL="742950" indent="-285750" eaLnBrk="0" hangingPunct="0">
              <a:defRPr sz="2400">
                <a:solidFill>
                  <a:schemeClr val="bg1"/>
                </a:solidFill>
                <a:latin typeface="Times New Roman" pitchFamily="18" charset="0"/>
              </a:defRPr>
            </a:lvl2pPr>
            <a:lvl3pPr marL="1143000" indent="-228600" eaLnBrk="0" hangingPunct="0">
              <a:defRPr sz="2400">
                <a:solidFill>
                  <a:schemeClr val="bg1"/>
                </a:solidFill>
                <a:latin typeface="Times New Roman" pitchFamily="18" charset="0"/>
              </a:defRPr>
            </a:lvl3pPr>
            <a:lvl4pPr marL="1600200" indent="-228600" eaLnBrk="0" hangingPunct="0">
              <a:defRPr sz="2400">
                <a:solidFill>
                  <a:schemeClr val="bg1"/>
                </a:solidFill>
                <a:latin typeface="Times New Roman" pitchFamily="18" charset="0"/>
              </a:defRPr>
            </a:lvl4pPr>
            <a:lvl5pPr marL="2057400" indent="-228600" eaLnBrk="0" hangingPunct="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pPr algn="l" eaLnBrk="1" hangingPunct="1">
              <a:spcBef>
                <a:spcPct val="80000"/>
              </a:spcBef>
              <a:buFontTx/>
              <a:buChar char="•"/>
              <a:defRPr/>
            </a:pPr>
            <a:r>
              <a:rPr lang="en-US" sz="2000" dirty="0">
                <a:solidFill>
                  <a:schemeClr val="tx1"/>
                </a:solidFill>
                <a:latin typeface="Arial" charset="0"/>
              </a:rPr>
              <a:t>Assessing and Managing Hospitalized Older Patients</a:t>
            </a:r>
          </a:p>
          <a:p>
            <a:pPr algn="l" eaLnBrk="1" hangingPunct="1">
              <a:spcBef>
                <a:spcPct val="80000"/>
              </a:spcBef>
              <a:buFontTx/>
              <a:buChar char="•"/>
              <a:defRPr/>
            </a:pPr>
            <a:r>
              <a:rPr lang="en-US" sz="2000" dirty="0">
                <a:solidFill>
                  <a:schemeClr val="tx1"/>
                </a:solidFill>
                <a:latin typeface="Arial" charset="0"/>
              </a:rPr>
              <a:t>Special Hospital Populations</a:t>
            </a:r>
          </a:p>
          <a:p>
            <a:pPr marL="800100" lvl="1" indent="-342900" eaLnBrk="1" hangingPunct="1">
              <a:spcBef>
                <a:spcPct val="80000"/>
              </a:spcBef>
              <a:buFont typeface="Wingdings" panose="05000000000000000000" pitchFamily="2" charset="2"/>
              <a:buChar char="Ø"/>
              <a:defRPr/>
            </a:pPr>
            <a:r>
              <a:rPr lang="en-US" sz="2000" dirty="0">
                <a:solidFill>
                  <a:schemeClr val="tx1"/>
                </a:solidFill>
                <a:latin typeface="Arial" charset="0"/>
              </a:rPr>
              <a:t>Intensive Care </a:t>
            </a:r>
          </a:p>
          <a:p>
            <a:pPr marL="800100" lvl="1" indent="-342900" eaLnBrk="1" hangingPunct="1">
              <a:spcBef>
                <a:spcPct val="80000"/>
              </a:spcBef>
              <a:buFont typeface="Wingdings" panose="05000000000000000000" pitchFamily="2" charset="2"/>
              <a:buChar char="Ø"/>
              <a:defRPr/>
            </a:pPr>
            <a:r>
              <a:rPr lang="en-US" sz="2000" dirty="0">
                <a:solidFill>
                  <a:schemeClr val="tx1"/>
                </a:solidFill>
                <a:latin typeface="Arial" charset="0"/>
              </a:rPr>
              <a:t>Emergency Department</a:t>
            </a:r>
          </a:p>
          <a:p>
            <a:pPr eaLnBrk="1" hangingPunct="1">
              <a:spcBef>
                <a:spcPct val="80000"/>
              </a:spcBef>
              <a:buFontTx/>
              <a:buChar char="•"/>
              <a:defRPr/>
            </a:pPr>
            <a:r>
              <a:rPr lang="en-US" sz="2000" dirty="0">
                <a:solidFill>
                  <a:schemeClr val="tx1"/>
                </a:solidFill>
                <a:latin typeface="Arial" charset="0"/>
              </a:rPr>
              <a:t>Models of Care for Older Hospitalized Patients</a:t>
            </a:r>
          </a:p>
          <a:p>
            <a:pPr eaLnBrk="1" hangingPunct="1">
              <a:spcBef>
                <a:spcPct val="80000"/>
              </a:spcBef>
              <a:buFontTx/>
              <a:buChar char="•"/>
              <a:defRPr/>
            </a:pPr>
            <a:r>
              <a:rPr lang="en-US" sz="2000" dirty="0">
                <a:solidFill>
                  <a:schemeClr val="tx1"/>
                </a:solidFill>
                <a:latin typeface="Arial" charset="0"/>
              </a:rPr>
              <a:t>Alternatives to Hospital Care</a:t>
            </a:r>
          </a:p>
          <a:p>
            <a:pPr eaLnBrk="1" hangingPunct="1">
              <a:spcBef>
                <a:spcPct val="80000"/>
              </a:spcBef>
              <a:buFontTx/>
              <a:buChar char="•"/>
              <a:defRPr/>
            </a:pPr>
            <a:r>
              <a:rPr lang="en-US" sz="2000" dirty="0">
                <a:solidFill>
                  <a:schemeClr val="tx1"/>
                </a:solidFill>
                <a:latin typeface="Arial" charset="0"/>
              </a:rPr>
              <a:t>Hospital Compare</a:t>
            </a:r>
          </a:p>
          <a:p>
            <a:pPr eaLnBrk="1" hangingPunct="1">
              <a:spcBef>
                <a:spcPct val="80000"/>
              </a:spcBef>
              <a:buFontTx/>
              <a:buChar char="•"/>
              <a:defRPr/>
            </a:pPr>
            <a:r>
              <a:rPr lang="en-US" sz="2000" dirty="0">
                <a:solidFill>
                  <a:schemeClr val="tx1"/>
                </a:solidFill>
                <a:latin typeface="Arial" charset="0"/>
              </a:rPr>
              <a:t>Readmission</a:t>
            </a:r>
          </a:p>
        </p:txBody>
      </p:sp>
    </p:spTree>
    <p:extLst>
      <p:ext uri="{BB962C8B-B14F-4D97-AF65-F5344CB8AC3E}">
        <p14:creationId xmlns:p14="http://schemas.microsoft.com/office/powerpoint/2010/main" val="21427278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Grp="1" noChangeArrowheads="1"/>
          </p:cNvSpPr>
          <p:nvPr>
            <p:ph type="title"/>
          </p:nvPr>
        </p:nvSpPr>
        <p:spPr>
          <a:xfrm>
            <a:off x="585225" y="393413"/>
            <a:ext cx="7179546" cy="762000"/>
          </a:xfrm>
        </p:spPr>
        <p:txBody>
          <a:bodyPr/>
          <a:lstStyle/>
          <a:p>
            <a:pPr algn="ctr" eaLnBrk="1" hangingPunct="1"/>
            <a:r>
              <a:rPr lang="en-US" sz="3600" dirty="0">
                <a:latin typeface="Arial" panose="020B0604020202020204" pitchFamily="34" charset="0"/>
                <a:cs typeface="Arial" panose="020B0604020202020204" pitchFamily="34" charset="0"/>
              </a:rPr>
              <a:t>Case Report</a:t>
            </a:r>
          </a:p>
        </p:txBody>
      </p:sp>
      <p:sp>
        <p:nvSpPr>
          <p:cNvPr id="68612" name="Text Box 3"/>
          <p:cNvSpPr txBox="1">
            <a:spLocks noChangeArrowheads="1"/>
          </p:cNvSpPr>
          <p:nvPr/>
        </p:nvSpPr>
        <p:spPr bwMode="auto">
          <a:xfrm>
            <a:off x="585225" y="1643786"/>
            <a:ext cx="8679176"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9438" indent="-455613" eaLnBrk="0" hangingPunct="0">
              <a:defRPr sz="2400">
                <a:solidFill>
                  <a:schemeClr val="bg1"/>
                </a:solidFill>
                <a:latin typeface="Times New Roman" pitchFamily="18" charset="0"/>
              </a:defRPr>
            </a:lvl1pPr>
            <a:lvl2pPr marL="742950" indent="-285750" eaLnBrk="0" hangingPunct="0">
              <a:defRPr sz="2400">
                <a:solidFill>
                  <a:schemeClr val="bg1"/>
                </a:solidFill>
                <a:latin typeface="Times New Roman" pitchFamily="18" charset="0"/>
              </a:defRPr>
            </a:lvl2pPr>
            <a:lvl3pPr marL="1143000" indent="-228600" eaLnBrk="0" hangingPunct="0">
              <a:defRPr sz="2400">
                <a:solidFill>
                  <a:schemeClr val="bg1"/>
                </a:solidFill>
                <a:latin typeface="Times New Roman" pitchFamily="18" charset="0"/>
              </a:defRPr>
            </a:lvl3pPr>
            <a:lvl4pPr marL="1600200" indent="-228600" eaLnBrk="0" hangingPunct="0">
              <a:defRPr sz="2400">
                <a:solidFill>
                  <a:schemeClr val="bg1"/>
                </a:solidFill>
                <a:latin typeface="Times New Roman" pitchFamily="18" charset="0"/>
              </a:defRPr>
            </a:lvl4pPr>
            <a:lvl5pPr marL="2057400" indent="-228600" eaLnBrk="0" hangingPunct="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pPr marL="123825" indent="0" eaLnBrk="1" hangingPunct="1"/>
            <a:r>
              <a:rPr lang="en-US" sz="2000" dirty="0">
                <a:solidFill>
                  <a:schemeClr val="tx1"/>
                </a:solidFill>
                <a:latin typeface="Arial" pitchFamily="34" charset="0"/>
              </a:rPr>
              <a:t>84M hospitalized with pneumonia. </a:t>
            </a:r>
          </a:p>
          <a:p>
            <a:pPr marL="123825" indent="0" eaLnBrk="1" hangingPunct="1"/>
            <a:endParaRPr lang="en-US" sz="2000" dirty="0">
              <a:solidFill>
                <a:schemeClr val="tx1"/>
              </a:solidFill>
              <a:latin typeface="Arial" pitchFamily="34" charset="0"/>
            </a:endParaRPr>
          </a:p>
          <a:p>
            <a:pPr marL="466725" indent="-342900" eaLnBrk="1" hangingPunct="1">
              <a:buFont typeface="Arial" panose="020B0604020202020204" pitchFamily="34" charset="0"/>
              <a:buChar char="•"/>
            </a:pPr>
            <a:r>
              <a:rPr lang="en-US" sz="2000" dirty="0">
                <a:solidFill>
                  <a:schemeClr val="tx1"/>
                </a:solidFill>
                <a:latin typeface="Arial" pitchFamily="34" charset="0"/>
              </a:rPr>
              <a:t>PMH: MCI, DMII, HTN</a:t>
            </a:r>
          </a:p>
          <a:p>
            <a:pPr marL="466725" indent="-342900" eaLnBrk="1" hangingPunct="1">
              <a:buFont typeface="Arial" panose="020B0604020202020204" pitchFamily="34" charset="0"/>
              <a:buChar char="•"/>
            </a:pPr>
            <a:endParaRPr lang="en-US" sz="2000" dirty="0">
              <a:solidFill>
                <a:schemeClr val="tx1"/>
              </a:solidFill>
              <a:latin typeface="Arial" pitchFamily="34" charset="0"/>
            </a:endParaRPr>
          </a:p>
          <a:p>
            <a:pPr marL="466725" indent="-342900" eaLnBrk="1" hangingPunct="1">
              <a:buFont typeface="Arial" panose="020B0604020202020204" pitchFamily="34" charset="0"/>
              <a:buChar char="•"/>
            </a:pPr>
            <a:r>
              <a:rPr lang="en-US" sz="2000" dirty="0">
                <a:solidFill>
                  <a:schemeClr val="tx1"/>
                </a:solidFill>
                <a:latin typeface="Arial" pitchFamily="34" charset="0"/>
              </a:rPr>
              <a:t>Medications in the hospital: IV ceftriaxone, oral doxycycline, enoxaparin, insulin glargine</a:t>
            </a:r>
          </a:p>
          <a:p>
            <a:pPr marL="466725" indent="-342900" eaLnBrk="1" hangingPunct="1">
              <a:buFont typeface="Arial" panose="020B0604020202020204" pitchFamily="34" charset="0"/>
              <a:buChar char="•"/>
            </a:pPr>
            <a:endParaRPr lang="en-US" sz="2000" dirty="0">
              <a:solidFill>
                <a:schemeClr val="tx1"/>
              </a:solidFill>
              <a:latin typeface="Arial" pitchFamily="34" charset="0"/>
            </a:endParaRPr>
          </a:p>
          <a:p>
            <a:pPr marL="466725" indent="-342900" eaLnBrk="1" hangingPunct="1">
              <a:buFont typeface="Arial" panose="020B0604020202020204" pitchFamily="34" charset="0"/>
              <a:buChar char="•"/>
            </a:pPr>
            <a:r>
              <a:rPr lang="en-US" sz="2000" dirty="0">
                <a:solidFill>
                  <a:schemeClr val="tx1"/>
                </a:solidFill>
                <a:latin typeface="Arial" pitchFamily="34" charset="0"/>
              </a:rPr>
              <a:t>Early on hospital day 2:</a:t>
            </a:r>
          </a:p>
          <a:p>
            <a:pPr marL="1030287" lvl="2" indent="-342900" eaLnBrk="1" hangingPunct="1">
              <a:buFont typeface="Wingdings" panose="05000000000000000000" pitchFamily="2" charset="2"/>
              <a:buChar char="Ø"/>
            </a:pPr>
            <a:r>
              <a:rPr lang="en-US" sz="2000" dirty="0">
                <a:solidFill>
                  <a:schemeClr val="tx1"/>
                </a:solidFill>
                <a:latin typeface="Arial" pitchFamily="34" charset="0"/>
              </a:rPr>
              <a:t>Normal vital signs and O2 saturation</a:t>
            </a:r>
          </a:p>
          <a:p>
            <a:pPr marL="1030287" lvl="2" indent="-342900" eaLnBrk="1" hangingPunct="1">
              <a:buFont typeface="Wingdings" panose="05000000000000000000" pitchFamily="2" charset="2"/>
              <a:buChar char="Ø"/>
            </a:pPr>
            <a:r>
              <a:rPr lang="en-US" sz="2000" dirty="0">
                <a:solidFill>
                  <a:schemeClr val="tx1"/>
                </a:solidFill>
                <a:latin typeface="Arial" pitchFamily="34" charset="0"/>
              </a:rPr>
              <a:t>Oriented to person, place, time, and circumstance. </a:t>
            </a:r>
          </a:p>
          <a:p>
            <a:pPr marL="1030287" lvl="2" indent="-342900" eaLnBrk="1" hangingPunct="1">
              <a:buFont typeface="Wingdings" panose="05000000000000000000" pitchFamily="2" charset="2"/>
              <a:buChar char="Ø"/>
            </a:pPr>
            <a:r>
              <a:rPr lang="en-US" sz="2000" dirty="0">
                <a:solidFill>
                  <a:schemeClr val="tx1"/>
                </a:solidFill>
                <a:latin typeface="Arial" pitchFamily="34" charset="0"/>
              </a:rPr>
              <a:t>Blood tests </a:t>
            </a:r>
            <a:r>
              <a:rPr lang="en-US" sz="2000" dirty="0" err="1">
                <a:solidFill>
                  <a:schemeClr val="tx1"/>
                </a:solidFill>
                <a:latin typeface="Arial" pitchFamily="34" charset="0"/>
              </a:rPr>
              <a:t>wnl</a:t>
            </a:r>
            <a:endParaRPr lang="en-US" sz="2000" dirty="0">
              <a:solidFill>
                <a:schemeClr val="tx1"/>
              </a:solidFill>
              <a:latin typeface="Arial" pitchFamily="34" charset="0"/>
            </a:endParaRPr>
          </a:p>
          <a:p>
            <a:pPr marL="1030287" lvl="2" indent="-342900" eaLnBrk="1" hangingPunct="1">
              <a:buFont typeface="Wingdings" panose="05000000000000000000" pitchFamily="2" charset="2"/>
              <a:buChar char="Ø"/>
            </a:pPr>
            <a:endParaRPr lang="en-US" sz="2000" dirty="0">
              <a:solidFill>
                <a:schemeClr val="tx1"/>
              </a:solidFill>
              <a:latin typeface="Arial" pitchFamily="34" charset="0"/>
            </a:endParaRPr>
          </a:p>
          <a:p>
            <a:pPr marL="466725" indent="-342900" eaLnBrk="1" hangingPunct="1">
              <a:buFont typeface="Arial" panose="020B0604020202020204" pitchFamily="34" charset="0"/>
              <a:buChar char="•"/>
            </a:pPr>
            <a:r>
              <a:rPr lang="en-US" sz="2000" dirty="0">
                <a:solidFill>
                  <a:schemeClr val="tx1"/>
                </a:solidFill>
                <a:latin typeface="Arial" pitchFamily="34" charset="0"/>
              </a:rPr>
              <a:t>Later on hospital day 2: unable to recognize his daughter. </a:t>
            </a:r>
          </a:p>
          <a:p>
            <a:pPr marL="123825" indent="0" eaLnBrk="1" hangingPunct="1"/>
            <a:endParaRPr lang="en-US" sz="2000" dirty="0">
              <a:solidFill>
                <a:schemeClr val="tx1"/>
              </a:solidFill>
              <a:latin typeface="Arial" pitchFamily="34" charset="0"/>
            </a:endParaRPr>
          </a:p>
        </p:txBody>
      </p:sp>
    </p:spTree>
    <p:extLst>
      <p:ext uri="{BB962C8B-B14F-4D97-AF65-F5344CB8AC3E}">
        <p14:creationId xmlns:p14="http://schemas.microsoft.com/office/powerpoint/2010/main" val="33172258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Grp="1" noChangeArrowheads="1"/>
          </p:cNvSpPr>
          <p:nvPr>
            <p:ph type="title"/>
          </p:nvPr>
        </p:nvSpPr>
        <p:spPr>
          <a:xfrm>
            <a:off x="948107" y="429108"/>
            <a:ext cx="7247785" cy="762000"/>
          </a:xfrm>
        </p:spPr>
        <p:txBody>
          <a:bodyPr/>
          <a:lstStyle/>
          <a:p>
            <a:pPr algn="ctr" eaLnBrk="1" hangingPunct="1"/>
            <a:r>
              <a:rPr lang="en-US" sz="3600" dirty="0">
                <a:latin typeface="Arial" panose="020B0604020202020204" pitchFamily="34" charset="0"/>
                <a:cs typeface="Arial" panose="020B0604020202020204" pitchFamily="34" charset="0"/>
              </a:rPr>
              <a:t>Case report</a:t>
            </a:r>
          </a:p>
        </p:txBody>
      </p:sp>
      <p:sp>
        <p:nvSpPr>
          <p:cNvPr id="68612" name="Text Box 3"/>
          <p:cNvSpPr txBox="1">
            <a:spLocks noChangeArrowheads="1"/>
          </p:cNvSpPr>
          <p:nvPr/>
        </p:nvSpPr>
        <p:spPr bwMode="auto">
          <a:xfrm>
            <a:off x="135512" y="1874728"/>
            <a:ext cx="8679176"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9438" indent="-455613" eaLnBrk="0" hangingPunct="0">
              <a:defRPr sz="2400">
                <a:solidFill>
                  <a:schemeClr val="bg1"/>
                </a:solidFill>
                <a:latin typeface="Times New Roman" pitchFamily="18" charset="0"/>
              </a:defRPr>
            </a:lvl1pPr>
            <a:lvl2pPr marL="742950" indent="-285750" eaLnBrk="0" hangingPunct="0">
              <a:defRPr sz="2400">
                <a:solidFill>
                  <a:schemeClr val="bg1"/>
                </a:solidFill>
                <a:latin typeface="Times New Roman" pitchFamily="18" charset="0"/>
              </a:defRPr>
            </a:lvl2pPr>
            <a:lvl3pPr marL="1143000" indent="-228600" eaLnBrk="0" hangingPunct="0">
              <a:defRPr sz="2400">
                <a:solidFill>
                  <a:schemeClr val="bg1"/>
                </a:solidFill>
                <a:latin typeface="Times New Roman" pitchFamily="18" charset="0"/>
              </a:defRPr>
            </a:lvl3pPr>
            <a:lvl4pPr marL="1600200" indent="-228600" eaLnBrk="0" hangingPunct="0">
              <a:defRPr sz="2400">
                <a:solidFill>
                  <a:schemeClr val="bg1"/>
                </a:solidFill>
                <a:latin typeface="Times New Roman" pitchFamily="18" charset="0"/>
              </a:defRPr>
            </a:lvl4pPr>
            <a:lvl5pPr marL="2057400" indent="-228600" eaLnBrk="0" hangingPunct="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pPr marL="123825" indent="0" eaLnBrk="1" hangingPunct="1"/>
            <a:r>
              <a:rPr lang="en-US" sz="2000" dirty="0">
                <a:solidFill>
                  <a:schemeClr val="tx1"/>
                </a:solidFill>
                <a:latin typeface="Arial" pitchFamily="34" charset="0"/>
              </a:rPr>
              <a:t>•	</a:t>
            </a:r>
            <a:r>
              <a:rPr lang="en-US" sz="2800" dirty="0">
                <a:solidFill>
                  <a:schemeClr val="tx1"/>
                </a:solidFill>
                <a:latin typeface="Arial" pitchFamily="34" charset="0"/>
              </a:rPr>
              <a:t>Examination</a:t>
            </a:r>
          </a:p>
          <a:p>
            <a:pPr marL="123825" indent="0" eaLnBrk="1" hangingPunct="1"/>
            <a:endParaRPr lang="en-US" sz="2800" dirty="0">
              <a:solidFill>
                <a:schemeClr val="tx1"/>
              </a:solidFill>
              <a:latin typeface="Arial" pitchFamily="34" charset="0"/>
            </a:endParaRPr>
          </a:p>
          <a:p>
            <a:pPr marL="1030287" lvl="2" indent="-342900" eaLnBrk="1" hangingPunct="1">
              <a:buFont typeface="Wingdings" panose="05000000000000000000" pitchFamily="2" charset="2"/>
              <a:buChar char="Ø"/>
            </a:pPr>
            <a:r>
              <a:rPr lang="en-US" sz="2800" dirty="0">
                <a:solidFill>
                  <a:schemeClr val="tx1"/>
                </a:solidFill>
                <a:latin typeface="Arial" pitchFamily="34" charset="0"/>
              </a:rPr>
              <a:t>Normal temperature, stable vital signs</a:t>
            </a:r>
          </a:p>
          <a:p>
            <a:pPr marL="1030287" lvl="2" indent="-342900" eaLnBrk="1" hangingPunct="1">
              <a:buFont typeface="Wingdings" panose="05000000000000000000" pitchFamily="2" charset="2"/>
              <a:buChar char="Ø"/>
            </a:pPr>
            <a:r>
              <a:rPr lang="en-US" sz="2800" dirty="0">
                <a:solidFill>
                  <a:schemeClr val="tx1"/>
                </a:solidFill>
                <a:latin typeface="Arial" pitchFamily="34" charset="0"/>
              </a:rPr>
              <a:t>Appears somnolent but responds to verbal stimuli. </a:t>
            </a:r>
          </a:p>
          <a:p>
            <a:pPr marL="1030287" lvl="2" indent="-342900" eaLnBrk="1" hangingPunct="1">
              <a:buFont typeface="Wingdings" panose="05000000000000000000" pitchFamily="2" charset="2"/>
              <a:buChar char="Ø"/>
            </a:pPr>
            <a:r>
              <a:rPr lang="en-US" sz="2800" dirty="0">
                <a:solidFill>
                  <a:schemeClr val="tx1"/>
                </a:solidFill>
                <a:latin typeface="Arial" pitchFamily="34" charset="0"/>
              </a:rPr>
              <a:t>Oriented only to himself and low attention span </a:t>
            </a:r>
          </a:p>
          <a:p>
            <a:pPr marL="1030287" lvl="2" indent="-342900" eaLnBrk="1" hangingPunct="1">
              <a:buFont typeface="Wingdings" panose="05000000000000000000" pitchFamily="2" charset="2"/>
              <a:buChar char="Ø"/>
            </a:pPr>
            <a:r>
              <a:rPr lang="en-US" sz="2800" dirty="0">
                <a:solidFill>
                  <a:schemeClr val="tx1"/>
                </a:solidFill>
                <a:latin typeface="Arial" pitchFamily="34" charset="0"/>
              </a:rPr>
              <a:t>Neurologic findings are non-focal.</a:t>
            </a:r>
          </a:p>
        </p:txBody>
      </p:sp>
    </p:spTree>
    <p:extLst>
      <p:ext uri="{BB962C8B-B14F-4D97-AF65-F5344CB8AC3E}">
        <p14:creationId xmlns:p14="http://schemas.microsoft.com/office/powerpoint/2010/main" val="39852413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Grp="1" noChangeArrowheads="1"/>
          </p:cNvSpPr>
          <p:nvPr>
            <p:ph type="title"/>
          </p:nvPr>
        </p:nvSpPr>
        <p:spPr>
          <a:xfrm>
            <a:off x="672230" y="501910"/>
            <a:ext cx="7219666" cy="762000"/>
          </a:xfrm>
        </p:spPr>
        <p:txBody>
          <a:bodyPr/>
          <a:lstStyle/>
          <a:p>
            <a:pPr algn="ctr" eaLnBrk="1" hangingPunct="1"/>
            <a:r>
              <a:rPr lang="en-US" sz="2800" b="1" dirty="0"/>
              <a:t>QUESTION </a:t>
            </a:r>
          </a:p>
        </p:txBody>
      </p:sp>
      <p:sp>
        <p:nvSpPr>
          <p:cNvPr id="68612" name="Text Box 3"/>
          <p:cNvSpPr txBox="1">
            <a:spLocks noChangeArrowheads="1"/>
          </p:cNvSpPr>
          <p:nvPr/>
        </p:nvSpPr>
        <p:spPr bwMode="auto">
          <a:xfrm>
            <a:off x="474133" y="1523998"/>
            <a:ext cx="78486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9438" indent="-455613" eaLnBrk="0" hangingPunct="0">
              <a:defRPr sz="2400">
                <a:solidFill>
                  <a:schemeClr val="bg1"/>
                </a:solidFill>
                <a:latin typeface="Times New Roman" pitchFamily="18" charset="0"/>
              </a:defRPr>
            </a:lvl1pPr>
            <a:lvl2pPr marL="742950" indent="-285750" eaLnBrk="0" hangingPunct="0">
              <a:defRPr sz="2400">
                <a:solidFill>
                  <a:schemeClr val="bg1"/>
                </a:solidFill>
                <a:latin typeface="Times New Roman" pitchFamily="18" charset="0"/>
              </a:defRPr>
            </a:lvl2pPr>
            <a:lvl3pPr marL="1143000" indent="-228600" eaLnBrk="0" hangingPunct="0">
              <a:defRPr sz="2400">
                <a:solidFill>
                  <a:schemeClr val="bg1"/>
                </a:solidFill>
                <a:latin typeface="Times New Roman" pitchFamily="18" charset="0"/>
              </a:defRPr>
            </a:lvl3pPr>
            <a:lvl4pPr marL="1600200" indent="-228600" eaLnBrk="0" hangingPunct="0">
              <a:defRPr sz="2400">
                <a:solidFill>
                  <a:schemeClr val="bg1"/>
                </a:solidFill>
                <a:latin typeface="Times New Roman" pitchFamily="18" charset="0"/>
              </a:defRPr>
            </a:lvl4pPr>
            <a:lvl5pPr marL="2057400" indent="-228600" eaLnBrk="0" hangingPunct="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pPr marL="123825" indent="0" eaLnBrk="1" hangingPunct="1">
              <a:spcBef>
                <a:spcPts val="2400"/>
              </a:spcBef>
            </a:pPr>
            <a:r>
              <a:rPr lang="en-US" sz="2600" dirty="0">
                <a:solidFill>
                  <a:schemeClr val="tx1"/>
                </a:solidFill>
                <a:latin typeface="Arial" pitchFamily="34" charset="0"/>
              </a:rPr>
              <a:t>Which one of the following is the most appropriate initial diagnostic test? </a:t>
            </a:r>
          </a:p>
          <a:p>
            <a:pPr marL="638175" indent="-514350" eaLnBrk="1" hangingPunct="1">
              <a:spcBef>
                <a:spcPts val="2400"/>
              </a:spcBef>
              <a:buFont typeface="+mj-lt"/>
              <a:buAutoNum type="alphaUcPeriod"/>
            </a:pPr>
            <a:r>
              <a:rPr lang="en-US" sz="2600" dirty="0">
                <a:solidFill>
                  <a:schemeClr val="tx1"/>
                </a:solidFill>
                <a:latin typeface="Arial" pitchFamily="34" charset="0"/>
              </a:rPr>
              <a:t>3D-CAM (Confusion Assessment Method)</a:t>
            </a:r>
          </a:p>
          <a:p>
            <a:pPr marL="638175" indent="-514350" eaLnBrk="1" hangingPunct="1">
              <a:spcBef>
                <a:spcPts val="2400"/>
              </a:spcBef>
              <a:buFont typeface="+mj-lt"/>
              <a:buAutoNum type="alphaUcPeriod"/>
            </a:pPr>
            <a:r>
              <a:rPr lang="en-US" sz="2600" dirty="0">
                <a:solidFill>
                  <a:schemeClr val="tx1"/>
                </a:solidFill>
                <a:latin typeface="Arial" pitchFamily="34" charset="0"/>
              </a:rPr>
              <a:t>Emergency </a:t>
            </a:r>
            <a:r>
              <a:rPr lang="en-US" sz="2600" dirty="0" err="1">
                <a:solidFill>
                  <a:schemeClr val="tx1"/>
                </a:solidFill>
                <a:latin typeface="Arial" pitchFamily="34" charset="0"/>
              </a:rPr>
              <a:t>noncontrast</a:t>
            </a:r>
            <a:r>
              <a:rPr lang="en-US" sz="2600" dirty="0">
                <a:solidFill>
                  <a:schemeClr val="tx1"/>
                </a:solidFill>
                <a:latin typeface="Arial" pitchFamily="34" charset="0"/>
              </a:rPr>
              <a:t> computed tomography of the head</a:t>
            </a:r>
          </a:p>
          <a:p>
            <a:pPr marL="638175" indent="-514350" eaLnBrk="1" hangingPunct="1">
              <a:spcBef>
                <a:spcPts val="2400"/>
              </a:spcBef>
              <a:buFont typeface="+mj-lt"/>
              <a:buAutoNum type="alphaUcPeriod"/>
            </a:pPr>
            <a:r>
              <a:rPr lang="en-US" sz="2600" dirty="0">
                <a:solidFill>
                  <a:schemeClr val="tx1"/>
                </a:solidFill>
                <a:latin typeface="Arial" pitchFamily="34" charset="0"/>
              </a:rPr>
              <a:t>Measurement of arterial blood gas</a:t>
            </a:r>
          </a:p>
          <a:p>
            <a:pPr marL="638175" indent="-514350" eaLnBrk="1" hangingPunct="1">
              <a:spcBef>
                <a:spcPts val="2400"/>
              </a:spcBef>
              <a:buFont typeface="+mj-lt"/>
              <a:buAutoNum type="alphaUcPeriod"/>
            </a:pPr>
            <a:r>
              <a:rPr lang="en-US" sz="2600" dirty="0" err="1">
                <a:solidFill>
                  <a:schemeClr val="tx1"/>
                </a:solidFill>
                <a:latin typeface="Arial" pitchFamily="34" charset="0"/>
              </a:rPr>
              <a:t>Fingerstick</a:t>
            </a:r>
            <a:r>
              <a:rPr lang="en-US" sz="2600" dirty="0">
                <a:solidFill>
                  <a:schemeClr val="tx1"/>
                </a:solidFill>
                <a:latin typeface="Arial" pitchFamily="34" charset="0"/>
              </a:rPr>
              <a:t> glucose test</a:t>
            </a:r>
          </a:p>
          <a:p>
            <a:pPr marL="123825" indent="0" eaLnBrk="1" hangingPunct="1">
              <a:spcBef>
                <a:spcPts val="2400"/>
              </a:spcBef>
            </a:pPr>
            <a:endParaRPr lang="en-US" sz="2600" dirty="0">
              <a:latin typeface="Arial" pitchFamily="34" charset="0"/>
            </a:endParaRPr>
          </a:p>
        </p:txBody>
      </p:sp>
    </p:spTree>
    <p:extLst>
      <p:ext uri="{BB962C8B-B14F-4D97-AF65-F5344CB8AC3E}">
        <p14:creationId xmlns:p14="http://schemas.microsoft.com/office/powerpoint/2010/main" val="20249508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Grp="1" noChangeArrowheads="1"/>
          </p:cNvSpPr>
          <p:nvPr>
            <p:ph type="title"/>
          </p:nvPr>
        </p:nvSpPr>
        <p:spPr>
          <a:xfrm>
            <a:off x="727185" y="638050"/>
            <a:ext cx="7342496" cy="762000"/>
          </a:xfrm>
        </p:spPr>
        <p:txBody>
          <a:bodyPr/>
          <a:lstStyle/>
          <a:p>
            <a:pPr algn="ctr" eaLnBrk="1" hangingPunct="1"/>
            <a:r>
              <a:rPr lang="en-US" sz="2800" b="1" dirty="0"/>
              <a:t>QUESTION </a:t>
            </a:r>
          </a:p>
        </p:txBody>
      </p:sp>
      <p:sp>
        <p:nvSpPr>
          <p:cNvPr id="68612" name="Text Box 3"/>
          <p:cNvSpPr txBox="1">
            <a:spLocks noChangeArrowheads="1"/>
          </p:cNvSpPr>
          <p:nvPr/>
        </p:nvSpPr>
        <p:spPr bwMode="auto">
          <a:xfrm>
            <a:off x="474133" y="1523998"/>
            <a:ext cx="78486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9438" indent="-455613" eaLnBrk="0" hangingPunct="0">
              <a:defRPr sz="2400">
                <a:solidFill>
                  <a:schemeClr val="bg1"/>
                </a:solidFill>
                <a:latin typeface="Times New Roman" pitchFamily="18" charset="0"/>
              </a:defRPr>
            </a:lvl1pPr>
            <a:lvl2pPr marL="742950" indent="-285750" eaLnBrk="0" hangingPunct="0">
              <a:defRPr sz="2400">
                <a:solidFill>
                  <a:schemeClr val="bg1"/>
                </a:solidFill>
                <a:latin typeface="Times New Roman" pitchFamily="18" charset="0"/>
              </a:defRPr>
            </a:lvl2pPr>
            <a:lvl3pPr marL="1143000" indent="-228600" eaLnBrk="0" hangingPunct="0">
              <a:defRPr sz="2400">
                <a:solidFill>
                  <a:schemeClr val="bg1"/>
                </a:solidFill>
                <a:latin typeface="Times New Roman" pitchFamily="18" charset="0"/>
              </a:defRPr>
            </a:lvl3pPr>
            <a:lvl4pPr marL="1600200" indent="-228600" eaLnBrk="0" hangingPunct="0">
              <a:defRPr sz="2400">
                <a:solidFill>
                  <a:schemeClr val="bg1"/>
                </a:solidFill>
                <a:latin typeface="Times New Roman" pitchFamily="18" charset="0"/>
              </a:defRPr>
            </a:lvl4pPr>
            <a:lvl5pPr marL="2057400" indent="-228600" eaLnBrk="0" hangingPunct="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pPr marL="123825" indent="0" eaLnBrk="1" hangingPunct="1">
              <a:spcBef>
                <a:spcPts val="2400"/>
              </a:spcBef>
            </a:pPr>
            <a:r>
              <a:rPr lang="en-US" sz="2600" dirty="0">
                <a:solidFill>
                  <a:schemeClr val="tx1"/>
                </a:solidFill>
                <a:latin typeface="Arial" pitchFamily="34" charset="0"/>
              </a:rPr>
              <a:t>Which one of the following is the most appropriate initial diagnostic test? </a:t>
            </a:r>
          </a:p>
          <a:p>
            <a:pPr marL="638175" indent="-514350" eaLnBrk="1" hangingPunct="1">
              <a:spcBef>
                <a:spcPts val="2400"/>
              </a:spcBef>
              <a:buFont typeface="+mj-lt"/>
              <a:buAutoNum type="alphaUcPeriod"/>
            </a:pPr>
            <a:r>
              <a:rPr lang="en-US" sz="2600" b="1" i="1" dirty="0">
                <a:solidFill>
                  <a:srgbClr val="FFFF00"/>
                </a:solidFill>
                <a:latin typeface="Arial" pitchFamily="34" charset="0"/>
              </a:rPr>
              <a:t>3D-CAM (Confusion Assessment Method)</a:t>
            </a:r>
          </a:p>
          <a:p>
            <a:pPr marL="638175" indent="-514350" eaLnBrk="1" hangingPunct="1">
              <a:spcBef>
                <a:spcPts val="2400"/>
              </a:spcBef>
              <a:buFont typeface="+mj-lt"/>
              <a:buAutoNum type="alphaUcPeriod"/>
            </a:pPr>
            <a:r>
              <a:rPr lang="en-US" sz="2600" dirty="0">
                <a:solidFill>
                  <a:schemeClr val="tx1"/>
                </a:solidFill>
                <a:latin typeface="Arial" pitchFamily="34" charset="0"/>
              </a:rPr>
              <a:t>Emergency </a:t>
            </a:r>
            <a:r>
              <a:rPr lang="en-US" sz="2600" dirty="0" err="1">
                <a:solidFill>
                  <a:schemeClr val="tx1"/>
                </a:solidFill>
                <a:latin typeface="Arial" pitchFamily="34" charset="0"/>
              </a:rPr>
              <a:t>noncontrast</a:t>
            </a:r>
            <a:r>
              <a:rPr lang="en-US" sz="2600" dirty="0">
                <a:solidFill>
                  <a:schemeClr val="tx1"/>
                </a:solidFill>
                <a:latin typeface="Arial" pitchFamily="34" charset="0"/>
              </a:rPr>
              <a:t> computed tomography of the head</a:t>
            </a:r>
          </a:p>
          <a:p>
            <a:pPr marL="638175" indent="-514350" eaLnBrk="1" hangingPunct="1">
              <a:spcBef>
                <a:spcPts val="2400"/>
              </a:spcBef>
              <a:buFont typeface="+mj-lt"/>
              <a:buAutoNum type="alphaUcPeriod"/>
            </a:pPr>
            <a:r>
              <a:rPr lang="en-US" sz="2600" dirty="0">
                <a:solidFill>
                  <a:schemeClr val="tx1"/>
                </a:solidFill>
                <a:latin typeface="Arial" pitchFamily="34" charset="0"/>
              </a:rPr>
              <a:t>Measurement of arterial blood gas</a:t>
            </a:r>
          </a:p>
          <a:p>
            <a:pPr marL="638175" indent="-514350" eaLnBrk="1" hangingPunct="1">
              <a:spcBef>
                <a:spcPts val="2400"/>
              </a:spcBef>
              <a:buFont typeface="+mj-lt"/>
              <a:buAutoNum type="alphaUcPeriod"/>
            </a:pPr>
            <a:r>
              <a:rPr lang="en-US" sz="2600" dirty="0" err="1">
                <a:solidFill>
                  <a:schemeClr val="tx1"/>
                </a:solidFill>
                <a:latin typeface="Arial" pitchFamily="34" charset="0"/>
              </a:rPr>
              <a:t>Fingerstick</a:t>
            </a:r>
            <a:r>
              <a:rPr lang="en-US" sz="2600" dirty="0">
                <a:solidFill>
                  <a:schemeClr val="tx1"/>
                </a:solidFill>
                <a:latin typeface="Arial" pitchFamily="34" charset="0"/>
              </a:rPr>
              <a:t> glucose test</a:t>
            </a:r>
          </a:p>
          <a:p>
            <a:pPr marL="123825" indent="0" eaLnBrk="1" hangingPunct="1">
              <a:spcBef>
                <a:spcPts val="2400"/>
              </a:spcBef>
            </a:pPr>
            <a:endParaRPr lang="en-US" sz="2600" dirty="0">
              <a:latin typeface="Arial" pitchFamily="34" charset="0"/>
            </a:endParaRPr>
          </a:p>
        </p:txBody>
      </p:sp>
    </p:spTree>
    <p:extLst>
      <p:ext uri="{BB962C8B-B14F-4D97-AF65-F5344CB8AC3E}">
        <p14:creationId xmlns:p14="http://schemas.microsoft.com/office/powerpoint/2010/main" val="25111480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8FC04-AB1A-923C-52EC-E366B84D1D8A}"/>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Summary</a:t>
            </a:r>
          </a:p>
        </p:txBody>
      </p:sp>
      <p:sp>
        <p:nvSpPr>
          <p:cNvPr id="3" name="TextBox 2">
            <a:extLst>
              <a:ext uri="{FF2B5EF4-FFF2-40B4-BE49-F238E27FC236}">
                <a16:creationId xmlns:a16="http://schemas.microsoft.com/office/drawing/2014/main" id="{84F73D80-3A08-221E-6057-714CADB1A568}"/>
              </a:ext>
            </a:extLst>
          </p:cNvPr>
          <p:cNvSpPr txBox="1"/>
          <p:nvPr/>
        </p:nvSpPr>
        <p:spPr>
          <a:xfrm>
            <a:off x="484710" y="1366404"/>
            <a:ext cx="7933459" cy="5078313"/>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Hospitalization can lead to adverse events for older adults such as worsening function, iatrogenic disease and death.</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Never events such as falls, pressure ulcers and CAUTI are potentially avoidable.</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Early reactivation is key, supplemented with nutrition and daily monitoring for changes such as delirium</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Geriatric units, embedded consultants and inter professional health care improve acute care outcomes</a:t>
            </a:r>
          </a:p>
          <a:p>
            <a:endParaRPr lang="en-US" dirty="0"/>
          </a:p>
          <a:p>
            <a:endParaRPr lang="en-US" dirty="0"/>
          </a:p>
        </p:txBody>
      </p:sp>
    </p:spTree>
    <p:extLst>
      <p:ext uri="{BB962C8B-B14F-4D97-AF65-F5344CB8AC3E}">
        <p14:creationId xmlns:p14="http://schemas.microsoft.com/office/powerpoint/2010/main" val="3214962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381000" y="494442"/>
            <a:ext cx="8763000" cy="990600"/>
          </a:xfrm>
          <a:noFill/>
        </p:spPr>
        <p:txBody>
          <a:bodyPr/>
          <a:lstStyle/>
          <a:p>
            <a:pPr algn="ctr" eaLnBrk="1" hangingPunct="1"/>
            <a:r>
              <a:rPr lang="en-US" sz="2800" dirty="0">
                <a:latin typeface="Arial" panose="020B0604020202020204" pitchFamily="34" charset="0"/>
                <a:cs typeface="Arial" panose="020B0604020202020204" pitchFamily="34" charset="0"/>
              </a:rPr>
              <a:t>Older adults use more acute care</a:t>
            </a:r>
          </a:p>
        </p:txBody>
      </p:sp>
      <p:graphicFrame>
        <p:nvGraphicFramePr>
          <p:cNvPr id="2" name="Object 5"/>
          <p:cNvGraphicFramePr>
            <a:graphicFrameLocks noGrp="1" noChangeAspect="1"/>
          </p:cNvGraphicFramePr>
          <p:nvPr>
            <p:ph type="chart" idx="1"/>
            <p:extLst>
              <p:ext uri="{D42A27DB-BD31-4B8C-83A1-F6EECF244321}">
                <p14:modId xmlns:p14="http://schemas.microsoft.com/office/powerpoint/2010/main" val="3608160687"/>
              </p:ext>
            </p:extLst>
          </p:nvPr>
        </p:nvGraphicFramePr>
        <p:xfrm>
          <a:off x="1165576" y="1607457"/>
          <a:ext cx="7061200" cy="4318000"/>
        </p:xfrm>
        <a:graphic>
          <a:graphicData uri="http://schemas.openxmlformats.org/drawingml/2006/chart">
            <c:chart xmlns:c="http://schemas.openxmlformats.org/drawingml/2006/chart" xmlns:r="http://schemas.openxmlformats.org/officeDocument/2006/relationships" r:id="rId3"/>
          </a:graphicData>
        </a:graphic>
      </p:graphicFrame>
      <p:sp>
        <p:nvSpPr>
          <p:cNvPr id="25606" name="Rectangle 9"/>
          <p:cNvSpPr>
            <a:spLocks noChangeArrowheads="1"/>
          </p:cNvSpPr>
          <p:nvPr/>
        </p:nvSpPr>
        <p:spPr bwMode="auto">
          <a:xfrm rot="-5400000">
            <a:off x="-307626" y="3273208"/>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2000" dirty="0">
                <a:latin typeface="Arial" pitchFamily="34" charset="0"/>
              </a:rPr>
              <a:t>% of US population</a:t>
            </a:r>
          </a:p>
        </p:txBody>
      </p:sp>
    </p:spTree>
    <p:extLst>
      <p:ext uri="{BB962C8B-B14F-4D97-AF65-F5344CB8AC3E}">
        <p14:creationId xmlns:p14="http://schemas.microsoft.com/office/powerpoint/2010/main" val="3828226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4"/>
          <p:cNvSpPr>
            <a:spLocks noGrp="1"/>
          </p:cNvSpPr>
          <p:nvPr>
            <p:ph type="title"/>
          </p:nvPr>
        </p:nvSpPr>
        <p:spPr>
          <a:xfrm>
            <a:off x="653433" y="706224"/>
            <a:ext cx="8305800" cy="990600"/>
          </a:xfrm>
        </p:spPr>
        <p:txBody>
          <a:bodyPr>
            <a:normAutofit/>
          </a:bodyPr>
          <a:lstStyle/>
          <a:p>
            <a:r>
              <a:rPr lang="en-US" sz="3600" dirty="0">
                <a:latin typeface="Arial" panose="020B0604020202020204" pitchFamily="34" charset="0"/>
                <a:cs typeface="Arial" panose="020B0604020202020204" pitchFamily="34" charset="0"/>
              </a:rPr>
              <a:t>Most frequent diagnoses</a:t>
            </a:r>
          </a:p>
        </p:txBody>
      </p:sp>
      <p:sp>
        <p:nvSpPr>
          <p:cNvPr id="26627" name="Content Placeholder 5"/>
          <p:cNvSpPr>
            <a:spLocks noGrp="1"/>
          </p:cNvSpPr>
          <p:nvPr>
            <p:ph idx="1"/>
          </p:nvPr>
        </p:nvSpPr>
        <p:spPr>
          <a:xfrm>
            <a:off x="762000" y="1785461"/>
            <a:ext cx="7370618" cy="3345873"/>
          </a:xfrm>
        </p:spPr>
        <p:txBody>
          <a:bodyPr/>
          <a:lstStyle/>
          <a:p>
            <a:r>
              <a:rPr lang="en-US" sz="2800" b="0" dirty="0">
                <a:latin typeface="Arial" panose="020B0604020202020204" pitchFamily="34" charset="0"/>
                <a:cs typeface="Arial" panose="020B0604020202020204" pitchFamily="34" charset="0"/>
              </a:rPr>
              <a:t>Congestive heart failure</a:t>
            </a:r>
          </a:p>
          <a:p>
            <a:pPr>
              <a:spcBef>
                <a:spcPts val="2400"/>
              </a:spcBef>
            </a:pPr>
            <a:r>
              <a:rPr lang="en-US" sz="2800" b="0" dirty="0">
                <a:latin typeface="Arial" panose="020B0604020202020204" pitchFamily="34" charset="0"/>
                <a:cs typeface="Arial" panose="020B0604020202020204" pitchFamily="34" charset="0"/>
              </a:rPr>
              <a:t>Pneumonia</a:t>
            </a:r>
          </a:p>
          <a:p>
            <a:pPr>
              <a:spcBef>
                <a:spcPts val="2400"/>
              </a:spcBef>
            </a:pPr>
            <a:r>
              <a:rPr lang="en-US" sz="2800" b="0" dirty="0">
                <a:latin typeface="Arial" panose="020B0604020202020204" pitchFamily="34" charset="0"/>
                <a:cs typeface="Arial" panose="020B0604020202020204" pitchFamily="34" charset="0"/>
              </a:rPr>
              <a:t>Cardiac dysrhythmia</a:t>
            </a:r>
          </a:p>
          <a:p>
            <a:pPr>
              <a:spcBef>
                <a:spcPts val="2400"/>
              </a:spcBef>
            </a:pPr>
            <a:r>
              <a:rPr lang="en-US" sz="2800" b="0" dirty="0">
                <a:latin typeface="Arial" panose="020B0604020202020204" pitchFamily="34" charset="0"/>
                <a:cs typeface="Arial" panose="020B0604020202020204" pitchFamily="34" charset="0"/>
              </a:rPr>
              <a:t>Acute coronary syndromes</a:t>
            </a:r>
          </a:p>
        </p:txBody>
      </p:sp>
    </p:spTree>
    <p:extLst>
      <p:ext uri="{BB962C8B-B14F-4D97-AF65-F5344CB8AC3E}">
        <p14:creationId xmlns:p14="http://schemas.microsoft.com/office/powerpoint/2010/main" val="928994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108260" y="380994"/>
            <a:ext cx="6564454" cy="644039"/>
          </a:xfrm>
        </p:spPr>
        <p:txBody>
          <a:bodyPr>
            <a:noAutofit/>
          </a:bodyPr>
          <a:lstStyle/>
          <a:p>
            <a:r>
              <a:rPr lang="en-US" sz="3600" dirty="0">
                <a:latin typeface="Arial" panose="020B0604020202020204" pitchFamily="34" charset="0"/>
                <a:cs typeface="Arial" panose="020B0604020202020204" pitchFamily="34" charset="0"/>
              </a:rPr>
              <a:t>Diversity and Equity in healthcare</a:t>
            </a:r>
          </a:p>
        </p:txBody>
      </p:sp>
      <p:sp>
        <p:nvSpPr>
          <p:cNvPr id="27651" name="Content Placeholder 2"/>
          <p:cNvSpPr>
            <a:spLocks noGrp="1"/>
          </p:cNvSpPr>
          <p:nvPr>
            <p:ph idx="1"/>
          </p:nvPr>
        </p:nvSpPr>
        <p:spPr>
          <a:xfrm>
            <a:off x="827700" y="2052925"/>
            <a:ext cx="8009768" cy="4195481"/>
          </a:xfrm>
        </p:spPr>
        <p:txBody>
          <a:bodyPr>
            <a:normAutofit/>
          </a:bodyPr>
          <a:lstStyle/>
          <a:p>
            <a:pPr>
              <a:buFont typeface="Arial" pitchFamily="34" charset="0"/>
              <a:buChar char="•"/>
            </a:pPr>
            <a:r>
              <a:rPr lang="en-US" sz="2400" b="0" dirty="0"/>
              <a:t>Minority patients are treated at facilities </a:t>
            </a:r>
            <a:r>
              <a:rPr lang="en-US" sz="2400" dirty="0"/>
              <a:t>with lesser outcomes and lower quintile quality measures</a:t>
            </a:r>
          </a:p>
          <a:p>
            <a:pPr marL="0" indent="0">
              <a:buNone/>
            </a:pPr>
            <a:endParaRPr lang="en-US" sz="2400" dirty="0"/>
          </a:p>
          <a:p>
            <a:pPr>
              <a:buFont typeface="Arial" pitchFamily="34" charset="0"/>
              <a:buChar char="•"/>
            </a:pPr>
            <a:r>
              <a:rPr lang="en-US" sz="2400" dirty="0"/>
              <a:t>Largest disparity for cancer and CV procedures</a:t>
            </a:r>
          </a:p>
          <a:p>
            <a:pPr marL="0" indent="0">
              <a:buNone/>
            </a:pPr>
            <a:endParaRPr lang="en-US" sz="2400" dirty="0">
              <a:solidFill>
                <a:srgbClr val="F4B51D"/>
              </a:solidFill>
            </a:endParaRPr>
          </a:p>
          <a:p>
            <a:pPr marL="0" indent="0">
              <a:buNone/>
            </a:pPr>
            <a:endParaRPr lang="en-US" sz="2800" b="0" dirty="0"/>
          </a:p>
          <a:p>
            <a:pPr lvl="1"/>
            <a:endParaRPr lang="en-US" dirty="0"/>
          </a:p>
          <a:p>
            <a:pPr>
              <a:buFont typeface="Wingdings" pitchFamily="2" charset="2"/>
              <a:buChar char="Ø"/>
            </a:pPr>
            <a:endParaRPr lang="en-US" dirty="0"/>
          </a:p>
        </p:txBody>
      </p:sp>
    </p:spTree>
    <p:extLst>
      <p:ext uri="{BB962C8B-B14F-4D97-AF65-F5344CB8AC3E}">
        <p14:creationId xmlns:p14="http://schemas.microsoft.com/office/powerpoint/2010/main" val="860648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1092343" y="618363"/>
            <a:ext cx="6191685" cy="533400"/>
          </a:xfrm>
          <a:noFill/>
        </p:spPr>
        <p:txBody>
          <a:bodyPr/>
          <a:lstStyle/>
          <a:p>
            <a:pPr algn="ctr" eaLnBrk="1" hangingPunct="1"/>
            <a:r>
              <a:rPr lang="en-US" sz="3600" dirty="0">
                <a:latin typeface="Arial" panose="020B0604020202020204" pitchFamily="34" charset="0"/>
                <a:cs typeface="Arial" panose="020B0604020202020204" pitchFamily="34" charset="0"/>
              </a:rPr>
              <a:t>Ageism in acute care</a:t>
            </a:r>
          </a:p>
        </p:txBody>
      </p:sp>
      <p:sp>
        <p:nvSpPr>
          <p:cNvPr id="28676" name="Rectangle 3"/>
          <p:cNvSpPr>
            <a:spLocks noGrp="1" noChangeArrowheads="1"/>
          </p:cNvSpPr>
          <p:nvPr>
            <p:ph sz="half" idx="1"/>
          </p:nvPr>
        </p:nvSpPr>
        <p:spPr>
          <a:xfrm>
            <a:off x="457200" y="1972437"/>
            <a:ext cx="8077200" cy="3352904"/>
          </a:xfrm>
          <a:noFill/>
        </p:spPr>
        <p:txBody>
          <a:bodyPr/>
          <a:lstStyle/>
          <a:p>
            <a:pPr marL="454025" lvl="1" indent="-339725" eaLnBrk="1" hangingPunct="1">
              <a:lnSpc>
                <a:spcPct val="90000"/>
              </a:lnSpc>
              <a:spcBef>
                <a:spcPct val="50000"/>
              </a:spcBef>
              <a:buFontTx/>
              <a:buChar char="•"/>
              <a:tabLst>
                <a:tab pos="809625" algn="l"/>
              </a:tabLst>
            </a:pPr>
            <a:r>
              <a:rPr lang="en-US" sz="2800" dirty="0">
                <a:latin typeface="Arial" panose="020B0604020202020204" pitchFamily="34" charset="0"/>
                <a:cs typeface="Arial" panose="020B0604020202020204" pitchFamily="34" charset="0"/>
              </a:rPr>
              <a:t>Compared with younger adults, seriously ill patients ≥80 years receive:</a:t>
            </a:r>
          </a:p>
          <a:p>
            <a:pPr marL="801688" lvl="2" indent="-338138" eaLnBrk="1" hangingPunct="1">
              <a:lnSpc>
                <a:spcPct val="90000"/>
              </a:lnSpc>
              <a:spcBef>
                <a:spcPct val="50000"/>
              </a:spcBef>
              <a:spcAft>
                <a:spcPct val="10000"/>
              </a:spcAft>
              <a:buFont typeface="Wingdings" pitchFamily="2" charset="2"/>
              <a:buChar char="Ø"/>
            </a:pPr>
            <a:r>
              <a:rPr lang="en-US" sz="2800" dirty="0">
                <a:latin typeface="Arial" panose="020B0604020202020204" pitchFamily="34" charset="0"/>
                <a:cs typeface="Arial" panose="020B0604020202020204" pitchFamily="34" charset="0"/>
              </a:rPr>
              <a:t>Fewer invasive procedures</a:t>
            </a:r>
          </a:p>
          <a:p>
            <a:pPr marL="801688" lvl="2" indent="-338138" eaLnBrk="1" hangingPunct="1">
              <a:lnSpc>
                <a:spcPct val="90000"/>
              </a:lnSpc>
              <a:spcBef>
                <a:spcPct val="0"/>
              </a:spcBef>
              <a:buFont typeface="Wingdings" pitchFamily="2" charset="2"/>
              <a:buChar char="Ø"/>
            </a:pPr>
            <a:r>
              <a:rPr lang="en-US" sz="2800" dirty="0">
                <a:latin typeface="Arial" panose="020B0604020202020204" pitchFamily="34" charset="0"/>
                <a:cs typeface="Arial" panose="020B0604020202020204" pitchFamily="34" charset="0"/>
              </a:rPr>
              <a:t>Less costly, less resource-intensive care</a:t>
            </a:r>
          </a:p>
          <a:p>
            <a:pPr marL="454025" lvl="1" indent="-339725" eaLnBrk="1" hangingPunct="1">
              <a:spcBef>
                <a:spcPts val="2400"/>
              </a:spcBef>
              <a:buFontTx/>
              <a:buChar char="•"/>
              <a:tabLst>
                <a:tab pos="809625" algn="l"/>
              </a:tabLst>
            </a:pPr>
            <a:r>
              <a:rPr lang="en-US" sz="2800" dirty="0">
                <a:latin typeface="Arial" panose="020B0604020202020204" pitchFamily="34" charset="0"/>
                <a:cs typeface="Arial" panose="020B0604020202020204" pitchFamily="34" charset="0"/>
              </a:rPr>
              <a:t>No age differences in patient severity of illness or preferences for life-extending care</a:t>
            </a:r>
          </a:p>
          <a:p>
            <a:pPr marL="454025" lvl="1" indent="-339725" eaLnBrk="1" hangingPunct="1">
              <a:lnSpc>
                <a:spcPct val="90000"/>
              </a:lnSpc>
              <a:spcBef>
                <a:spcPct val="50000"/>
              </a:spcBef>
              <a:tabLst>
                <a:tab pos="809625" algn="l"/>
              </a:tabLst>
            </a:pPr>
            <a:endParaRPr lang="en-US" dirty="0"/>
          </a:p>
        </p:txBody>
      </p:sp>
      <p:sp>
        <p:nvSpPr>
          <p:cNvPr id="28677" name="Rectangle 4"/>
          <p:cNvSpPr>
            <a:spLocks noChangeArrowheads="1"/>
          </p:cNvSpPr>
          <p:nvPr/>
        </p:nvSpPr>
        <p:spPr bwMode="auto">
          <a:xfrm>
            <a:off x="990600" y="42672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625475" lvl="1" indent="-384175" algn="l">
              <a:spcBef>
                <a:spcPct val="30000"/>
              </a:spcBef>
              <a:spcAft>
                <a:spcPct val="30000"/>
              </a:spcAft>
              <a:buFont typeface="Wingdings" pitchFamily="2" charset="2"/>
              <a:buChar char="Ø"/>
            </a:pPr>
            <a:endParaRPr lang="en-US" dirty="0">
              <a:solidFill>
                <a:srgbClr val="FFCC00"/>
              </a:solidFill>
              <a:latin typeface="Arial" pitchFamily="34" charset="0"/>
            </a:endParaRPr>
          </a:p>
        </p:txBody>
      </p:sp>
      <p:sp>
        <p:nvSpPr>
          <p:cNvPr id="28678" name="Text Box 5"/>
          <p:cNvSpPr txBox="1">
            <a:spLocks noChangeArrowheads="1"/>
          </p:cNvSpPr>
          <p:nvPr/>
        </p:nvSpPr>
        <p:spPr bwMode="auto">
          <a:xfrm>
            <a:off x="381000" y="49530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Times New Roman" pitchFamily="18" charset="0"/>
              </a:defRPr>
            </a:lvl1pPr>
            <a:lvl2pPr marL="742950" indent="-285750" eaLnBrk="0" hangingPunct="0">
              <a:defRPr sz="2400">
                <a:solidFill>
                  <a:schemeClr val="bg1"/>
                </a:solidFill>
                <a:latin typeface="Times New Roman" pitchFamily="18" charset="0"/>
              </a:defRPr>
            </a:lvl2pPr>
            <a:lvl3pPr marL="1143000" indent="-228600" eaLnBrk="0" hangingPunct="0">
              <a:defRPr sz="2400">
                <a:solidFill>
                  <a:schemeClr val="bg1"/>
                </a:solidFill>
                <a:latin typeface="Times New Roman" pitchFamily="18" charset="0"/>
              </a:defRPr>
            </a:lvl3pPr>
            <a:lvl4pPr marL="1600200" indent="-228600" eaLnBrk="0" hangingPunct="0">
              <a:defRPr sz="2400">
                <a:solidFill>
                  <a:schemeClr val="bg1"/>
                </a:solidFill>
                <a:latin typeface="Times New Roman" pitchFamily="18" charset="0"/>
              </a:defRPr>
            </a:lvl4pPr>
            <a:lvl5pPr marL="2057400" indent="-228600" eaLnBrk="0" hangingPunct="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pPr eaLnBrk="1" hangingPunct="1">
              <a:spcBef>
                <a:spcPct val="50000"/>
              </a:spcBef>
            </a:pPr>
            <a:endParaRPr lang="en-US" dirty="0"/>
          </a:p>
        </p:txBody>
      </p:sp>
    </p:spTree>
    <p:extLst>
      <p:ext uri="{BB962C8B-B14F-4D97-AF65-F5344CB8AC3E}">
        <p14:creationId xmlns:p14="http://schemas.microsoft.com/office/powerpoint/2010/main" val="1766640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160232" y="433130"/>
            <a:ext cx="8458200" cy="838200"/>
          </a:xfrm>
        </p:spPr>
        <p:txBody>
          <a:bodyPr/>
          <a:lstStyle/>
          <a:p>
            <a:pPr algn="ctr" eaLnBrk="1" hangingPunct="1"/>
            <a:r>
              <a:rPr lang="en-US" sz="3600" dirty="0">
                <a:latin typeface="Arial" panose="020B0604020202020204" pitchFamily="34" charset="0"/>
                <a:cs typeface="Arial" panose="020B0604020202020204" pitchFamily="34" charset="0"/>
              </a:rPr>
              <a:t>Older patients vary in their preferences about care</a:t>
            </a:r>
          </a:p>
        </p:txBody>
      </p:sp>
      <p:sp>
        <p:nvSpPr>
          <p:cNvPr id="29700" name="Text Box 3"/>
          <p:cNvSpPr txBox="1">
            <a:spLocks noChangeArrowheads="1"/>
          </p:cNvSpPr>
          <p:nvPr/>
        </p:nvSpPr>
        <p:spPr bwMode="auto">
          <a:xfrm>
            <a:off x="388832" y="1884693"/>
            <a:ext cx="8001000" cy="282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9438" indent="-455613" eaLnBrk="0" hangingPunct="0">
              <a:defRPr sz="2400">
                <a:solidFill>
                  <a:schemeClr val="bg1"/>
                </a:solidFill>
                <a:latin typeface="Times New Roman" pitchFamily="18" charset="0"/>
              </a:defRPr>
            </a:lvl1pPr>
            <a:lvl2pPr marL="742950" indent="-285750" eaLnBrk="0" hangingPunct="0">
              <a:defRPr sz="2400">
                <a:solidFill>
                  <a:schemeClr val="bg1"/>
                </a:solidFill>
                <a:latin typeface="Times New Roman" pitchFamily="18" charset="0"/>
              </a:defRPr>
            </a:lvl2pPr>
            <a:lvl3pPr marL="1143000" indent="-228600" eaLnBrk="0" hangingPunct="0">
              <a:defRPr sz="2400">
                <a:solidFill>
                  <a:schemeClr val="bg1"/>
                </a:solidFill>
                <a:latin typeface="Times New Roman" pitchFamily="18" charset="0"/>
              </a:defRPr>
            </a:lvl3pPr>
            <a:lvl4pPr marL="1600200" indent="-228600" eaLnBrk="0" hangingPunct="0">
              <a:defRPr sz="2400">
                <a:solidFill>
                  <a:schemeClr val="bg1"/>
                </a:solidFill>
                <a:latin typeface="Times New Roman" pitchFamily="18" charset="0"/>
              </a:defRPr>
            </a:lvl4pPr>
            <a:lvl5pPr marL="2057400" indent="-228600" eaLnBrk="0" hangingPunct="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pPr algn="l" eaLnBrk="1" hangingPunct="1">
              <a:spcBef>
                <a:spcPct val="80000"/>
              </a:spcBef>
              <a:buFontTx/>
              <a:buChar char="•"/>
            </a:pPr>
            <a:r>
              <a:rPr lang="en-US" dirty="0">
                <a:solidFill>
                  <a:schemeClr val="tx1"/>
                </a:solidFill>
                <a:latin typeface="Arial" pitchFamily="34" charset="0"/>
              </a:rPr>
              <a:t>Fewer older patients prefer aggressive measures</a:t>
            </a:r>
          </a:p>
          <a:p>
            <a:pPr algn="l" eaLnBrk="1" hangingPunct="1">
              <a:spcBef>
                <a:spcPct val="80000"/>
              </a:spcBef>
              <a:buFontTx/>
              <a:buChar char="•"/>
            </a:pPr>
            <a:r>
              <a:rPr lang="en-US" dirty="0">
                <a:solidFill>
                  <a:schemeClr val="tx1"/>
                </a:solidFill>
                <a:latin typeface="Arial" pitchFamily="34" charset="0"/>
              </a:rPr>
              <a:t>Many older patients want CPR and life extension </a:t>
            </a:r>
          </a:p>
          <a:p>
            <a:pPr algn="l" eaLnBrk="1" hangingPunct="1">
              <a:spcBef>
                <a:spcPct val="80000"/>
              </a:spcBef>
              <a:buFontTx/>
              <a:buChar char="•"/>
            </a:pPr>
            <a:r>
              <a:rPr lang="en-US" dirty="0">
                <a:solidFill>
                  <a:schemeClr val="tx1"/>
                </a:solidFill>
                <a:latin typeface="Arial" pitchFamily="34" charset="0"/>
              </a:rPr>
              <a:t>Families and physicians underestimate older patients’ desires for aggressive care </a:t>
            </a:r>
          </a:p>
          <a:p>
            <a:pPr algn="l" eaLnBrk="1" hangingPunct="1">
              <a:spcBef>
                <a:spcPct val="80000"/>
              </a:spcBef>
              <a:buFontTx/>
              <a:buChar char="•"/>
            </a:pPr>
            <a:r>
              <a:rPr lang="en-US" dirty="0">
                <a:solidFill>
                  <a:schemeClr val="tx1"/>
                </a:solidFill>
                <a:latin typeface="Arial" pitchFamily="34" charset="0"/>
              </a:rPr>
              <a:t>Important to ask What Matters Most</a:t>
            </a:r>
          </a:p>
        </p:txBody>
      </p:sp>
    </p:spTree>
    <p:extLst>
      <p:ext uri="{BB962C8B-B14F-4D97-AF65-F5344CB8AC3E}">
        <p14:creationId xmlns:p14="http://schemas.microsoft.com/office/powerpoint/2010/main" val="1871600833"/>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GRS-10th-slides-final">
  <a:themeElements>
    <a:clrScheme name="Custom 15">
      <a:dk1>
        <a:srgbClr val="000000"/>
      </a:dk1>
      <a:lt1>
        <a:srgbClr val="FFFFFF"/>
      </a:lt1>
      <a:dk2>
        <a:srgbClr val="173862"/>
      </a:dk2>
      <a:lt2>
        <a:srgbClr val="E7E6E6"/>
      </a:lt2>
      <a:accent1>
        <a:srgbClr val="173863"/>
      </a:accent1>
      <a:accent2>
        <a:srgbClr val="DC6026"/>
      </a:accent2>
      <a:accent3>
        <a:srgbClr val="A5A5A5"/>
      </a:accent3>
      <a:accent4>
        <a:srgbClr val="FFC000"/>
      </a:accent4>
      <a:accent5>
        <a:srgbClr val="0088D9"/>
      </a:accent5>
      <a:accent6>
        <a:srgbClr val="70AD47"/>
      </a:accent6>
      <a:hlink>
        <a:srgbClr val="0AC4FF"/>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58EC7D5-A56C-4E4D-A2CA-C1DD6A72F602}" vid="{C6357294-4BEA-6F48-A072-E12F9145EC7E}"/>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3731B3139746B4F95DD9BD3C25FF2D4" ma:contentTypeVersion="7" ma:contentTypeDescription="Create a new document." ma:contentTypeScope="" ma:versionID="fbb5239605416089be2af68093aea8ca">
  <xsd:schema xmlns:xsd="http://www.w3.org/2001/XMLSchema" xmlns:xs="http://www.w3.org/2001/XMLSchema" xmlns:p="http://schemas.microsoft.com/office/2006/metadata/properties" xmlns:ns2="50cea764-ec77-465d-bded-9d1c8a2ba19e" xmlns:ns3="582a8dc0-d737-47bc-8714-342fcc99a727" targetNamespace="http://schemas.microsoft.com/office/2006/metadata/properties" ma:root="true" ma:fieldsID="16a88e853522bbf783c69171571c823d" ns2:_="" ns3:_="">
    <xsd:import namespace="50cea764-ec77-465d-bded-9d1c8a2ba19e"/>
    <xsd:import namespace="582a8dc0-d737-47bc-8714-342fcc99a72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cea764-ec77-465d-bded-9d1c8a2ba1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2a8dc0-d737-47bc-8714-342fcc99a72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C6EACF7-6B2D-4A04-A33F-FFC414B663F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EDE789C-1E9D-4D40-B1CD-5BDE8DFAD2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cea764-ec77-465d-bded-9d1c8a2ba19e"/>
    <ds:schemaRef ds:uri="582a8dc0-d737-47bc-8714-342fcc99a7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24BF596-BDFB-4A8F-99FF-058AE44CA7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10554</TotalTime>
  <Words>3752</Words>
  <Application>Microsoft Office PowerPoint</Application>
  <PresentationFormat>On-screen Show (4:3)</PresentationFormat>
  <Paragraphs>460</Paragraphs>
  <Slides>44</Slides>
  <Notes>35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44</vt:i4>
      </vt:variant>
    </vt:vector>
  </HeadingPairs>
  <TitlesOfParts>
    <vt:vector size="53" baseType="lpstr">
      <vt:lpstr>Arial</vt:lpstr>
      <vt:lpstr>Calibri</vt:lpstr>
      <vt:lpstr>Century Gothic</vt:lpstr>
      <vt:lpstr>Gill Sans MT</vt:lpstr>
      <vt:lpstr>Times New Roman</vt:lpstr>
      <vt:lpstr>Wingdings</vt:lpstr>
      <vt:lpstr>Wingdings 3</vt:lpstr>
      <vt:lpstr>GRS-10th-slides-final</vt:lpstr>
      <vt:lpstr>Ion</vt:lpstr>
      <vt:lpstr>Hazards of Hospitalization</vt:lpstr>
      <vt:lpstr>OBJECTIVES </vt:lpstr>
      <vt:lpstr>TOPICS </vt:lpstr>
      <vt:lpstr>TOPICS</vt:lpstr>
      <vt:lpstr>Older adults use more acute care</vt:lpstr>
      <vt:lpstr>Most frequent diagnoses</vt:lpstr>
      <vt:lpstr>Diversity and Equity in healthcare</vt:lpstr>
      <vt:lpstr>Ageism in acute care</vt:lpstr>
      <vt:lpstr>Older patients vary in their preferences about care</vt:lpstr>
      <vt:lpstr>Hospital associated disability</vt:lpstr>
      <vt:lpstr>Hospital associated disability</vt:lpstr>
      <vt:lpstr>What risk factors lead to hospital acquired disability ? </vt:lpstr>
      <vt:lpstr>Delerium</vt:lpstr>
      <vt:lpstr>Delirium </vt:lpstr>
      <vt:lpstr>To prevent or ameliorate delirium:  </vt:lpstr>
      <vt:lpstr>Adverse Events with Medications</vt:lpstr>
      <vt:lpstr>Adverse drug events driven by: </vt:lpstr>
      <vt:lpstr>ADE’s</vt:lpstr>
      <vt:lpstr> SLEEP DISTURBANCES</vt:lpstr>
      <vt:lpstr>Nutrition </vt:lpstr>
      <vt:lpstr>Nutrition </vt:lpstr>
      <vt:lpstr>PowerPoint Presentation</vt:lpstr>
      <vt:lpstr>NEVER EVENTS</vt:lpstr>
      <vt:lpstr>NEVER EVENTS </vt:lpstr>
      <vt:lpstr>FALLS</vt:lpstr>
      <vt:lpstr>FALLS</vt:lpstr>
      <vt:lpstr>PRESSURE INJURIES</vt:lpstr>
      <vt:lpstr>PowerPoint Presentation</vt:lpstr>
      <vt:lpstr>Risk factors for developing Pressure Injuries:</vt:lpstr>
      <vt:lpstr>CAUTI</vt:lpstr>
      <vt:lpstr>CAUTI </vt:lpstr>
      <vt:lpstr>Geriatric Assessment </vt:lpstr>
      <vt:lpstr>Assessment </vt:lpstr>
      <vt:lpstr>Assessment </vt:lpstr>
      <vt:lpstr>Management </vt:lpstr>
      <vt:lpstr>PowerPoint Presentation</vt:lpstr>
      <vt:lpstr>PowerPoint Presentation</vt:lpstr>
      <vt:lpstr>DAILY EVALUATION</vt:lpstr>
      <vt:lpstr>Hospital models of care</vt:lpstr>
      <vt:lpstr>Case Report</vt:lpstr>
      <vt:lpstr>Case report</vt:lpstr>
      <vt:lpstr>QUESTION </vt:lpstr>
      <vt:lpstr>QUESTION </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 Casady</dc:creator>
  <cp:lastModifiedBy>Crouch, Nicole</cp:lastModifiedBy>
  <cp:revision>164</cp:revision>
  <dcterms:created xsi:type="dcterms:W3CDTF">2013-05-28T17:39:18Z</dcterms:created>
  <dcterms:modified xsi:type="dcterms:W3CDTF">2023-11-06T15:05:38Z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0x01010033731B3139746B4F95DD9BD3C25FF2D4</vt:lpwstr>
  </property>
</Properties>
</file>