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0"/>
  </p:notesMasterIdLst>
  <p:sldIdLst>
    <p:sldId id="256" r:id="rId5"/>
    <p:sldId id="263" r:id="rId6"/>
    <p:sldId id="264" r:id="rId7"/>
    <p:sldId id="265" r:id="rId8"/>
    <p:sldId id="266" r:id="rId9"/>
    <p:sldId id="267" r:id="rId10"/>
    <p:sldId id="305"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304" r:id="rId24"/>
    <p:sldId id="284" r:id="rId25"/>
    <p:sldId id="285" r:id="rId26"/>
    <p:sldId id="286" r:id="rId27"/>
    <p:sldId id="287" r:id="rId28"/>
    <p:sldId id="288"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289" r:id="rId44"/>
    <p:sldId id="280" r:id="rId45"/>
    <p:sldId id="281" r:id="rId46"/>
    <p:sldId id="282" r:id="rId47"/>
    <p:sldId id="283" r:id="rId48"/>
    <p:sldId id="26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4" autoAdjust="0"/>
    <p:restoredTop sz="94660"/>
  </p:normalViewPr>
  <p:slideViewPr>
    <p:cSldViewPr snapToGrid="0">
      <p:cViewPr varScale="1">
        <p:scale>
          <a:sx n="77" d="100"/>
          <a:sy n="77" d="100"/>
        </p:scale>
        <p:origin x="83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F336B-76B7-431F-9F5E-75CE23B83157}"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17CEDC3C-0518-4090-B100-0E26500712EC}">
      <dgm:prSet custT="1"/>
      <dgm:spPr/>
      <dgm:t>
        <a:bodyPr/>
        <a:lstStyle/>
        <a:p>
          <a:r>
            <a:rPr lang="en-US" sz="1800" dirty="0"/>
            <a:t>2017</a:t>
          </a:r>
          <a:endParaRPr lang="en-US" sz="1600" dirty="0"/>
        </a:p>
      </dgm:t>
    </dgm:pt>
    <dgm:pt modelId="{B435DE3C-F726-408B-AC6F-DE0EFE9CCD63}" type="parTrans" cxnId="{9ACB3AC1-8255-46E0-BE75-4532AEAAAF80}">
      <dgm:prSet/>
      <dgm:spPr/>
      <dgm:t>
        <a:bodyPr/>
        <a:lstStyle/>
        <a:p>
          <a:endParaRPr lang="en-US"/>
        </a:p>
      </dgm:t>
    </dgm:pt>
    <dgm:pt modelId="{4A4B8366-1CAF-466D-9C6E-9F3316175D21}" type="sibTrans" cxnId="{9ACB3AC1-8255-46E0-BE75-4532AEAAAF80}">
      <dgm:prSet/>
      <dgm:spPr/>
      <dgm:t>
        <a:bodyPr/>
        <a:lstStyle/>
        <a:p>
          <a:endParaRPr lang="en-US"/>
        </a:p>
      </dgm:t>
    </dgm:pt>
    <dgm:pt modelId="{98391499-17A2-4801-9F69-81BE473760CD}">
      <dgm:prSet/>
      <dgm:spPr/>
      <dgm:t>
        <a:bodyPr/>
        <a:lstStyle/>
        <a:p>
          <a:r>
            <a:rPr lang="en-US" dirty="0"/>
            <a:t>Lorem ipsum dolor sit amet</a:t>
          </a:r>
        </a:p>
      </dgm:t>
    </dgm:pt>
    <dgm:pt modelId="{95C58DFF-DB28-47BF-BD6A-EC281E8FC2CD}" type="parTrans" cxnId="{99062C35-11FD-48B3-B6CC-285149615D1F}">
      <dgm:prSet/>
      <dgm:spPr/>
      <dgm:t>
        <a:bodyPr/>
        <a:lstStyle/>
        <a:p>
          <a:endParaRPr lang="en-US"/>
        </a:p>
      </dgm:t>
    </dgm:pt>
    <dgm:pt modelId="{5B5CC139-5156-44F9-B835-6B92FEC46484}" type="sibTrans" cxnId="{99062C35-11FD-48B3-B6CC-285149615D1F}">
      <dgm:prSet/>
      <dgm:spPr/>
      <dgm:t>
        <a:bodyPr/>
        <a:lstStyle/>
        <a:p>
          <a:endParaRPr lang="en-US"/>
        </a:p>
      </dgm:t>
    </dgm:pt>
    <dgm:pt modelId="{FCC58286-7C6D-464C-BB42-4E6FDE44662B}">
      <dgm:prSet custT="1"/>
      <dgm:spPr/>
      <dgm:t>
        <a:bodyPr/>
        <a:lstStyle/>
        <a:p>
          <a:r>
            <a:rPr lang="en-US" sz="1800" dirty="0"/>
            <a:t>2018</a:t>
          </a:r>
          <a:endParaRPr lang="en-US" sz="1600" dirty="0"/>
        </a:p>
      </dgm:t>
    </dgm:pt>
    <dgm:pt modelId="{E45F76AF-B1A8-443B-8F6B-905A507AAB18}" type="parTrans" cxnId="{2765E390-3A42-466A-87AD-20316EA2380C}">
      <dgm:prSet/>
      <dgm:spPr/>
      <dgm:t>
        <a:bodyPr/>
        <a:lstStyle/>
        <a:p>
          <a:endParaRPr lang="en-US"/>
        </a:p>
      </dgm:t>
    </dgm:pt>
    <dgm:pt modelId="{18E5FFEB-DE46-4C1D-8F6E-E65026C954BE}" type="sibTrans" cxnId="{2765E390-3A42-466A-87AD-20316EA2380C}">
      <dgm:prSet/>
      <dgm:spPr/>
      <dgm:t>
        <a:bodyPr/>
        <a:lstStyle/>
        <a:p>
          <a:endParaRPr lang="en-US"/>
        </a:p>
      </dgm:t>
    </dgm:pt>
    <dgm:pt modelId="{96D6E15A-D265-46FD-AE7A-F7931904D8A6}">
      <dgm:prSet/>
      <dgm:spPr/>
      <dgm:t>
        <a:bodyPr/>
        <a:lstStyle/>
        <a:p>
          <a:r>
            <a:rPr lang="en-US" dirty="0"/>
            <a:t>Lorem ipsum dolor sit amet</a:t>
          </a:r>
        </a:p>
      </dgm:t>
    </dgm:pt>
    <dgm:pt modelId="{BF131BF4-552C-42B7-A4E4-3DD57EBFE6F7}" type="parTrans" cxnId="{83D85A34-AD39-4141-B7BD-21D8A23B6034}">
      <dgm:prSet/>
      <dgm:spPr/>
      <dgm:t>
        <a:bodyPr/>
        <a:lstStyle/>
        <a:p>
          <a:endParaRPr lang="en-US"/>
        </a:p>
      </dgm:t>
    </dgm:pt>
    <dgm:pt modelId="{AA466C83-112C-4333-B774-F1F265BD5C64}" type="sibTrans" cxnId="{83D85A34-AD39-4141-B7BD-21D8A23B6034}">
      <dgm:prSet/>
      <dgm:spPr/>
      <dgm:t>
        <a:bodyPr/>
        <a:lstStyle/>
        <a:p>
          <a:endParaRPr lang="en-US"/>
        </a:p>
      </dgm:t>
    </dgm:pt>
    <dgm:pt modelId="{E83323FA-D9FE-495D-BB9C-938C055FE7A9}">
      <dgm:prSet/>
      <dgm:spPr/>
      <dgm:t>
        <a:bodyPr/>
        <a:lstStyle/>
        <a:p>
          <a:r>
            <a:rPr lang="en-US" dirty="0"/>
            <a:t>2019</a:t>
          </a:r>
        </a:p>
      </dgm:t>
    </dgm:pt>
    <dgm:pt modelId="{716660A6-7100-457C-907A-A1A0FA5A3F95}" type="parTrans" cxnId="{62F54A26-305E-4B4D-8930-38EBEAD5734E}">
      <dgm:prSet/>
      <dgm:spPr/>
      <dgm:t>
        <a:bodyPr/>
        <a:lstStyle/>
        <a:p>
          <a:endParaRPr lang="en-US"/>
        </a:p>
      </dgm:t>
    </dgm:pt>
    <dgm:pt modelId="{8ECDD9C7-B419-4C83-AC8C-72BBFE97E18C}" type="sibTrans" cxnId="{62F54A26-305E-4B4D-8930-38EBEAD5734E}">
      <dgm:prSet/>
      <dgm:spPr/>
      <dgm:t>
        <a:bodyPr/>
        <a:lstStyle/>
        <a:p>
          <a:endParaRPr lang="en-US"/>
        </a:p>
      </dgm:t>
    </dgm:pt>
    <dgm:pt modelId="{E0D9B9BB-B71B-4094-81F3-C8E99AE698A1}">
      <dgm:prSet/>
      <dgm:spPr/>
      <dgm:t>
        <a:bodyPr/>
        <a:lstStyle/>
        <a:p>
          <a:r>
            <a:rPr lang="en-US" dirty="0"/>
            <a:t>Lorem ipsum dolor sit amet</a:t>
          </a:r>
        </a:p>
      </dgm:t>
    </dgm:pt>
    <dgm:pt modelId="{35482E45-629A-48D5-9B40-64EDAA5503A5}" type="parTrans" cxnId="{83CEAB50-15BC-4899-8835-83936FD24235}">
      <dgm:prSet/>
      <dgm:spPr/>
      <dgm:t>
        <a:bodyPr/>
        <a:lstStyle/>
        <a:p>
          <a:endParaRPr lang="en-US"/>
        </a:p>
      </dgm:t>
    </dgm:pt>
    <dgm:pt modelId="{A8B8903B-04F2-4947-B217-759901A8DC0E}" type="sibTrans" cxnId="{83CEAB50-15BC-4899-8835-83936FD24235}">
      <dgm:prSet/>
      <dgm:spPr/>
      <dgm:t>
        <a:bodyPr/>
        <a:lstStyle/>
        <a:p>
          <a:endParaRPr lang="en-US"/>
        </a:p>
      </dgm:t>
    </dgm:pt>
    <dgm:pt modelId="{F50CB951-182F-4C09-833F-77274651E850}" type="pres">
      <dgm:prSet presAssocID="{319F336B-76B7-431F-9F5E-75CE23B83157}" presName="Name0" presStyleCnt="0">
        <dgm:presLayoutVars>
          <dgm:chMax/>
          <dgm:chPref/>
          <dgm:animLvl val="lvl"/>
        </dgm:presLayoutVars>
      </dgm:prSet>
      <dgm:spPr/>
    </dgm:pt>
    <dgm:pt modelId="{BF7A7FBC-F4EC-4FA7-9ED2-CDBB147A4DFF}" type="pres">
      <dgm:prSet presAssocID="{17CEDC3C-0518-4090-B100-0E26500712EC}" presName="composite" presStyleCnt="0"/>
      <dgm:spPr/>
    </dgm:pt>
    <dgm:pt modelId="{A49ACC75-3BE3-4DEC-B0F5-BB16B12A789B}" type="pres">
      <dgm:prSet presAssocID="{17CEDC3C-0518-4090-B100-0E26500712EC}" presName="Parent1" presStyleLbl="alignNode1" presStyleIdx="0" presStyleCnt="3">
        <dgm:presLayoutVars>
          <dgm:chMax val="1"/>
          <dgm:chPref val="1"/>
          <dgm:bulletEnabled val="1"/>
        </dgm:presLayoutVars>
      </dgm:prSet>
      <dgm:spPr/>
    </dgm:pt>
    <dgm:pt modelId="{3D1EE280-D874-4172-9524-CB36402E077E}" type="pres">
      <dgm:prSet presAssocID="{17CEDC3C-0518-4090-B100-0E26500712EC}" presName="Childtext1" presStyleLbl="revTx" presStyleIdx="0" presStyleCnt="3">
        <dgm:presLayoutVars>
          <dgm:chMax val="0"/>
          <dgm:chPref val="0"/>
          <dgm:bulletEnabled/>
        </dgm:presLayoutVars>
      </dgm:prSet>
      <dgm:spPr/>
    </dgm:pt>
    <dgm:pt modelId="{BC2FA1BC-4D66-422A-9B9B-ED7E6D643B43}" type="pres">
      <dgm:prSet presAssocID="{17CEDC3C-0518-4090-B100-0E26500712EC}"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AF5052EE-BC7F-4C12-A3C7-2E706E9F5258}" type="pres">
      <dgm:prSet presAssocID="{17CEDC3C-0518-4090-B100-0E26500712EC}" presName="ConnectLineEnd" presStyleLbl="node1" presStyleIdx="0" presStyleCnt="3"/>
      <dgm:spPr/>
    </dgm:pt>
    <dgm:pt modelId="{2F976C65-0102-4CF8-84FD-AD752E4F0DDF}" type="pres">
      <dgm:prSet presAssocID="{17CEDC3C-0518-4090-B100-0E26500712EC}" presName="EmptyPane" presStyleCnt="0"/>
      <dgm:spPr/>
    </dgm:pt>
    <dgm:pt modelId="{6C60830C-1BC0-4DB1-A6D1-80EF0F9788EE}" type="pres">
      <dgm:prSet presAssocID="{4A4B8366-1CAF-466D-9C6E-9F3316175D21}" presName="spaceBetweenRectangles" presStyleLbl="fgAcc1" presStyleIdx="0" presStyleCnt="2"/>
      <dgm:spPr/>
    </dgm:pt>
    <dgm:pt modelId="{C6221BA3-EB5E-4A5B-B4A9-839A8721561B}" type="pres">
      <dgm:prSet presAssocID="{FCC58286-7C6D-464C-BB42-4E6FDE44662B}" presName="composite" presStyleCnt="0"/>
      <dgm:spPr/>
    </dgm:pt>
    <dgm:pt modelId="{65F61CEF-2C5A-451A-B9F8-7D928D9EF5D0}" type="pres">
      <dgm:prSet presAssocID="{FCC58286-7C6D-464C-BB42-4E6FDE44662B}" presName="Parent1" presStyleLbl="alignNode1" presStyleIdx="1" presStyleCnt="3">
        <dgm:presLayoutVars>
          <dgm:chMax val="1"/>
          <dgm:chPref val="1"/>
          <dgm:bulletEnabled val="1"/>
        </dgm:presLayoutVars>
      </dgm:prSet>
      <dgm:spPr/>
    </dgm:pt>
    <dgm:pt modelId="{2D473DD1-2318-473E-BBC4-451410B2CE1D}" type="pres">
      <dgm:prSet presAssocID="{FCC58286-7C6D-464C-BB42-4E6FDE44662B}" presName="Childtext1" presStyleLbl="revTx" presStyleIdx="1" presStyleCnt="3">
        <dgm:presLayoutVars>
          <dgm:chMax val="0"/>
          <dgm:chPref val="0"/>
          <dgm:bulletEnabled/>
        </dgm:presLayoutVars>
      </dgm:prSet>
      <dgm:spPr/>
    </dgm:pt>
    <dgm:pt modelId="{A6A73103-C59B-41F0-8B31-4441F8EEBB22}" type="pres">
      <dgm:prSet presAssocID="{FCC58286-7C6D-464C-BB42-4E6FDE44662B}"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E0E2CA58-E017-4B26-A881-0FDEC68898CF}" type="pres">
      <dgm:prSet presAssocID="{FCC58286-7C6D-464C-BB42-4E6FDE44662B}" presName="ConnectLineEnd" presStyleLbl="node1" presStyleIdx="1" presStyleCnt="3"/>
      <dgm:spPr/>
    </dgm:pt>
    <dgm:pt modelId="{EC31DB94-3DCA-4008-81A6-D2AB47C6FBB0}" type="pres">
      <dgm:prSet presAssocID="{FCC58286-7C6D-464C-BB42-4E6FDE44662B}" presName="EmptyPane" presStyleCnt="0"/>
      <dgm:spPr/>
    </dgm:pt>
    <dgm:pt modelId="{EA259865-662E-4259-87AA-D58F5F978C60}" type="pres">
      <dgm:prSet presAssocID="{18E5FFEB-DE46-4C1D-8F6E-E65026C954BE}" presName="spaceBetweenRectangles" presStyleLbl="fgAcc1" presStyleIdx="1" presStyleCnt="2"/>
      <dgm:spPr/>
    </dgm:pt>
    <dgm:pt modelId="{389FF7C6-70DC-4926-81A7-388E21A8A67A}" type="pres">
      <dgm:prSet presAssocID="{E83323FA-D9FE-495D-BB9C-938C055FE7A9}" presName="composite" presStyleCnt="0"/>
      <dgm:spPr/>
    </dgm:pt>
    <dgm:pt modelId="{41C4539A-0685-41FF-B5B9-8D19A73AFAE5}" type="pres">
      <dgm:prSet presAssocID="{E83323FA-D9FE-495D-BB9C-938C055FE7A9}" presName="Parent1" presStyleLbl="alignNode1" presStyleIdx="2" presStyleCnt="3">
        <dgm:presLayoutVars>
          <dgm:chMax val="1"/>
          <dgm:chPref val="1"/>
          <dgm:bulletEnabled val="1"/>
        </dgm:presLayoutVars>
      </dgm:prSet>
      <dgm:spPr/>
    </dgm:pt>
    <dgm:pt modelId="{D44F0506-8AC4-4F85-BD19-22441542B740}" type="pres">
      <dgm:prSet presAssocID="{E83323FA-D9FE-495D-BB9C-938C055FE7A9}" presName="Childtext1" presStyleLbl="revTx" presStyleIdx="2" presStyleCnt="3">
        <dgm:presLayoutVars>
          <dgm:chMax val="0"/>
          <dgm:chPref val="0"/>
          <dgm:bulletEnabled/>
        </dgm:presLayoutVars>
      </dgm:prSet>
      <dgm:spPr/>
    </dgm:pt>
    <dgm:pt modelId="{33BD2C30-FE64-4F31-8CBE-0B6EFE96121A}" type="pres">
      <dgm:prSet presAssocID="{E83323FA-D9FE-495D-BB9C-938C055FE7A9}"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449623A4-8FB6-433E-8296-9C8AB05B39CF}" type="pres">
      <dgm:prSet presAssocID="{E83323FA-D9FE-495D-BB9C-938C055FE7A9}" presName="ConnectLineEnd" presStyleLbl="node1" presStyleIdx="2" presStyleCnt="3"/>
      <dgm:spPr/>
    </dgm:pt>
    <dgm:pt modelId="{09CEEFDD-FEB6-4D65-8EF1-3EB4C56012E3}" type="pres">
      <dgm:prSet presAssocID="{E83323FA-D9FE-495D-BB9C-938C055FE7A9}" presName="EmptyPane" presStyleCnt="0"/>
      <dgm:spPr/>
    </dgm:pt>
  </dgm:ptLst>
  <dgm:cxnLst>
    <dgm:cxn modelId="{D0AF3E1B-A022-48B5-912F-ECBFD6C6ABFE}" type="presOf" srcId="{FCC58286-7C6D-464C-BB42-4E6FDE44662B}" destId="{65F61CEF-2C5A-451A-B9F8-7D928D9EF5D0}" srcOrd="0" destOrd="0" presId="urn:microsoft.com/office/officeart/2016/7/layout/HexagonTimeline"/>
    <dgm:cxn modelId="{62F54A26-305E-4B4D-8930-38EBEAD5734E}" srcId="{319F336B-76B7-431F-9F5E-75CE23B83157}" destId="{E83323FA-D9FE-495D-BB9C-938C055FE7A9}" srcOrd="2" destOrd="0" parTransId="{716660A6-7100-457C-907A-A1A0FA5A3F95}" sibTransId="{8ECDD9C7-B419-4C83-AC8C-72BBFE97E18C}"/>
    <dgm:cxn modelId="{2BA53734-355E-4DD6-99D4-E20B2F1694F8}" type="presOf" srcId="{96D6E15A-D265-46FD-AE7A-F7931904D8A6}" destId="{2D473DD1-2318-473E-BBC4-451410B2CE1D}" srcOrd="0" destOrd="0" presId="urn:microsoft.com/office/officeart/2016/7/layout/HexagonTimeline"/>
    <dgm:cxn modelId="{83D85A34-AD39-4141-B7BD-21D8A23B6034}" srcId="{FCC58286-7C6D-464C-BB42-4E6FDE44662B}" destId="{96D6E15A-D265-46FD-AE7A-F7931904D8A6}" srcOrd="0" destOrd="0" parTransId="{BF131BF4-552C-42B7-A4E4-3DD57EBFE6F7}" sibTransId="{AA466C83-112C-4333-B774-F1F265BD5C64}"/>
    <dgm:cxn modelId="{99062C35-11FD-48B3-B6CC-285149615D1F}" srcId="{17CEDC3C-0518-4090-B100-0E26500712EC}" destId="{98391499-17A2-4801-9F69-81BE473760CD}" srcOrd="0" destOrd="0" parTransId="{95C58DFF-DB28-47BF-BD6A-EC281E8FC2CD}" sibTransId="{5B5CC139-5156-44F9-B835-6B92FEC46484}"/>
    <dgm:cxn modelId="{B3417D35-E4B2-433C-8142-F4400431E9F3}" type="presOf" srcId="{319F336B-76B7-431F-9F5E-75CE23B83157}" destId="{F50CB951-182F-4C09-833F-77274651E850}" srcOrd="0" destOrd="0" presId="urn:microsoft.com/office/officeart/2016/7/layout/HexagonTimeline"/>
    <dgm:cxn modelId="{06755B5E-0EFB-4156-AB4F-432E9E42436B}" type="presOf" srcId="{E0D9B9BB-B71B-4094-81F3-C8E99AE698A1}" destId="{D44F0506-8AC4-4F85-BD19-22441542B740}" srcOrd="0" destOrd="0" presId="urn:microsoft.com/office/officeart/2016/7/layout/HexagonTimeline"/>
    <dgm:cxn modelId="{83CEAB50-15BC-4899-8835-83936FD24235}" srcId="{E83323FA-D9FE-495D-BB9C-938C055FE7A9}" destId="{E0D9B9BB-B71B-4094-81F3-C8E99AE698A1}" srcOrd="0" destOrd="0" parTransId="{35482E45-629A-48D5-9B40-64EDAA5503A5}" sibTransId="{A8B8903B-04F2-4947-B217-759901A8DC0E}"/>
    <dgm:cxn modelId="{EF83927D-8C1E-4F34-9056-A5785311FBAE}" type="presOf" srcId="{17CEDC3C-0518-4090-B100-0E26500712EC}" destId="{A49ACC75-3BE3-4DEC-B0F5-BB16B12A789B}" srcOrd="0" destOrd="0" presId="urn:microsoft.com/office/officeart/2016/7/layout/HexagonTimeline"/>
    <dgm:cxn modelId="{2765E390-3A42-466A-87AD-20316EA2380C}" srcId="{319F336B-76B7-431F-9F5E-75CE23B83157}" destId="{FCC58286-7C6D-464C-BB42-4E6FDE44662B}" srcOrd="1" destOrd="0" parTransId="{E45F76AF-B1A8-443B-8F6B-905A507AAB18}" sibTransId="{18E5FFEB-DE46-4C1D-8F6E-E65026C954BE}"/>
    <dgm:cxn modelId="{2850D5B0-B559-49DD-8075-ADF422BE7BE0}" type="presOf" srcId="{E83323FA-D9FE-495D-BB9C-938C055FE7A9}" destId="{41C4539A-0685-41FF-B5B9-8D19A73AFAE5}" srcOrd="0" destOrd="0" presId="urn:microsoft.com/office/officeart/2016/7/layout/HexagonTimeline"/>
    <dgm:cxn modelId="{F3685BBB-EDCD-434E-B14C-7115142F68A7}" type="presOf" srcId="{98391499-17A2-4801-9F69-81BE473760CD}" destId="{3D1EE280-D874-4172-9524-CB36402E077E}" srcOrd="0" destOrd="0" presId="urn:microsoft.com/office/officeart/2016/7/layout/HexagonTimeline"/>
    <dgm:cxn modelId="{9ACB3AC1-8255-46E0-BE75-4532AEAAAF80}" srcId="{319F336B-76B7-431F-9F5E-75CE23B83157}" destId="{17CEDC3C-0518-4090-B100-0E26500712EC}" srcOrd="0" destOrd="0" parTransId="{B435DE3C-F726-408B-AC6F-DE0EFE9CCD63}" sibTransId="{4A4B8366-1CAF-466D-9C6E-9F3316175D21}"/>
    <dgm:cxn modelId="{DEF1D91B-F6A4-4EEF-AF7C-2332FBCE92E2}" type="presParOf" srcId="{F50CB951-182F-4C09-833F-77274651E850}" destId="{BF7A7FBC-F4EC-4FA7-9ED2-CDBB147A4DFF}" srcOrd="0" destOrd="0" presId="urn:microsoft.com/office/officeart/2016/7/layout/HexagonTimeline"/>
    <dgm:cxn modelId="{C9BA8A65-0F6E-42E2-B1D9-98F600291644}" type="presParOf" srcId="{BF7A7FBC-F4EC-4FA7-9ED2-CDBB147A4DFF}" destId="{A49ACC75-3BE3-4DEC-B0F5-BB16B12A789B}" srcOrd="0" destOrd="0" presId="urn:microsoft.com/office/officeart/2016/7/layout/HexagonTimeline"/>
    <dgm:cxn modelId="{1685AE90-FF17-43C3-BDBE-6428CCF01FE8}" type="presParOf" srcId="{BF7A7FBC-F4EC-4FA7-9ED2-CDBB147A4DFF}" destId="{3D1EE280-D874-4172-9524-CB36402E077E}" srcOrd="1" destOrd="0" presId="urn:microsoft.com/office/officeart/2016/7/layout/HexagonTimeline"/>
    <dgm:cxn modelId="{E064FCA2-1036-4954-AD55-976E0EB2389D}" type="presParOf" srcId="{BF7A7FBC-F4EC-4FA7-9ED2-CDBB147A4DFF}" destId="{BC2FA1BC-4D66-422A-9B9B-ED7E6D643B43}" srcOrd="2" destOrd="0" presId="urn:microsoft.com/office/officeart/2016/7/layout/HexagonTimeline"/>
    <dgm:cxn modelId="{0729671A-0875-476D-B5A1-DF0E98FBBAE4}" type="presParOf" srcId="{BF7A7FBC-F4EC-4FA7-9ED2-CDBB147A4DFF}" destId="{AF5052EE-BC7F-4C12-A3C7-2E706E9F5258}" srcOrd="3" destOrd="0" presId="urn:microsoft.com/office/officeart/2016/7/layout/HexagonTimeline"/>
    <dgm:cxn modelId="{33D6C47F-A522-4CA8-BFA7-7224DE2C0905}" type="presParOf" srcId="{BF7A7FBC-F4EC-4FA7-9ED2-CDBB147A4DFF}" destId="{2F976C65-0102-4CF8-84FD-AD752E4F0DDF}" srcOrd="4" destOrd="0" presId="urn:microsoft.com/office/officeart/2016/7/layout/HexagonTimeline"/>
    <dgm:cxn modelId="{A0B46854-B037-4800-9363-28DE61CEAB1A}" type="presParOf" srcId="{F50CB951-182F-4C09-833F-77274651E850}" destId="{6C60830C-1BC0-4DB1-A6D1-80EF0F9788EE}" srcOrd="1" destOrd="0" presId="urn:microsoft.com/office/officeart/2016/7/layout/HexagonTimeline"/>
    <dgm:cxn modelId="{66F1BECE-48F0-46DD-9581-6B028D9D8FE9}" type="presParOf" srcId="{F50CB951-182F-4C09-833F-77274651E850}" destId="{C6221BA3-EB5E-4A5B-B4A9-839A8721561B}" srcOrd="2" destOrd="0" presId="urn:microsoft.com/office/officeart/2016/7/layout/HexagonTimeline"/>
    <dgm:cxn modelId="{DD72E4BD-F686-4DF7-94A0-9C6939905E91}" type="presParOf" srcId="{C6221BA3-EB5E-4A5B-B4A9-839A8721561B}" destId="{65F61CEF-2C5A-451A-B9F8-7D928D9EF5D0}" srcOrd="0" destOrd="0" presId="urn:microsoft.com/office/officeart/2016/7/layout/HexagonTimeline"/>
    <dgm:cxn modelId="{AB683ECD-D1DC-4B6A-ACAC-AE998357ED94}" type="presParOf" srcId="{C6221BA3-EB5E-4A5B-B4A9-839A8721561B}" destId="{2D473DD1-2318-473E-BBC4-451410B2CE1D}" srcOrd="1" destOrd="0" presId="urn:microsoft.com/office/officeart/2016/7/layout/HexagonTimeline"/>
    <dgm:cxn modelId="{2E999565-FA9C-43AC-9443-86AB8D5D987E}" type="presParOf" srcId="{C6221BA3-EB5E-4A5B-B4A9-839A8721561B}" destId="{A6A73103-C59B-41F0-8B31-4441F8EEBB22}" srcOrd="2" destOrd="0" presId="urn:microsoft.com/office/officeart/2016/7/layout/HexagonTimeline"/>
    <dgm:cxn modelId="{D1372A50-A3FA-4ED7-9B3E-728187CE7BC1}" type="presParOf" srcId="{C6221BA3-EB5E-4A5B-B4A9-839A8721561B}" destId="{E0E2CA58-E017-4B26-A881-0FDEC68898CF}" srcOrd="3" destOrd="0" presId="urn:microsoft.com/office/officeart/2016/7/layout/HexagonTimeline"/>
    <dgm:cxn modelId="{CBB18E03-0513-49C5-984C-B9D18BE6B5AC}" type="presParOf" srcId="{C6221BA3-EB5E-4A5B-B4A9-839A8721561B}" destId="{EC31DB94-3DCA-4008-81A6-D2AB47C6FBB0}" srcOrd="4" destOrd="0" presId="urn:microsoft.com/office/officeart/2016/7/layout/HexagonTimeline"/>
    <dgm:cxn modelId="{E47F041B-1911-48A9-A71E-A5A703AF1382}" type="presParOf" srcId="{F50CB951-182F-4C09-833F-77274651E850}" destId="{EA259865-662E-4259-87AA-D58F5F978C60}" srcOrd="3" destOrd="0" presId="urn:microsoft.com/office/officeart/2016/7/layout/HexagonTimeline"/>
    <dgm:cxn modelId="{2D8777AF-91DD-48A2-B124-AB596A154BFF}" type="presParOf" srcId="{F50CB951-182F-4C09-833F-77274651E850}" destId="{389FF7C6-70DC-4926-81A7-388E21A8A67A}" srcOrd="4" destOrd="0" presId="urn:microsoft.com/office/officeart/2016/7/layout/HexagonTimeline"/>
    <dgm:cxn modelId="{D667FE48-0186-43FC-9248-C15915ABAEB2}" type="presParOf" srcId="{389FF7C6-70DC-4926-81A7-388E21A8A67A}" destId="{41C4539A-0685-41FF-B5B9-8D19A73AFAE5}" srcOrd="0" destOrd="0" presId="urn:microsoft.com/office/officeart/2016/7/layout/HexagonTimeline"/>
    <dgm:cxn modelId="{57E2A560-9C93-4B7D-8DFF-5E08C5A597EF}" type="presParOf" srcId="{389FF7C6-70DC-4926-81A7-388E21A8A67A}" destId="{D44F0506-8AC4-4F85-BD19-22441542B740}" srcOrd="1" destOrd="0" presId="urn:microsoft.com/office/officeart/2016/7/layout/HexagonTimeline"/>
    <dgm:cxn modelId="{A67CDB28-D89F-4751-BF2B-D26E5623F0F9}" type="presParOf" srcId="{389FF7C6-70DC-4926-81A7-388E21A8A67A}" destId="{33BD2C30-FE64-4F31-8CBE-0B6EFE96121A}" srcOrd="2" destOrd="0" presId="urn:microsoft.com/office/officeart/2016/7/layout/HexagonTimeline"/>
    <dgm:cxn modelId="{72663BB5-528A-499B-BACD-1BD7DCE092EE}" type="presParOf" srcId="{389FF7C6-70DC-4926-81A7-388E21A8A67A}" destId="{449623A4-8FB6-433E-8296-9C8AB05B39CF}" srcOrd="3" destOrd="0" presId="urn:microsoft.com/office/officeart/2016/7/layout/HexagonTimeline"/>
    <dgm:cxn modelId="{AC00EA92-9C0F-438E-A013-85AC49D156AC}" type="presParOf" srcId="{389FF7C6-70DC-4926-81A7-388E21A8A67A}" destId="{09CEEFDD-FEB6-4D65-8EF1-3EB4C56012E3}"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ACC75-3BE3-4DEC-B0F5-BB16B12A789B}">
      <dsp:nvSpPr>
        <dsp:cNvPr id="0" name=""/>
        <dsp:cNvSpPr/>
      </dsp:nvSpPr>
      <dsp:spPr>
        <a:xfrm>
          <a:off x="482107" y="1914588"/>
          <a:ext cx="2453713"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kern="1200" dirty="0"/>
            <a:t>2017</a:t>
          </a:r>
          <a:endParaRPr lang="en-US" sz="1600" kern="1200" dirty="0"/>
        </a:p>
      </dsp:txBody>
      <dsp:txXfrm>
        <a:off x="482107" y="1914588"/>
        <a:ext cx="2349281" cy="522160"/>
      </dsp:txXfrm>
    </dsp:sp>
    <dsp:sp modelId="{3D1EE280-D874-4172-9524-CB36402E077E}">
      <dsp:nvSpPr>
        <dsp:cNvPr id="0" name=""/>
        <dsp:cNvSpPr/>
      </dsp:nvSpPr>
      <dsp:spPr>
        <a:xfrm>
          <a:off x="4996" y="0"/>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1130" rIns="0" bIns="151130" numCol="1" spcCol="1270" anchor="b" anchorCtr="1">
          <a:noAutofit/>
        </a:bodyPr>
        <a:lstStyle/>
        <a:p>
          <a:pPr marL="0" lvl="0" indent="0" algn="ctr" defTabSz="755650">
            <a:lnSpc>
              <a:spcPct val="90000"/>
            </a:lnSpc>
            <a:spcBef>
              <a:spcPct val="0"/>
            </a:spcBef>
            <a:spcAft>
              <a:spcPct val="35000"/>
            </a:spcAft>
            <a:buNone/>
          </a:pPr>
          <a:r>
            <a:rPr lang="en-US" sz="1700" kern="1200" dirty="0"/>
            <a:t>Lorem ipsum dolor sit amet</a:t>
          </a:r>
        </a:p>
      </dsp:txBody>
      <dsp:txXfrm>
        <a:off x="4996" y="0"/>
        <a:ext cx="3407935" cy="1392428"/>
      </dsp:txXfrm>
    </dsp:sp>
    <dsp:sp modelId="{6C60830C-1BC0-4DB1-A6D1-80EF0F9788EE}">
      <dsp:nvSpPr>
        <dsp:cNvPr id="0" name=""/>
        <dsp:cNvSpPr/>
      </dsp:nvSpPr>
      <dsp:spPr>
        <a:xfrm>
          <a:off x="2935821" y="2175669"/>
          <a:ext cx="954221" cy="0"/>
        </a:xfrm>
        <a:custGeom>
          <a:avLst/>
          <a:gdLst/>
          <a:ahLst/>
          <a:cxnLst/>
          <a:rect l="0" t="0" r="0" b="0"/>
          <a:pathLst>
            <a:path>
              <a:moveTo>
                <a:pt x="0" y="0"/>
              </a:moveTo>
              <a:lnTo>
                <a:pt x="954221"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C2FA1BC-4D66-422A-9B9B-ED7E6D643B43}">
      <dsp:nvSpPr>
        <dsp:cNvPr id="0" name=""/>
        <dsp:cNvSpPr/>
      </dsp:nvSpPr>
      <dsp:spPr>
        <a:xfrm>
          <a:off x="1708964"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F5052EE-BC7F-4C12-A3C7-2E706E9F5258}">
      <dsp:nvSpPr>
        <dsp:cNvPr id="0" name=""/>
        <dsp:cNvSpPr/>
      </dsp:nvSpPr>
      <dsp:spPr>
        <a:xfrm>
          <a:off x="1665451" y="1392428"/>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5F61CEF-2C5A-451A-B9F8-7D928D9EF5D0}">
      <dsp:nvSpPr>
        <dsp:cNvPr id="0" name=""/>
        <dsp:cNvSpPr/>
      </dsp:nvSpPr>
      <dsp:spPr>
        <a:xfrm>
          <a:off x="3890043" y="1914588"/>
          <a:ext cx="2453713"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kern="1200" dirty="0"/>
            <a:t>2018</a:t>
          </a:r>
          <a:endParaRPr lang="en-US" sz="1600" kern="1200" dirty="0"/>
        </a:p>
      </dsp:txBody>
      <dsp:txXfrm>
        <a:off x="4164140" y="1972917"/>
        <a:ext cx="1905519" cy="405502"/>
      </dsp:txXfrm>
    </dsp:sp>
    <dsp:sp modelId="{2D473DD1-2318-473E-BBC4-451410B2CE1D}">
      <dsp:nvSpPr>
        <dsp:cNvPr id="0" name=""/>
        <dsp:cNvSpPr/>
      </dsp:nvSpPr>
      <dsp:spPr>
        <a:xfrm>
          <a:off x="3412932" y="2958909"/>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1130" rIns="0" bIns="151130" numCol="1" spcCol="1270" anchor="t" anchorCtr="1">
          <a:noAutofit/>
        </a:bodyPr>
        <a:lstStyle/>
        <a:p>
          <a:pPr marL="0" lvl="0" indent="0" algn="ctr" defTabSz="755650">
            <a:lnSpc>
              <a:spcPct val="90000"/>
            </a:lnSpc>
            <a:spcBef>
              <a:spcPct val="0"/>
            </a:spcBef>
            <a:spcAft>
              <a:spcPct val="35000"/>
            </a:spcAft>
            <a:buNone/>
          </a:pPr>
          <a:r>
            <a:rPr lang="en-US" sz="1700" kern="1200" dirty="0"/>
            <a:t>Lorem ipsum dolor sit amet</a:t>
          </a:r>
        </a:p>
      </dsp:txBody>
      <dsp:txXfrm>
        <a:off x="3412932" y="2958909"/>
        <a:ext cx="3407935" cy="1392428"/>
      </dsp:txXfrm>
    </dsp:sp>
    <dsp:sp modelId="{EA259865-662E-4259-87AA-D58F5F978C60}">
      <dsp:nvSpPr>
        <dsp:cNvPr id="0" name=""/>
        <dsp:cNvSpPr/>
      </dsp:nvSpPr>
      <dsp:spPr>
        <a:xfrm>
          <a:off x="6343756" y="2175669"/>
          <a:ext cx="954221" cy="0"/>
        </a:xfrm>
        <a:custGeom>
          <a:avLst/>
          <a:gdLst/>
          <a:ahLst/>
          <a:cxnLst/>
          <a:rect l="0" t="0" r="0" b="0"/>
          <a:pathLst>
            <a:path>
              <a:moveTo>
                <a:pt x="0" y="0"/>
              </a:moveTo>
              <a:lnTo>
                <a:pt x="954221"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6A73103-C59B-41F0-8B31-4441F8EEBB22}">
      <dsp:nvSpPr>
        <dsp:cNvPr id="0" name=""/>
        <dsp:cNvSpPr/>
      </dsp:nvSpPr>
      <dsp:spPr>
        <a:xfrm>
          <a:off x="5116900" y="2436749"/>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0E2CA58-E017-4B26-A881-0FDEC68898CF}">
      <dsp:nvSpPr>
        <dsp:cNvPr id="0" name=""/>
        <dsp:cNvSpPr/>
      </dsp:nvSpPr>
      <dsp:spPr>
        <a:xfrm>
          <a:off x="5073386" y="2871883"/>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1C4539A-0685-41FF-B5B9-8D19A73AFAE5}">
      <dsp:nvSpPr>
        <dsp:cNvPr id="0" name=""/>
        <dsp:cNvSpPr/>
      </dsp:nvSpPr>
      <dsp:spPr>
        <a:xfrm rot="10800000">
          <a:off x="7297978" y="1914588"/>
          <a:ext cx="2453713"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755650">
            <a:lnSpc>
              <a:spcPct val="90000"/>
            </a:lnSpc>
            <a:spcBef>
              <a:spcPct val="0"/>
            </a:spcBef>
            <a:spcAft>
              <a:spcPct val="35000"/>
            </a:spcAft>
            <a:buNone/>
          </a:pPr>
          <a:r>
            <a:rPr lang="en-US" sz="1700" kern="1200" dirty="0"/>
            <a:t>2019</a:t>
          </a:r>
        </a:p>
      </dsp:txBody>
      <dsp:txXfrm rot="10800000">
        <a:off x="7402410" y="1914588"/>
        <a:ext cx="2349281" cy="522160"/>
      </dsp:txXfrm>
    </dsp:sp>
    <dsp:sp modelId="{D44F0506-8AC4-4F85-BD19-22441542B740}">
      <dsp:nvSpPr>
        <dsp:cNvPr id="0" name=""/>
        <dsp:cNvSpPr/>
      </dsp:nvSpPr>
      <dsp:spPr>
        <a:xfrm>
          <a:off x="6820867" y="0"/>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1130" rIns="0" bIns="151130" numCol="1" spcCol="1270" anchor="b" anchorCtr="1">
          <a:noAutofit/>
        </a:bodyPr>
        <a:lstStyle/>
        <a:p>
          <a:pPr marL="0" lvl="0" indent="0" algn="ctr" defTabSz="755650">
            <a:lnSpc>
              <a:spcPct val="90000"/>
            </a:lnSpc>
            <a:spcBef>
              <a:spcPct val="0"/>
            </a:spcBef>
            <a:spcAft>
              <a:spcPct val="35000"/>
            </a:spcAft>
            <a:buNone/>
          </a:pPr>
          <a:r>
            <a:rPr lang="en-US" sz="1700" kern="1200" dirty="0"/>
            <a:t>Lorem ipsum dolor sit amet</a:t>
          </a:r>
        </a:p>
      </dsp:txBody>
      <dsp:txXfrm>
        <a:off x="6820867" y="0"/>
        <a:ext cx="3407935" cy="1392428"/>
      </dsp:txXfrm>
    </dsp:sp>
    <dsp:sp modelId="{33BD2C30-FE64-4F31-8CBE-0B6EFE96121A}">
      <dsp:nvSpPr>
        <dsp:cNvPr id="0" name=""/>
        <dsp:cNvSpPr/>
      </dsp:nvSpPr>
      <dsp:spPr>
        <a:xfrm>
          <a:off x="8524835"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9623A4-8FB6-433E-8296-9C8AB05B39CF}">
      <dsp:nvSpPr>
        <dsp:cNvPr id="0" name=""/>
        <dsp:cNvSpPr/>
      </dsp:nvSpPr>
      <dsp:spPr>
        <a:xfrm>
          <a:off x="8481321" y="1392428"/>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Urge incontinence is the sudden sensation of voiding, Stress incontinence is associated with cough, sneeze, or physical activity.  Mixed incontinence entails elements of both Urge and Stress.  Leakage in face of increase postvoid residual volume is linked to obstructive uropathies. </a:t>
            </a:r>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dirty="0"/>
          </a:p>
        </p:txBody>
      </p:sp>
    </p:spTree>
    <p:extLst>
      <p:ext uri="{BB962C8B-B14F-4D97-AF65-F5344CB8AC3E}">
        <p14:creationId xmlns:p14="http://schemas.microsoft.com/office/powerpoint/2010/main" val="427642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patients progress, they can increase the time between scheduled voids by ~ 30 minutes.  Bladder training takes several weeks. </a:t>
            </a:r>
          </a:p>
        </p:txBody>
      </p:sp>
      <p:sp>
        <p:nvSpPr>
          <p:cNvPr id="4" name="Slide Number Placeholder 3"/>
          <p:cNvSpPr>
            <a:spLocks noGrp="1"/>
          </p:cNvSpPr>
          <p:nvPr>
            <p:ph type="sldNum" sz="quarter" idx="5"/>
          </p:nvPr>
        </p:nvSpPr>
        <p:spPr/>
        <p:txBody>
          <a:bodyPr/>
          <a:lstStyle/>
          <a:p>
            <a:fld id="{BF6B3765-1535-41FB-A927-AAD2D1E85382}" type="slidenum">
              <a:rPr lang="en-US" smtClean="0"/>
              <a:t>32</a:t>
            </a:fld>
            <a:endParaRPr lang="en-US" dirty="0"/>
          </a:p>
        </p:txBody>
      </p:sp>
    </p:spTree>
    <p:extLst>
      <p:ext uri="{BB962C8B-B14F-4D97-AF65-F5344CB8AC3E}">
        <p14:creationId xmlns:p14="http://schemas.microsoft.com/office/powerpoint/2010/main" val="27258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2/6/2025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hyperlink" Target="https://nafc.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dirty="0"/>
              <a:t>Urinary incontinence</a:t>
            </a:r>
          </a:p>
        </p:txBody>
      </p:sp>
      <p:pic>
        <p:nvPicPr>
          <p:cNvPr id="8" name="Picture 7">
            <a:extLst>
              <a:ext uri="{FF2B5EF4-FFF2-40B4-BE49-F238E27FC236}">
                <a16:creationId xmlns:a16="http://schemas.microsoft.com/office/drawing/2014/main" id="{D763065D-2FDA-EC64-5690-B98E765C54BA}"/>
              </a:ext>
            </a:extLst>
          </p:cNvPr>
          <p:cNvPicPr>
            <a:picLocks noChangeAspect="1"/>
          </p:cNvPicPr>
          <p:nvPr/>
        </p:nvPicPr>
        <p:blipFill rotWithShape="1">
          <a:blip r:embed="rId3"/>
          <a:srcRect t="21748" r="-1" b="30306"/>
          <a:stretch/>
        </p:blipFill>
        <p:spPr>
          <a:xfrm>
            <a:off x="1492368" y="645981"/>
            <a:ext cx="9756477" cy="3040580"/>
          </a:xfrm>
          <a:prstGeom prst="rect">
            <a:avLst/>
          </a:prstGeom>
        </p:spPr>
      </p:pic>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1794-B799-E5D5-DFEA-B8B2E602015E}"/>
              </a:ext>
            </a:extLst>
          </p:cNvPr>
          <p:cNvSpPr>
            <a:spLocks noGrp="1"/>
          </p:cNvSpPr>
          <p:nvPr>
            <p:ph type="title"/>
          </p:nvPr>
        </p:nvSpPr>
        <p:spPr/>
        <p:txBody>
          <a:bodyPr/>
          <a:lstStyle/>
          <a:p>
            <a:r>
              <a:rPr lang="en-US" dirty="0"/>
              <a:t>Risk Factors</a:t>
            </a:r>
          </a:p>
        </p:txBody>
      </p:sp>
      <p:sp>
        <p:nvSpPr>
          <p:cNvPr id="3" name="Content Placeholder 2">
            <a:extLst>
              <a:ext uri="{FF2B5EF4-FFF2-40B4-BE49-F238E27FC236}">
                <a16:creationId xmlns:a16="http://schemas.microsoft.com/office/drawing/2014/main" id="{D831F5F7-C655-D166-0FC1-71C4EA5797AA}"/>
              </a:ext>
            </a:extLst>
          </p:cNvPr>
          <p:cNvSpPr>
            <a:spLocks noGrp="1"/>
          </p:cNvSpPr>
          <p:nvPr>
            <p:ph idx="1"/>
          </p:nvPr>
        </p:nvSpPr>
        <p:spPr/>
        <p:txBody>
          <a:bodyPr/>
          <a:lstStyle/>
          <a:p>
            <a:r>
              <a:rPr lang="en-US" dirty="0"/>
              <a:t>Age</a:t>
            </a:r>
          </a:p>
          <a:p>
            <a:r>
              <a:rPr lang="en-US" dirty="0"/>
              <a:t>Obesity</a:t>
            </a:r>
          </a:p>
          <a:p>
            <a:r>
              <a:rPr lang="en-US" dirty="0"/>
              <a:t>Functional impairment</a:t>
            </a:r>
          </a:p>
          <a:p>
            <a:r>
              <a:rPr lang="en-US" dirty="0"/>
              <a:t>Dementia</a:t>
            </a:r>
          </a:p>
          <a:p>
            <a:r>
              <a:rPr lang="en-US" dirty="0"/>
              <a:t>Medications</a:t>
            </a:r>
          </a:p>
          <a:p>
            <a:r>
              <a:rPr lang="en-US" dirty="0"/>
              <a:t>Diabetes</a:t>
            </a:r>
          </a:p>
          <a:p>
            <a:r>
              <a:rPr lang="en-US" dirty="0"/>
              <a:t>Barriers to toilet access</a:t>
            </a:r>
          </a:p>
          <a:p>
            <a:r>
              <a:rPr lang="en-US" dirty="0"/>
              <a:t>Prostate issues</a:t>
            </a:r>
          </a:p>
        </p:txBody>
      </p:sp>
      <p:pic>
        <p:nvPicPr>
          <p:cNvPr id="5" name="Picture 4">
            <a:extLst>
              <a:ext uri="{FF2B5EF4-FFF2-40B4-BE49-F238E27FC236}">
                <a16:creationId xmlns:a16="http://schemas.microsoft.com/office/drawing/2014/main" id="{70EE49BF-B90F-DED5-3090-23FB626DED7D}"/>
              </a:ext>
            </a:extLst>
          </p:cNvPr>
          <p:cNvPicPr>
            <a:picLocks noChangeAspect="1"/>
          </p:cNvPicPr>
          <p:nvPr/>
        </p:nvPicPr>
        <p:blipFill>
          <a:blip r:embed="rId2"/>
          <a:stretch>
            <a:fillRect/>
          </a:stretch>
        </p:blipFill>
        <p:spPr>
          <a:xfrm>
            <a:off x="7139811" y="0"/>
            <a:ext cx="4147356" cy="6858000"/>
          </a:xfrm>
          <a:prstGeom prst="rect">
            <a:avLst/>
          </a:prstGeom>
        </p:spPr>
      </p:pic>
    </p:spTree>
    <p:extLst>
      <p:ext uri="{BB962C8B-B14F-4D97-AF65-F5344CB8AC3E}">
        <p14:creationId xmlns:p14="http://schemas.microsoft.com/office/powerpoint/2010/main" val="209847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BF22-6D01-0B52-E4B5-5FF23A5D66A4}"/>
              </a:ext>
            </a:extLst>
          </p:cNvPr>
          <p:cNvSpPr>
            <a:spLocks noGrp="1"/>
          </p:cNvSpPr>
          <p:nvPr>
            <p:ph type="title"/>
          </p:nvPr>
        </p:nvSpPr>
        <p:spPr/>
        <p:txBody>
          <a:bodyPr/>
          <a:lstStyle/>
          <a:p>
            <a:r>
              <a:rPr lang="en-US" dirty="0"/>
              <a:t>Diabetes</a:t>
            </a:r>
          </a:p>
        </p:txBody>
      </p:sp>
      <p:sp>
        <p:nvSpPr>
          <p:cNvPr id="3" name="Content Placeholder 2">
            <a:extLst>
              <a:ext uri="{FF2B5EF4-FFF2-40B4-BE49-F238E27FC236}">
                <a16:creationId xmlns:a16="http://schemas.microsoft.com/office/drawing/2014/main" id="{595256F7-A2EE-7568-7A44-9E4A4FA80675}"/>
              </a:ext>
            </a:extLst>
          </p:cNvPr>
          <p:cNvSpPr>
            <a:spLocks noGrp="1"/>
          </p:cNvSpPr>
          <p:nvPr>
            <p:ph idx="1"/>
          </p:nvPr>
        </p:nvSpPr>
        <p:spPr/>
        <p:txBody>
          <a:bodyPr/>
          <a:lstStyle/>
          <a:p>
            <a:r>
              <a:rPr lang="en-US" dirty="0"/>
              <a:t>Neurogenic Detrusor over activity</a:t>
            </a:r>
          </a:p>
          <a:p>
            <a:r>
              <a:rPr lang="en-US" dirty="0" err="1"/>
              <a:t>Thioglitazone</a:t>
            </a:r>
            <a:r>
              <a:rPr lang="en-US" dirty="0"/>
              <a:t> and gabapentin – associated edema and nocturia</a:t>
            </a:r>
          </a:p>
          <a:p>
            <a:r>
              <a:rPr lang="en-US" dirty="0"/>
              <a:t>Glycosuria</a:t>
            </a:r>
          </a:p>
          <a:p>
            <a:r>
              <a:rPr lang="en-US" dirty="0"/>
              <a:t>Constipation</a:t>
            </a:r>
          </a:p>
          <a:p>
            <a:r>
              <a:rPr lang="en-US" dirty="0"/>
              <a:t>PVD causing ambulation problems</a:t>
            </a:r>
          </a:p>
        </p:txBody>
      </p:sp>
    </p:spTree>
    <p:extLst>
      <p:ext uri="{BB962C8B-B14F-4D97-AF65-F5344CB8AC3E}">
        <p14:creationId xmlns:p14="http://schemas.microsoft.com/office/powerpoint/2010/main" val="157785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0F11-4FF9-DFBE-8E94-4214FE6DED74}"/>
              </a:ext>
            </a:extLst>
          </p:cNvPr>
          <p:cNvSpPr>
            <a:spLocks noGrp="1"/>
          </p:cNvSpPr>
          <p:nvPr>
            <p:ph type="title"/>
          </p:nvPr>
        </p:nvSpPr>
        <p:spPr/>
        <p:txBody>
          <a:bodyPr/>
          <a:lstStyle/>
          <a:p>
            <a:r>
              <a:rPr lang="en-US" dirty="0"/>
              <a:t>Dementia</a:t>
            </a:r>
          </a:p>
        </p:txBody>
      </p:sp>
      <p:sp>
        <p:nvSpPr>
          <p:cNvPr id="3" name="Content Placeholder 2">
            <a:extLst>
              <a:ext uri="{FF2B5EF4-FFF2-40B4-BE49-F238E27FC236}">
                <a16:creationId xmlns:a16="http://schemas.microsoft.com/office/drawing/2014/main" id="{EF0ED675-1419-DC89-1989-D6814BEC3DE9}"/>
              </a:ext>
            </a:extLst>
          </p:cNvPr>
          <p:cNvSpPr>
            <a:spLocks noGrp="1"/>
          </p:cNvSpPr>
          <p:nvPr>
            <p:ph idx="1"/>
          </p:nvPr>
        </p:nvSpPr>
        <p:spPr/>
        <p:txBody>
          <a:bodyPr/>
          <a:lstStyle/>
          <a:p>
            <a:r>
              <a:rPr lang="en-US" dirty="0"/>
              <a:t>UI more associated with mobility limitations than severity of disease</a:t>
            </a:r>
          </a:p>
        </p:txBody>
      </p:sp>
    </p:spTree>
    <p:extLst>
      <p:ext uri="{BB962C8B-B14F-4D97-AF65-F5344CB8AC3E}">
        <p14:creationId xmlns:p14="http://schemas.microsoft.com/office/powerpoint/2010/main" val="1958267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AF5A-0D54-ED79-B568-884FB12A5044}"/>
              </a:ext>
            </a:extLst>
          </p:cNvPr>
          <p:cNvSpPr>
            <a:spLocks noGrp="1"/>
          </p:cNvSpPr>
          <p:nvPr>
            <p:ph type="title"/>
          </p:nvPr>
        </p:nvSpPr>
        <p:spPr/>
        <p:txBody>
          <a:bodyPr/>
          <a:lstStyle/>
          <a:p>
            <a:r>
              <a:rPr lang="en-US" dirty="0"/>
              <a:t>Pathophysiology</a:t>
            </a:r>
          </a:p>
        </p:txBody>
      </p:sp>
      <p:sp>
        <p:nvSpPr>
          <p:cNvPr id="3" name="Content Placeholder 2">
            <a:extLst>
              <a:ext uri="{FF2B5EF4-FFF2-40B4-BE49-F238E27FC236}">
                <a16:creationId xmlns:a16="http://schemas.microsoft.com/office/drawing/2014/main" id="{25F9330D-78E4-66A1-A061-6CEF55E89B51}"/>
              </a:ext>
            </a:extLst>
          </p:cNvPr>
          <p:cNvSpPr>
            <a:spLocks noGrp="1"/>
          </p:cNvSpPr>
          <p:nvPr>
            <p:ph idx="1"/>
          </p:nvPr>
        </p:nvSpPr>
        <p:spPr/>
        <p:txBody>
          <a:bodyPr/>
          <a:lstStyle/>
          <a:p>
            <a:r>
              <a:rPr lang="en-US" dirty="0"/>
              <a:t>Age – dependent</a:t>
            </a:r>
          </a:p>
          <a:p>
            <a:r>
              <a:rPr lang="en-US" dirty="0"/>
              <a:t>Less bladder contractility</a:t>
            </a:r>
          </a:p>
          <a:p>
            <a:r>
              <a:rPr lang="en-US" dirty="0"/>
              <a:t>More uninhibited bladder contractions</a:t>
            </a:r>
          </a:p>
          <a:p>
            <a:r>
              <a:rPr lang="en-US" dirty="0"/>
              <a:t>Shift to diuresis later in the day</a:t>
            </a:r>
          </a:p>
          <a:p>
            <a:r>
              <a:rPr lang="en-US" dirty="0"/>
              <a:t>Reduced sphincter tone</a:t>
            </a:r>
          </a:p>
          <a:p>
            <a:r>
              <a:rPr lang="en-US" dirty="0"/>
              <a:t>Less bladder capacity, more PVR</a:t>
            </a:r>
          </a:p>
          <a:p>
            <a:endParaRPr lang="en-US" dirty="0"/>
          </a:p>
        </p:txBody>
      </p:sp>
    </p:spTree>
    <p:extLst>
      <p:ext uri="{BB962C8B-B14F-4D97-AF65-F5344CB8AC3E}">
        <p14:creationId xmlns:p14="http://schemas.microsoft.com/office/powerpoint/2010/main" val="2981420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E869-2FFD-90DF-81D9-AC65F3140C63}"/>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624935FC-9F1A-4E69-9D32-408A778BBA13}"/>
              </a:ext>
            </a:extLst>
          </p:cNvPr>
          <p:cNvSpPr>
            <a:spLocks noGrp="1"/>
          </p:cNvSpPr>
          <p:nvPr>
            <p:ph idx="1"/>
          </p:nvPr>
        </p:nvSpPr>
        <p:spPr/>
        <p:txBody>
          <a:bodyPr/>
          <a:lstStyle/>
          <a:p>
            <a:r>
              <a:rPr lang="en-US" dirty="0"/>
              <a:t>Multi – factorial</a:t>
            </a:r>
          </a:p>
          <a:p>
            <a:r>
              <a:rPr lang="en-US" dirty="0"/>
              <a:t>Multi – morbidity</a:t>
            </a:r>
          </a:p>
          <a:p>
            <a:r>
              <a:rPr lang="en-US" dirty="0"/>
              <a:t>Medications</a:t>
            </a:r>
          </a:p>
          <a:p>
            <a:r>
              <a:rPr lang="en-US" dirty="0"/>
              <a:t>Functionality </a:t>
            </a:r>
          </a:p>
        </p:txBody>
      </p:sp>
    </p:spTree>
    <p:extLst>
      <p:ext uri="{BB962C8B-B14F-4D97-AF65-F5344CB8AC3E}">
        <p14:creationId xmlns:p14="http://schemas.microsoft.com/office/powerpoint/2010/main" val="1071039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595B-1CB3-444B-C916-0E23059CE944}"/>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5ADED010-C53E-BAFB-A762-CB0DB3B6CDEA}"/>
              </a:ext>
            </a:extLst>
          </p:cNvPr>
          <p:cNvSpPr>
            <a:spLocks noGrp="1"/>
          </p:cNvSpPr>
          <p:nvPr>
            <p:ph idx="1"/>
          </p:nvPr>
        </p:nvSpPr>
        <p:spPr>
          <a:noFill/>
        </p:spPr>
        <p:txBody>
          <a:bodyPr/>
          <a:lstStyle/>
          <a:p>
            <a:r>
              <a:rPr lang="en-US" dirty="0"/>
              <a:t>Ask women annually if UI (50% do not report)</a:t>
            </a:r>
          </a:p>
          <a:p>
            <a:endParaRPr lang="en-US" dirty="0"/>
          </a:p>
          <a:p>
            <a:pPr marL="0" indent="0">
              <a:buNone/>
            </a:pPr>
            <a:r>
              <a:rPr lang="en-US" dirty="0"/>
              <a:t>Screening questions</a:t>
            </a:r>
          </a:p>
          <a:p>
            <a:r>
              <a:rPr lang="en-US" i="1" dirty="0"/>
              <a:t>Do you have any problems with bladder control ?</a:t>
            </a:r>
          </a:p>
          <a:p>
            <a:r>
              <a:rPr lang="en-US" i="1" dirty="0"/>
              <a:t>Can you make it to the bathroom on time ?</a:t>
            </a:r>
          </a:p>
          <a:p>
            <a:r>
              <a:rPr lang="en-US" i="1" dirty="0"/>
              <a:t>Do you ever leak urine ?</a:t>
            </a:r>
          </a:p>
        </p:txBody>
      </p:sp>
    </p:spTree>
    <p:extLst>
      <p:ext uri="{BB962C8B-B14F-4D97-AF65-F5344CB8AC3E}">
        <p14:creationId xmlns:p14="http://schemas.microsoft.com/office/powerpoint/2010/main" val="4259686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B807-44D0-5BC6-0744-6F5CFA1C81F7}"/>
              </a:ext>
            </a:extLst>
          </p:cNvPr>
          <p:cNvSpPr>
            <a:spLocks noGrp="1"/>
          </p:cNvSpPr>
          <p:nvPr>
            <p:ph type="title"/>
          </p:nvPr>
        </p:nvSpPr>
        <p:spPr/>
        <p:txBody>
          <a:bodyPr/>
          <a:lstStyle/>
          <a:p>
            <a:r>
              <a:rPr lang="en-US" dirty="0"/>
              <a:t>Follow up positive responses</a:t>
            </a:r>
          </a:p>
        </p:txBody>
      </p:sp>
      <p:sp>
        <p:nvSpPr>
          <p:cNvPr id="3" name="Content Placeholder 2">
            <a:extLst>
              <a:ext uri="{FF2B5EF4-FFF2-40B4-BE49-F238E27FC236}">
                <a16:creationId xmlns:a16="http://schemas.microsoft.com/office/drawing/2014/main" id="{ED2B2387-4D6E-B338-98A1-790E3295D71C}"/>
              </a:ext>
            </a:extLst>
          </p:cNvPr>
          <p:cNvSpPr>
            <a:spLocks noGrp="1"/>
          </p:cNvSpPr>
          <p:nvPr>
            <p:ph idx="1"/>
          </p:nvPr>
        </p:nvSpPr>
        <p:spPr/>
        <p:txBody>
          <a:bodyPr>
            <a:normAutofit fontScale="92500" lnSpcReduction="10000"/>
          </a:bodyPr>
          <a:lstStyle/>
          <a:p>
            <a:r>
              <a:rPr lang="en-US" dirty="0"/>
              <a:t>Stress:  Do you lose urine when you perform physical activities such as sneezing, coughing, exercising, or lifting ?</a:t>
            </a:r>
          </a:p>
          <a:p>
            <a:endParaRPr lang="en-US" dirty="0"/>
          </a:p>
          <a:p>
            <a:r>
              <a:rPr lang="en-US" dirty="0"/>
              <a:t>Urge:  When you feel that you need to empty your bladder, do you get to the bathroom fast enough ?</a:t>
            </a:r>
          </a:p>
          <a:p>
            <a:endParaRPr lang="en-US" dirty="0"/>
          </a:p>
          <a:p>
            <a:r>
              <a:rPr lang="en-US" dirty="0"/>
              <a:t>Mixed:  Do you lose urine both with physical activity and have a sense of urgency ?</a:t>
            </a:r>
          </a:p>
          <a:p>
            <a:endParaRPr lang="en-US" dirty="0"/>
          </a:p>
          <a:p>
            <a:r>
              <a:rPr lang="en-US" dirty="0"/>
              <a:t>Other:  Do you lose urine in the absence of urgency or physical activity ?</a:t>
            </a:r>
          </a:p>
        </p:txBody>
      </p:sp>
    </p:spTree>
    <p:extLst>
      <p:ext uri="{BB962C8B-B14F-4D97-AF65-F5344CB8AC3E}">
        <p14:creationId xmlns:p14="http://schemas.microsoft.com/office/powerpoint/2010/main" val="212247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77A8-A2F6-38C2-003B-33411547C91E}"/>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983DB84A-CA40-3B7B-89BF-6A21046E6F5D}"/>
              </a:ext>
            </a:extLst>
          </p:cNvPr>
          <p:cNvSpPr>
            <a:spLocks noGrp="1"/>
          </p:cNvSpPr>
          <p:nvPr>
            <p:ph idx="1"/>
          </p:nvPr>
        </p:nvSpPr>
        <p:spPr/>
        <p:txBody>
          <a:bodyPr/>
          <a:lstStyle/>
          <a:p>
            <a:r>
              <a:rPr lang="en-US" dirty="0"/>
              <a:t>UI onset, frequency, volume</a:t>
            </a:r>
          </a:p>
          <a:p>
            <a:r>
              <a:rPr lang="en-US" dirty="0"/>
              <a:t>What makes it better or worse ?</a:t>
            </a:r>
          </a:p>
          <a:p>
            <a:r>
              <a:rPr lang="en-US" dirty="0"/>
              <a:t>Fluid intake (caffeine or other) ?</a:t>
            </a:r>
          </a:p>
          <a:p>
            <a:r>
              <a:rPr lang="en-US" dirty="0"/>
              <a:t>LUT symptoms</a:t>
            </a:r>
          </a:p>
          <a:p>
            <a:r>
              <a:rPr lang="en-US" dirty="0"/>
              <a:t>Pad use</a:t>
            </a:r>
          </a:p>
          <a:p>
            <a:r>
              <a:rPr lang="en-US" dirty="0"/>
              <a:t>Previous treatment and results </a:t>
            </a:r>
          </a:p>
        </p:txBody>
      </p:sp>
    </p:spTree>
    <p:extLst>
      <p:ext uri="{BB962C8B-B14F-4D97-AF65-F5344CB8AC3E}">
        <p14:creationId xmlns:p14="http://schemas.microsoft.com/office/powerpoint/2010/main" val="164713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69FB-F71F-014A-D03A-65D00C35346B}"/>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7AFFCF70-F37A-DC2A-3E6C-607CAE824DDF}"/>
              </a:ext>
            </a:extLst>
          </p:cNvPr>
          <p:cNvSpPr>
            <a:spLocks noGrp="1"/>
          </p:cNvSpPr>
          <p:nvPr>
            <p:ph idx="1"/>
          </p:nvPr>
        </p:nvSpPr>
        <p:spPr/>
        <p:txBody>
          <a:bodyPr/>
          <a:lstStyle/>
          <a:p>
            <a:r>
              <a:rPr lang="en-US" dirty="0"/>
              <a:t>Fecal incontinence ?</a:t>
            </a:r>
          </a:p>
          <a:p>
            <a:r>
              <a:rPr lang="en-US" dirty="0"/>
              <a:t>Depression ?</a:t>
            </a:r>
          </a:p>
          <a:p>
            <a:r>
              <a:rPr lang="en-US" dirty="0"/>
              <a:t>Snoring / sleep apnea ?  </a:t>
            </a:r>
          </a:p>
          <a:p>
            <a:endParaRPr lang="en-US" dirty="0"/>
          </a:p>
          <a:p>
            <a:r>
              <a:rPr lang="en-US" dirty="0"/>
              <a:t>Red Flags:  abrupt onset, pelvic pain, hematuria and neurologic findings </a:t>
            </a:r>
          </a:p>
        </p:txBody>
      </p:sp>
    </p:spTree>
    <p:extLst>
      <p:ext uri="{BB962C8B-B14F-4D97-AF65-F5344CB8AC3E}">
        <p14:creationId xmlns:p14="http://schemas.microsoft.com/office/powerpoint/2010/main" val="3938570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36A5-8F00-90CD-7F06-E4E24BDE4164}"/>
              </a:ext>
            </a:extLst>
          </p:cNvPr>
          <p:cNvSpPr>
            <a:spLocks noGrp="1"/>
          </p:cNvSpPr>
          <p:nvPr>
            <p:ph type="title"/>
          </p:nvPr>
        </p:nvSpPr>
        <p:spPr/>
        <p:txBody>
          <a:bodyPr/>
          <a:lstStyle/>
          <a:p>
            <a:r>
              <a:rPr lang="en-US" dirty="0"/>
              <a:t>History </a:t>
            </a:r>
          </a:p>
        </p:txBody>
      </p:sp>
      <p:sp>
        <p:nvSpPr>
          <p:cNvPr id="3" name="Content Placeholder 2">
            <a:extLst>
              <a:ext uri="{FF2B5EF4-FFF2-40B4-BE49-F238E27FC236}">
                <a16:creationId xmlns:a16="http://schemas.microsoft.com/office/drawing/2014/main" id="{38C730EF-B894-21E7-8D71-0FA8010F836F}"/>
              </a:ext>
            </a:extLst>
          </p:cNvPr>
          <p:cNvSpPr>
            <a:spLocks noGrp="1"/>
          </p:cNvSpPr>
          <p:nvPr>
            <p:ph idx="1"/>
          </p:nvPr>
        </p:nvSpPr>
        <p:spPr/>
        <p:txBody>
          <a:bodyPr/>
          <a:lstStyle/>
          <a:p>
            <a:r>
              <a:rPr lang="en-US" dirty="0"/>
              <a:t>How does UI impact patient function ?</a:t>
            </a:r>
          </a:p>
          <a:p>
            <a:pPr lvl="1"/>
            <a:r>
              <a:rPr lang="en-US" dirty="0"/>
              <a:t>What bothers you most about your UI ?</a:t>
            </a:r>
          </a:p>
          <a:p>
            <a:pPr lvl="1"/>
            <a:r>
              <a:rPr lang="en-US" dirty="0"/>
              <a:t>How does leakage effect your daily life ?</a:t>
            </a:r>
          </a:p>
        </p:txBody>
      </p:sp>
    </p:spTree>
    <p:extLst>
      <p:ext uri="{BB962C8B-B14F-4D97-AF65-F5344CB8AC3E}">
        <p14:creationId xmlns:p14="http://schemas.microsoft.com/office/powerpoint/2010/main" val="237504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8A3C4-6C9B-B92E-47C9-0049F36BBF4F}"/>
              </a:ext>
            </a:extLst>
          </p:cNvPr>
          <p:cNvPicPr>
            <a:picLocks noChangeAspect="1"/>
          </p:cNvPicPr>
          <p:nvPr/>
        </p:nvPicPr>
        <p:blipFill rotWithShape="1">
          <a:blip r:embed="rId3"/>
          <a:srcRect t="889" b="187"/>
          <a:stretch/>
        </p:blipFill>
        <p:spPr>
          <a:xfrm>
            <a:off x="4636008" y="10"/>
            <a:ext cx="7555992" cy="6857990"/>
          </a:xfrm>
          <a:prstGeom prst="rect">
            <a:avLst/>
          </a:prstGeom>
        </p:spPr>
      </p:pic>
      <p:sp useBgFill="1">
        <p:nvSpPr>
          <p:cNvPr id="10" name="Rectangle 9">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2C1355-F681-C86A-27B8-EFE5E93C23E8}"/>
              </a:ext>
            </a:extLst>
          </p:cNvPr>
          <p:cNvSpPr>
            <a:spLocks noGrp="1"/>
          </p:cNvSpPr>
          <p:nvPr>
            <p:ph type="title"/>
          </p:nvPr>
        </p:nvSpPr>
        <p:spPr>
          <a:xfrm>
            <a:off x="838201" y="365125"/>
            <a:ext cx="3478160" cy="1325563"/>
          </a:xfrm>
        </p:spPr>
        <p:txBody>
          <a:bodyPr>
            <a:normAutofit/>
          </a:bodyPr>
          <a:lstStyle/>
          <a:p>
            <a:r>
              <a:rPr lang="en-US" sz="4400"/>
              <a:t>Goals</a:t>
            </a:r>
          </a:p>
        </p:txBody>
      </p:sp>
      <p:sp>
        <p:nvSpPr>
          <p:cNvPr id="3" name="Content Placeholder 2">
            <a:extLst>
              <a:ext uri="{FF2B5EF4-FFF2-40B4-BE49-F238E27FC236}">
                <a16:creationId xmlns:a16="http://schemas.microsoft.com/office/drawing/2014/main" id="{45B378B0-88CF-44D9-0500-A794932D12C2}"/>
              </a:ext>
            </a:extLst>
          </p:cNvPr>
          <p:cNvSpPr>
            <a:spLocks noGrp="1"/>
          </p:cNvSpPr>
          <p:nvPr>
            <p:ph idx="1"/>
          </p:nvPr>
        </p:nvSpPr>
        <p:spPr>
          <a:xfrm>
            <a:off x="838202" y="1825625"/>
            <a:ext cx="3478160" cy="4351338"/>
          </a:xfrm>
        </p:spPr>
        <p:txBody>
          <a:bodyPr>
            <a:normAutofit/>
          </a:bodyPr>
          <a:lstStyle/>
          <a:p>
            <a:r>
              <a:rPr lang="en-US" dirty="0"/>
              <a:t>Prevalence and Impact</a:t>
            </a:r>
          </a:p>
          <a:p>
            <a:r>
              <a:rPr lang="en-US" dirty="0"/>
              <a:t>Risk factors</a:t>
            </a:r>
          </a:p>
          <a:p>
            <a:r>
              <a:rPr lang="en-US" dirty="0"/>
              <a:t>Pathophysiology</a:t>
            </a:r>
          </a:p>
          <a:p>
            <a:r>
              <a:rPr lang="en-US" dirty="0"/>
              <a:t>Evaluation </a:t>
            </a:r>
          </a:p>
          <a:p>
            <a:r>
              <a:rPr lang="en-US" dirty="0"/>
              <a:t>Treatment</a:t>
            </a:r>
          </a:p>
        </p:txBody>
      </p:sp>
    </p:spTree>
    <p:extLst>
      <p:ext uri="{BB962C8B-B14F-4D97-AF65-F5344CB8AC3E}">
        <p14:creationId xmlns:p14="http://schemas.microsoft.com/office/powerpoint/2010/main" val="93189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9FA82-5852-DC42-15A2-0A0BDDE0556D}"/>
              </a:ext>
            </a:extLst>
          </p:cNvPr>
          <p:cNvSpPr>
            <a:spLocks noGrp="1"/>
          </p:cNvSpPr>
          <p:nvPr>
            <p:ph type="title"/>
          </p:nvPr>
        </p:nvSpPr>
        <p:spPr/>
        <p:txBody>
          <a:bodyPr/>
          <a:lstStyle/>
          <a:p>
            <a:r>
              <a:rPr lang="en-US" dirty="0"/>
              <a:t>Medication review</a:t>
            </a:r>
          </a:p>
        </p:txBody>
      </p:sp>
      <p:sp>
        <p:nvSpPr>
          <p:cNvPr id="3" name="Content Placeholder 2">
            <a:extLst>
              <a:ext uri="{FF2B5EF4-FFF2-40B4-BE49-F238E27FC236}">
                <a16:creationId xmlns:a16="http://schemas.microsoft.com/office/drawing/2014/main" id="{8C0AA194-E6FF-97DA-8B19-4E50873B7F91}"/>
              </a:ext>
            </a:extLst>
          </p:cNvPr>
          <p:cNvSpPr>
            <a:spLocks noGrp="1"/>
          </p:cNvSpPr>
          <p:nvPr>
            <p:ph idx="1"/>
          </p:nvPr>
        </p:nvSpPr>
        <p:spPr/>
        <p:txBody>
          <a:bodyPr/>
          <a:lstStyle/>
          <a:p>
            <a:r>
              <a:rPr lang="en-US" dirty="0"/>
              <a:t>ACE inhibitors and cough related stress UI</a:t>
            </a:r>
          </a:p>
          <a:p>
            <a:r>
              <a:rPr lang="en-US" dirty="0"/>
              <a:t>Calcium channel blockers reduce bladder contractility and may cause ankle edema</a:t>
            </a:r>
          </a:p>
          <a:p>
            <a:r>
              <a:rPr lang="en-US" dirty="0"/>
              <a:t>Diuretics </a:t>
            </a:r>
          </a:p>
          <a:p>
            <a:r>
              <a:rPr lang="en-US" dirty="0"/>
              <a:t>Opioids cause retention, constipation and sedation</a:t>
            </a:r>
          </a:p>
          <a:p>
            <a:r>
              <a:rPr lang="en-US" dirty="0"/>
              <a:t>Anticholinergics: impaired emptying, retention</a:t>
            </a:r>
          </a:p>
        </p:txBody>
      </p:sp>
    </p:spTree>
    <p:extLst>
      <p:ext uri="{BB962C8B-B14F-4D97-AF65-F5344CB8AC3E}">
        <p14:creationId xmlns:p14="http://schemas.microsoft.com/office/powerpoint/2010/main" val="110042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075FE-B0FE-5323-D5D4-F2B05AF42C24}"/>
              </a:ext>
            </a:extLst>
          </p:cNvPr>
          <p:cNvSpPr>
            <a:spLocks noGrp="1"/>
          </p:cNvSpPr>
          <p:nvPr>
            <p:ph type="title"/>
          </p:nvPr>
        </p:nvSpPr>
        <p:spPr/>
        <p:txBody>
          <a:bodyPr>
            <a:normAutofit/>
          </a:bodyPr>
          <a:lstStyle/>
          <a:p>
            <a:r>
              <a:rPr lang="en-US" dirty="0"/>
              <a:t>Physical exam</a:t>
            </a:r>
          </a:p>
        </p:txBody>
      </p:sp>
      <p:sp>
        <p:nvSpPr>
          <p:cNvPr id="3" name="Content Placeholder 2">
            <a:extLst>
              <a:ext uri="{FF2B5EF4-FFF2-40B4-BE49-F238E27FC236}">
                <a16:creationId xmlns:a16="http://schemas.microsoft.com/office/drawing/2014/main" id="{2D9AB1C4-A3B6-AD92-72D6-39B2C22AED6D}"/>
              </a:ext>
            </a:extLst>
          </p:cNvPr>
          <p:cNvSpPr>
            <a:spLocks noGrp="1"/>
          </p:cNvSpPr>
          <p:nvPr>
            <p:ph idx="1"/>
          </p:nvPr>
        </p:nvSpPr>
        <p:spPr/>
        <p:txBody>
          <a:bodyPr/>
          <a:lstStyle/>
          <a:p>
            <a:r>
              <a:rPr lang="en-US" dirty="0"/>
              <a:t>Cognitive screen (mini – cog, SLUMS)</a:t>
            </a:r>
          </a:p>
          <a:p>
            <a:endParaRPr lang="en-US" dirty="0"/>
          </a:p>
          <a:p>
            <a:r>
              <a:rPr lang="en-US" dirty="0"/>
              <a:t>Functional screen (gait speed, TUG, transfer, ADLs) </a:t>
            </a:r>
          </a:p>
          <a:p>
            <a:endParaRPr lang="en-US" dirty="0"/>
          </a:p>
          <a:p>
            <a:r>
              <a:rPr lang="en-US" dirty="0"/>
              <a:t>GU exam</a:t>
            </a:r>
          </a:p>
        </p:txBody>
      </p:sp>
    </p:spTree>
    <p:extLst>
      <p:ext uri="{BB962C8B-B14F-4D97-AF65-F5344CB8AC3E}">
        <p14:creationId xmlns:p14="http://schemas.microsoft.com/office/powerpoint/2010/main" val="1098120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01AE-80B3-F683-0C58-B031C746F383}"/>
              </a:ext>
            </a:extLst>
          </p:cNvPr>
          <p:cNvSpPr>
            <a:spLocks noGrp="1"/>
          </p:cNvSpPr>
          <p:nvPr>
            <p:ph type="title"/>
          </p:nvPr>
        </p:nvSpPr>
        <p:spPr/>
        <p:txBody>
          <a:bodyPr/>
          <a:lstStyle/>
          <a:p>
            <a:r>
              <a:rPr lang="en-US" dirty="0"/>
              <a:t>Physical exam</a:t>
            </a:r>
          </a:p>
        </p:txBody>
      </p:sp>
      <p:pic>
        <p:nvPicPr>
          <p:cNvPr id="5" name="Content Placeholder 4">
            <a:extLst>
              <a:ext uri="{FF2B5EF4-FFF2-40B4-BE49-F238E27FC236}">
                <a16:creationId xmlns:a16="http://schemas.microsoft.com/office/drawing/2014/main" id="{74F0A61B-8C5C-0376-0D3A-3279FF05344C}"/>
              </a:ext>
            </a:extLst>
          </p:cNvPr>
          <p:cNvPicPr>
            <a:picLocks noGrp="1" noChangeAspect="1"/>
          </p:cNvPicPr>
          <p:nvPr>
            <p:ph idx="1"/>
          </p:nvPr>
        </p:nvPicPr>
        <p:blipFill>
          <a:blip r:embed="rId2"/>
          <a:stretch>
            <a:fillRect/>
          </a:stretch>
        </p:blipFill>
        <p:spPr>
          <a:xfrm>
            <a:off x="6496265" y="2283650"/>
            <a:ext cx="4946795" cy="3731896"/>
          </a:xfrm>
        </p:spPr>
      </p:pic>
      <p:sp>
        <p:nvSpPr>
          <p:cNvPr id="7" name="TextBox 6">
            <a:extLst>
              <a:ext uri="{FF2B5EF4-FFF2-40B4-BE49-F238E27FC236}">
                <a16:creationId xmlns:a16="http://schemas.microsoft.com/office/drawing/2014/main" id="{17CE09DE-A344-57D2-AAE3-61286A338647}"/>
              </a:ext>
            </a:extLst>
          </p:cNvPr>
          <p:cNvSpPr txBox="1"/>
          <p:nvPr/>
        </p:nvSpPr>
        <p:spPr>
          <a:xfrm>
            <a:off x="965458" y="2209413"/>
            <a:ext cx="4730278" cy="3385542"/>
          </a:xfrm>
          <a:prstGeom prst="rect">
            <a:avLst/>
          </a:prstGeom>
          <a:noFill/>
        </p:spPr>
        <p:txBody>
          <a:bodyPr wrap="square" rtlCol="0">
            <a:spAutoFit/>
          </a:bodyPr>
          <a:lstStyle/>
          <a:p>
            <a:r>
              <a:rPr lang="en-US" sz="2800" dirty="0"/>
              <a:t>Digital rectal exam (perianal sensation, wink reflex, impaction, mass) </a:t>
            </a:r>
          </a:p>
          <a:p>
            <a:endParaRPr lang="en-US" sz="2800" dirty="0"/>
          </a:p>
          <a:p>
            <a:r>
              <a:rPr lang="en-US" sz="2800" dirty="0"/>
              <a:t>Bulbocavernosus reflex (clitoral or glans light stroke followed by anal wink)</a:t>
            </a:r>
          </a:p>
          <a:p>
            <a:endParaRPr lang="en-US" dirty="0"/>
          </a:p>
        </p:txBody>
      </p:sp>
    </p:spTree>
    <p:extLst>
      <p:ext uri="{BB962C8B-B14F-4D97-AF65-F5344CB8AC3E}">
        <p14:creationId xmlns:p14="http://schemas.microsoft.com/office/powerpoint/2010/main" val="1862806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805E-3F3F-28E9-01D7-652C9A3FBEAA}"/>
              </a:ext>
            </a:extLst>
          </p:cNvPr>
          <p:cNvSpPr>
            <a:spLocks noGrp="1"/>
          </p:cNvSpPr>
          <p:nvPr>
            <p:ph type="title"/>
          </p:nvPr>
        </p:nvSpPr>
        <p:spPr/>
        <p:txBody>
          <a:bodyPr/>
          <a:lstStyle/>
          <a:p>
            <a:r>
              <a:rPr lang="en-US" dirty="0"/>
              <a:t>Female exam</a:t>
            </a:r>
          </a:p>
        </p:txBody>
      </p:sp>
      <p:pic>
        <p:nvPicPr>
          <p:cNvPr id="5" name="Content Placeholder 4">
            <a:extLst>
              <a:ext uri="{FF2B5EF4-FFF2-40B4-BE49-F238E27FC236}">
                <a16:creationId xmlns:a16="http://schemas.microsoft.com/office/drawing/2014/main" id="{C3A81366-D2A0-42B9-C587-7E3F5272312F}"/>
              </a:ext>
            </a:extLst>
          </p:cNvPr>
          <p:cNvPicPr>
            <a:picLocks noGrp="1" noChangeAspect="1"/>
          </p:cNvPicPr>
          <p:nvPr>
            <p:ph idx="1"/>
          </p:nvPr>
        </p:nvPicPr>
        <p:blipFill>
          <a:blip r:embed="rId2"/>
          <a:stretch>
            <a:fillRect/>
          </a:stretch>
        </p:blipFill>
        <p:spPr>
          <a:xfrm>
            <a:off x="1120775" y="2269324"/>
            <a:ext cx="10233025" cy="3463939"/>
          </a:xfrm>
        </p:spPr>
      </p:pic>
      <p:cxnSp>
        <p:nvCxnSpPr>
          <p:cNvPr id="7" name="Straight Arrow Connector 6">
            <a:extLst>
              <a:ext uri="{FF2B5EF4-FFF2-40B4-BE49-F238E27FC236}">
                <a16:creationId xmlns:a16="http://schemas.microsoft.com/office/drawing/2014/main" id="{8C652C4A-9D84-3A9C-D663-94F3EC80E961}"/>
              </a:ext>
            </a:extLst>
          </p:cNvPr>
          <p:cNvCxnSpPr>
            <a:cxnSpLocks/>
          </p:cNvCxnSpPr>
          <p:nvPr/>
        </p:nvCxnSpPr>
        <p:spPr>
          <a:xfrm flipV="1">
            <a:off x="1923003" y="3945854"/>
            <a:ext cx="558065" cy="6957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47E74A1-0598-E454-1B11-FCF288279E5E}"/>
              </a:ext>
            </a:extLst>
          </p:cNvPr>
          <p:cNvCxnSpPr>
            <a:cxnSpLocks/>
          </p:cNvCxnSpPr>
          <p:nvPr/>
        </p:nvCxnSpPr>
        <p:spPr>
          <a:xfrm flipV="1">
            <a:off x="5573318" y="4015431"/>
            <a:ext cx="210146" cy="23019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962EC6-FE5A-5962-93DA-9345C5729839}"/>
              </a:ext>
            </a:extLst>
          </p:cNvPr>
          <p:cNvCxnSpPr>
            <a:cxnSpLocks/>
          </p:cNvCxnSpPr>
          <p:nvPr/>
        </p:nvCxnSpPr>
        <p:spPr>
          <a:xfrm flipH="1" flipV="1">
            <a:off x="9224575" y="4130526"/>
            <a:ext cx="416079" cy="31150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134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2884-211D-95B4-3B1A-235163EFC294}"/>
              </a:ext>
            </a:extLst>
          </p:cNvPr>
          <p:cNvSpPr>
            <a:spLocks noGrp="1"/>
          </p:cNvSpPr>
          <p:nvPr>
            <p:ph type="title"/>
          </p:nvPr>
        </p:nvSpPr>
        <p:spPr/>
        <p:txBody>
          <a:bodyPr/>
          <a:lstStyle/>
          <a:p>
            <a:r>
              <a:rPr lang="en-US" dirty="0"/>
              <a:t>Male exam</a:t>
            </a:r>
          </a:p>
        </p:txBody>
      </p:sp>
      <p:pic>
        <p:nvPicPr>
          <p:cNvPr id="5" name="Content Placeholder 4">
            <a:extLst>
              <a:ext uri="{FF2B5EF4-FFF2-40B4-BE49-F238E27FC236}">
                <a16:creationId xmlns:a16="http://schemas.microsoft.com/office/drawing/2014/main" id="{95AECA00-64F1-012E-3E7B-EB2F56CC877B}"/>
              </a:ext>
            </a:extLst>
          </p:cNvPr>
          <p:cNvPicPr>
            <a:picLocks noGrp="1" noChangeAspect="1"/>
          </p:cNvPicPr>
          <p:nvPr>
            <p:ph idx="1"/>
          </p:nvPr>
        </p:nvPicPr>
        <p:blipFill>
          <a:blip r:embed="rId2"/>
          <a:stretch>
            <a:fillRect/>
          </a:stretch>
        </p:blipFill>
        <p:spPr>
          <a:xfrm>
            <a:off x="5280069" y="1695133"/>
            <a:ext cx="6273235" cy="4351338"/>
          </a:xfrm>
        </p:spPr>
      </p:pic>
      <p:sp>
        <p:nvSpPr>
          <p:cNvPr id="7" name="TextBox 6">
            <a:extLst>
              <a:ext uri="{FF2B5EF4-FFF2-40B4-BE49-F238E27FC236}">
                <a16:creationId xmlns:a16="http://schemas.microsoft.com/office/drawing/2014/main" id="{1714E62F-5922-EE83-CE36-AFFF269C627D}"/>
              </a:ext>
            </a:extLst>
          </p:cNvPr>
          <p:cNvSpPr txBox="1"/>
          <p:nvPr/>
        </p:nvSpPr>
        <p:spPr>
          <a:xfrm>
            <a:off x="5225699" y="908081"/>
            <a:ext cx="1895129" cy="523220"/>
          </a:xfrm>
          <a:prstGeom prst="rect">
            <a:avLst/>
          </a:prstGeom>
          <a:noFill/>
        </p:spPr>
        <p:txBody>
          <a:bodyPr wrap="square" rtlCol="0">
            <a:spAutoFit/>
          </a:bodyPr>
          <a:lstStyle/>
          <a:p>
            <a:r>
              <a:rPr lang="en-US" sz="2800" dirty="0"/>
              <a:t>Phimosis</a:t>
            </a:r>
          </a:p>
        </p:txBody>
      </p:sp>
      <p:pic>
        <p:nvPicPr>
          <p:cNvPr id="9" name="Picture 8">
            <a:extLst>
              <a:ext uri="{FF2B5EF4-FFF2-40B4-BE49-F238E27FC236}">
                <a16:creationId xmlns:a16="http://schemas.microsoft.com/office/drawing/2014/main" id="{57182767-1A98-B3DC-B9AD-864CFE226588}"/>
              </a:ext>
            </a:extLst>
          </p:cNvPr>
          <p:cNvPicPr>
            <a:picLocks noChangeAspect="1"/>
          </p:cNvPicPr>
          <p:nvPr/>
        </p:nvPicPr>
        <p:blipFill>
          <a:blip r:embed="rId3"/>
          <a:stretch>
            <a:fillRect/>
          </a:stretch>
        </p:blipFill>
        <p:spPr>
          <a:xfrm>
            <a:off x="1240195" y="3198079"/>
            <a:ext cx="2821289" cy="2771050"/>
          </a:xfrm>
          <a:prstGeom prst="rect">
            <a:avLst/>
          </a:prstGeom>
        </p:spPr>
      </p:pic>
      <p:sp>
        <p:nvSpPr>
          <p:cNvPr id="10" name="TextBox 9">
            <a:extLst>
              <a:ext uri="{FF2B5EF4-FFF2-40B4-BE49-F238E27FC236}">
                <a16:creationId xmlns:a16="http://schemas.microsoft.com/office/drawing/2014/main" id="{C7F77A38-042E-B794-F053-34620D75E63C}"/>
              </a:ext>
            </a:extLst>
          </p:cNvPr>
          <p:cNvSpPr txBox="1"/>
          <p:nvPr/>
        </p:nvSpPr>
        <p:spPr>
          <a:xfrm>
            <a:off x="1104707" y="2274396"/>
            <a:ext cx="2933506" cy="523220"/>
          </a:xfrm>
          <a:prstGeom prst="rect">
            <a:avLst/>
          </a:prstGeom>
          <a:noFill/>
        </p:spPr>
        <p:txBody>
          <a:bodyPr wrap="square" rtlCol="0">
            <a:spAutoFit/>
          </a:bodyPr>
          <a:lstStyle/>
          <a:p>
            <a:r>
              <a:rPr lang="en-US" sz="2800" dirty="0" err="1"/>
              <a:t>Balantitis</a:t>
            </a:r>
            <a:endParaRPr lang="en-US" sz="2800" dirty="0"/>
          </a:p>
        </p:txBody>
      </p:sp>
    </p:spTree>
    <p:extLst>
      <p:ext uri="{BB962C8B-B14F-4D97-AF65-F5344CB8AC3E}">
        <p14:creationId xmlns:p14="http://schemas.microsoft.com/office/powerpoint/2010/main" val="1827897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56DA-593A-383F-9889-D0B95C5A10F1}"/>
              </a:ext>
            </a:extLst>
          </p:cNvPr>
          <p:cNvSpPr>
            <a:spLocks noGrp="1"/>
          </p:cNvSpPr>
          <p:nvPr>
            <p:ph type="title"/>
          </p:nvPr>
        </p:nvSpPr>
        <p:spPr/>
        <p:txBody>
          <a:bodyPr/>
          <a:lstStyle/>
          <a:p>
            <a:r>
              <a:rPr lang="en-US" dirty="0"/>
              <a:t>Urinary stress test</a:t>
            </a:r>
          </a:p>
        </p:txBody>
      </p:sp>
      <p:sp>
        <p:nvSpPr>
          <p:cNvPr id="3" name="Content Placeholder 2">
            <a:extLst>
              <a:ext uri="{FF2B5EF4-FFF2-40B4-BE49-F238E27FC236}">
                <a16:creationId xmlns:a16="http://schemas.microsoft.com/office/drawing/2014/main" id="{9BDC0E0F-D43A-FC3C-73A4-0589567E8720}"/>
              </a:ext>
            </a:extLst>
          </p:cNvPr>
          <p:cNvSpPr>
            <a:spLocks noGrp="1"/>
          </p:cNvSpPr>
          <p:nvPr>
            <p:ph idx="1"/>
          </p:nvPr>
        </p:nvSpPr>
        <p:spPr/>
        <p:txBody>
          <a:bodyPr/>
          <a:lstStyle/>
          <a:p>
            <a:r>
              <a:rPr lang="en-US" dirty="0"/>
              <a:t>Full bladder</a:t>
            </a:r>
          </a:p>
          <a:p>
            <a:r>
              <a:rPr lang="en-US" dirty="0"/>
              <a:t>Clinically observe urethra after a vigorous cough</a:t>
            </a:r>
          </a:p>
        </p:txBody>
      </p:sp>
    </p:spTree>
    <p:extLst>
      <p:ext uri="{BB962C8B-B14F-4D97-AF65-F5344CB8AC3E}">
        <p14:creationId xmlns:p14="http://schemas.microsoft.com/office/powerpoint/2010/main" val="1648471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78F3-E4F9-B665-B4A2-2E3ADBCA2FE6}"/>
              </a:ext>
            </a:extLst>
          </p:cNvPr>
          <p:cNvSpPr>
            <a:spLocks noGrp="1"/>
          </p:cNvSpPr>
          <p:nvPr>
            <p:ph type="title"/>
          </p:nvPr>
        </p:nvSpPr>
        <p:spPr/>
        <p:txBody>
          <a:bodyPr/>
          <a:lstStyle/>
          <a:p>
            <a:r>
              <a:rPr lang="en-US" dirty="0"/>
              <a:t>Testing</a:t>
            </a:r>
          </a:p>
        </p:txBody>
      </p:sp>
      <p:sp>
        <p:nvSpPr>
          <p:cNvPr id="3" name="Content Placeholder 2">
            <a:extLst>
              <a:ext uri="{FF2B5EF4-FFF2-40B4-BE49-F238E27FC236}">
                <a16:creationId xmlns:a16="http://schemas.microsoft.com/office/drawing/2014/main" id="{B64DE485-EF63-68F6-BE93-8E7863C59A5B}"/>
              </a:ext>
            </a:extLst>
          </p:cNvPr>
          <p:cNvSpPr>
            <a:spLocks noGrp="1"/>
          </p:cNvSpPr>
          <p:nvPr>
            <p:ph idx="1"/>
          </p:nvPr>
        </p:nvSpPr>
        <p:spPr/>
        <p:txBody>
          <a:bodyPr/>
          <a:lstStyle/>
          <a:p>
            <a:r>
              <a:rPr lang="en-US" dirty="0" err="1"/>
              <a:t>Urinanalysis</a:t>
            </a:r>
            <a:r>
              <a:rPr lang="en-US" dirty="0"/>
              <a:t> for hematuria and glycosuria</a:t>
            </a:r>
          </a:p>
          <a:p>
            <a:endParaRPr lang="en-US" dirty="0"/>
          </a:p>
          <a:p>
            <a:r>
              <a:rPr lang="en-US" dirty="0"/>
              <a:t>Note:  elevated WBC and / or bacteriuria without symptoms represent asymptomatic bacteriuria and not UTI </a:t>
            </a:r>
          </a:p>
        </p:txBody>
      </p:sp>
    </p:spTree>
    <p:extLst>
      <p:ext uri="{BB962C8B-B14F-4D97-AF65-F5344CB8AC3E}">
        <p14:creationId xmlns:p14="http://schemas.microsoft.com/office/powerpoint/2010/main" val="40494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4BFF-2229-E4CA-39BA-2257BDB59492}"/>
              </a:ext>
            </a:extLst>
          </p:cNvPr>
          <p:cNvSpPr>
            <a:spLocks noGrp="1"/>
          </p:cNvSpPr>
          <p:nvPr>
            <p:ph type="title"/>
          </p:nvPr>
        </p:nvSpPr>
        <p:spPr/>
        <p:txBody>
          <a:bodyPr/>
          <a:lstStyle/>
          <a:p>
            <a:r>
              <a:rPr lang="en-US" dirty="0"/>
              <a:t>Other tests</a:t>
            </a:r>
          </a:p>
        </p:txBody>
      </p:sp>
      <p:sp>
        <p:nvSpPr>
          <p:cNvPr id="3" name="Content Placeholder 2">
            <a:extLst>
              <a:ext uri="{FF2B5EF4-FFF2-40B4-BE49-F238E27FC236}">
                <a16:creationId xmlns:a16="http://schemas.microsoft.com/office/drawing/2014/main" id="{94B1CF80-3E2F-A366-AD4D-BE705FD1E542}"/>
              </a:ext>
            </a:extLst>
          </p:cNvPr>
          <p:cNvSpPr>
            <a:spLocks noGrp="1"/>
          </p:cNvSpPr>
          <p:nvPr>
            <p:ph idx="1"/>
          </p:nvPr>
        </p:nvSpPr>
        <p:spPr/>
        <p:txBody>
          <a:bodyPr>
            <a:normAutofit fontScale="92500" lnSpcReduction="10000"/>
          </a:bodyPr>
          <a:lstStyle/>
          <a:p>
            <a:r>
              <a:rPr lang="en-US" dirty="0"/>
              <a:t>Bladder diary (24 – 48H)</a:t>
            </a:r>
          </a:p>
          <a:p>
            <a:pPr lvl="1"/>
            <a:r>
              <a:rPr lang="en-US" dirty="0"/>
              <a:t>Frequency</a:t>
            </a:r>
          </a:p>
          <a:p>
            <a:pPr lvl="1"/>
            <a:r>
              <a:rPr lang="en-US" dirty="0"/>
              <a:t>Volume</a:t>
            </a:r>
          </a:p>
          <a:p>
            <a:pPr lvl="1"/>
            <a:endParaRPr lang="en-US" dirty="0"/>
          </a:p>
          <a:p>
            <a:r>
              <a:rPr lang="en-US" dirty="0"/>
              <a:t>PVR</a:t>
            </a:r>
          </a:p>
          <a:p>
            <a:pPr lvl="1"/>
            <a:r>
              <a:rPr lang="en-US" dirty="0"/>
              <a:t>Diabetics</a:t>
            </a:r>
          </a:p>
          <a:p>
            <a:pPr lvl="1"/>
            <a:r>
              <a:rPr lang="en-US" dirty="0" err="1"/>
              <a:t>Hx</a:t>
            </a:r>
            <a:r>
              <a:rPr lang="en-US" dirty="0"/>
              <a:t> of retention</a:t>
            </a:r>
          </a:p>
          <a:p>
            <a:pPr lvl="1"/>
            <a:r>
              <a:rPr lang="en-US" dirty="0"/>
              <a:t>Elevated PSA</a:t>
            </a:r>
          </a:p>
          <a:p>
            <a:pPr lvl="1"/>
            <a:r>
              <a:rPr lang="en-US" dirty="0"/>
              <a:t>Recurrent UTI’s</a:t>
            </a:r>
          </a:p>
          <a:p>
            <a:pPr lvl="1"/>
            <a:r>
              <a:rPr lang="en-US" dirty="0"/>
              <a:t>Constipation</a:t>
            </a:r>
          </a:p>
          <a:p>
            <a:pPr lvl="1"/>
            <a:r>
              <a:rPr lang="en-US" dirty="0"/>
              <a:t>Neurological disease</a:t>
            </a:r>
          </a:p>
          <a:p>
            <a:pPr lvl="1"/>
            <a:r>
              <a:rPr lang="en-US" dirty="0"/>
              <a:t>Pelvic organ prolapse</a:t>
            </a:r>
          </a:p>
          <a:p>
            <a:pPr lvl="1"/>
            <a:endParaRPr lang="en-US" dirty="0"/>
          </a:p>
        </p:txBody>
      </p:sp>
    </p:spTree>
    <p:extLst>
      <p:ext uri="{BB962C8B-B14F-4D97-AF65-F5344CB8AC3E}">
        <p14:creationId xmlns:p14="http://schemas.microsoft.com/office/powerpoint/2010/main" val="869574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55A6-A5E0-3B95-F137-3CA300CA7669}"/>
              </a:ext>
            </a:extLst>
          </p:cNvPr>
          <p:cNvSpPr>
            <a:spLocks noGrp="1"/>
          </p:cNvSpPr>
          <p:nvPr>
            <p:ph type="title"/>
          </p:nvPr>
        </p:nvSpPr>
        <p:spPr/>
        <p:txBody>
          <a:bodyPr/>
          <a:lstStyle/>
          <a:p>
            <a:r>
              <a:rPr lang="en-US" dirty="0"/>
              <a:t>Other tests</a:t>
            </a:r>
          </a:p>
        </p:txBody>
      </p:sp>
      <p:sp>
        <p:nvSpPr>
          <p:cNvPr id="3" name="Content Placeholder 2">
            <a:extLst>
              <a:ext uri="{FF2B5EF4-FFF2-40B4-BE49-F238E27FC236}">
                <a16:creationId xmlns:a16="http://schemas.microsoft.com/office/drawing/2014/main" id="{60DE74D5-6E86-349A-AC63-2AD5F54921A4}"/>
              </a:ext>
            </a:extLst>
          </p:cNvPr>
          <p:cNvSpPr>
            <a:spLocks noGrp="1"/>
          </p:cNvSpPr>
          <p:nvPr>
            <p:ph idx="1"/>
          </p:nvPr>
        </p:nvSpPr>
        <p:spPr/>
        <p:txBody>
          <a:bodyPr/>
          <a:lstStyle/>
          <a:p>
            <a:r>
              <a:rPr lang="en-US" dirty="0"/>
              <a:t>Urodynamics</a:t>
            </a:r>
          </a:p>
        </p:txBody>
      </p:sp>
      <p:pic>
        <p:nvPicPr>
          <p:cNvPr id="5" name="Picture 4">
            <a:extLst>
              <a:ext uri="{FF2B5EF4-FFF2-40B4-BE49-F238E27FC236}">
                <a16:creationId xmlns:a16="http://schemas.microsoft.com/office/drawing/2014/main" id="{AA55872E-7122-E50F-E45A-6E646CE19D90}"/>
              </a:ext>
            </a:extLst>
          </p:cNvPr>
          <p:cNvPicPr>
            <a:picLocks noChangeAspect="1"/>
          </p:cNvPicPr>
          <p:nvPr/>
        </p:nvPicPr>
        <p:blipFill>
          <a:blip r:embed="rId2"/>
          <a:stretch>
            <a:fillRect/>
          </a:stretch>
        </p:blipFill>
        <p:spPr>
          <a:xfrm>
            <a:off x="4158895" y="1825625"/>
            <a:ext cx="6731929" cy="4452271"/>
          </a:xfrm>
          <a:prstGeom prst="rect">
            <a:avLst/>
          </a:prstGeom>
        </p:spPr>
      </p:pic>
    </p:spTree>
    <p:extLst>
      <p:ext uri="{BB962C8B-B14F-4D97-AF65-F5344CB8AC3E}">
        <p14:creationId xmlns:p14="http://schemas.microsoft.com/office/powerpoint/2010/main" val="2682032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2477-3AB6-3FCC-C62E-5DDE44263BAC}"/>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D70FE207-84AF-5BA4-CC1D-BBD952097CD9}"/>
              </a:ext>
            </a:extLst>
          </p:cNvPr>
          <p:cNvSpPr>
            <a:spLocks noGrp="1"/>
          </p:cNvSpPr>
          <p:nvPr>
            <p:ph idx="1"/>
          </p:nvPr>
        </p:nvSpPr>
        <p:spPr/>
        <p:txBody>
          <a:bodyPr/>
          <a:lstStyle/>
          <a:p>
            <a:r>
              <a:rPr lang="en-US" dirty="0"/>
              <a:t>Establish goals</a:t>
            </a:r>
          </a:p>
          <a:p>
            <a:pPr lvl="1"/>
            <a:r>
              <a:rPr lang="en-US" dirty="0"/>
              <a:t>Total continence</a:t>
            </a:r>
          </a:p>
          <a:p>
            <a:pPr lvl="1"/>
            <a:r>
              <a:rPr lang="en-US" dirty="0"/>
              <a:t>Partial continence / reduce volume and frequency</a:t>
            </a:r>
          </a:p>
          <a:p>
            <a:pPr marL="457200" lvl="1" indent="0">
              <a:buNone/>
            </a:pPr>
            <a:endParaRPr lang="en-US" dirty="0"/>
          </a:p>
        </p:txBody>
      </p:sp>
    </p:spTree>
    <p:extLst>
      <p:ext uri="{BB962C8B-B14F-4D97-AF65-F5344CB8AC3E}">
        <p14:creationId xmlns:p14="http://schemas.microsoft.com/office/powerpoint/2010/main" val="2259787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42E9-6193-CC76-E1B3-052AAF3DFC52}"/>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3DD072CD-E262-5777-401E-3D3C87E89E29}"/>
              </a:ext>
            </a:extLst>
          </p:cNvPr>
          <p:cNvSpPr>
            <a:spLocks noGrp="1"/>
          </p:cNvSpPr>
          <p:nvPr>
            <p:ph idx="1"/>
          </p:nvPr>
        </p:nvSpPr>
        <p:spPr>
          <a:xfrm>
            <a:off x="838200" y="1983440"/>
            <a:ext cx="4756296" cy="4351338"/>
          </a:xfrm>
        </p:spPr>
        <p:txBody>
          <a:bodyPr/>
          <a:lstStyle/>
          <a:p>
            <a:r>
              <a:rPr lang="en-US" dirty="0"/>
              <a:t>Urinary incontinence = any involuntary leakage of urine</a:t>
            </a:r>
          </a:p>
        </p:txBody>
      </p:sp>
      <p:pic>
        <p:nvPicPr>
          <p:cNvPr id="5" name="Picture 4">
            <a:extLst>
              <a:ext uri="{FF2B5EF4-FFF2-40B4-BE49-F238E27FC236}">
                <a16:creationId xmlns:a16="http://schemas.microsoft.com/office/drawing/2014/main" id="{762F3CCB-1D77-A0F8-C5F8-24D8600B96B6}"/>
              </a:ext>
            </a:extLst>
          </p:cNvPr>
          <p:cNvPicPr>
            <a:picLocks noChangeAspect="1"/>
          </p:cNvPicPr>
          <p:nvPr/>
        </p:nvPicPr>
        <p:blipFill>
          <a:blip r:embed="rId2"/>
          <a:stretch>
            <a:fillRect/>
          </a:stretch>
        </p:blipFill>
        <p:spPr>
          <a:xfrm>
            <a:off x="6353560" y="0"/>
            <a:ext cx="5723223" cy="6858000"/>
          </a:xfrm>
          <a:prstGeom prst="rect">
            <a:avLst/>
          </a:prstGeom>
        </p:spPr>
      </p:pic>
    </p:spTree>
    <p:extLst>
      <p:ext uri="{BB962C8B-B14F-4D97-AF65-F5344CB8AC3E}">
        <p14:creationId xmlns:p14="http://schemas.microsoft.com/office/powerpoint/2010/main" val="1347767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6553-14D5-837B-E4D5-B73778EDF127}"/>
              </a:ext>
            </a:extLst>
          </p:cNvPr>
          <p:cNvSpPr>
            <a:spLocks noGrp="1"/>
          </p:cNvSpPr>
          <p:nvPr>
            <p:ph type="title"/>
          </p:nvPr>
        </p:nvSpPr>
        <p:spPr/>
        <p:txBody>
          <a:bodyPr/>
          <a:lstStyle/>
          <a:p>
            <a:r>
              <a:rPr lang="en-US" dirty="0"/>
              <a:t>Treatment options</a:t>
            </a:r>
          </a:p>
        </p:txBody>
      </p:sp>
      <p:sp>
        <p:nvSpPr>
          <p:cNvPr id="3" name="Content Placeholder 2">
            <a:extLst>
              <a:ext uri="{FF2B5EF4-FFF2-40B4-BE49-F238E27FC236}">
                <a16:creationId xmlns:a16="http://schemas.microsoft.com/office/drawing/2014/main" id="{CCD785A5-6BE2-1FA4-1288-6690ADEA7DAA}"/>
              </a:ext>
            </a:extLst>
          </p:cNvPr>
          <p:cNvSpPr>
            <a:spLocks noGrp="1"/>
          </p:cNvSpPr>
          <p:nvPr>
            <p:ph idx="1"/>
          </p:nvPr>
        </p:nvSpPr>
        <p:spPr/>
        <p:txBody>
          <a:bodyPr/>
          <a:lstStyle/>
          <a:p>
            <a:r>
              <a:rPr lang="en-US" dirty="0"/>
              <a:t>Eliminate contributory factors</a:t>
            </a:r>
          </a:p>
          <a:p>
            <a:r>
              <a:rPr lang="en-US" dirty="0"/>
              <a:t>Lifestyle modification Behavioral therapy</a:t>
            </a:r>
          </a:p>
          <a:p>
            <a:r>
              <a:rPr lang="en-US" dirty="0"/>
              <a:t>Medications</a:t>
            </a:r>
          </a:p>
          <a:p>
            <a:r>
              <a:rPr lang="en-US" dirty="0"/>
              <a:t>Devices (Pessary and Neurostimulation)</a:t>
            </a:r>
          </a:p>
          <a:p>
            <a:r>
              <a:rPr lang="en-US" dirty="0"/>
              <a:t>Surgery </a:t>
            </a:r>
          </a:p>
        </p:txBody>
      </p:sp>
    </p:spTree>
    <p:extLst>
      <p:ext uri="{BB962C8B-B14F-4D97-AF65-F5344CB8AC3E}">
        <p14:creationId xmlns:p14="http://schemas.microsoft.com/office/powerpoint/2010/main" val="424047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C46CF-AC4E-17F7-CF77-01C36C6F8056}"/>
              </a:ext>
            </a:extLst>
          </p:cNvPr>
          <p:cNvSpPr>
            <a:spLocks noGrp="1"/>
          </p:cNvSpPr>
          <p:nvPr>
            <p:ph type="title"/>
          </p:nvPr>
        </p:nvSpPr>
        <p:spPr/>
        <p:txBody>
          <a:bodyPr/>
          <a:lstStyle/>
          <a:p>
            <a:r>
              <a:rPr lang="en-US" dirty="0"/>
              <a:t>Lifestyle modifications</a:t>
            </a:r>
          </a:p>
        </p:txBody>
      </p:sp>
      <p:sp>
        <p:nvSpPr>
          <p:cNvPr id="3" name="Content Placeholder 2">
            <a:extLst>
              <a:ext uri="{FF2B5EF4-FFF2-40B4-BE49-F238E27FC236}">
                <a16:creationId xmlns:a16="http://schemas.microsoft.com/office/drawing/2014/main" id="{89463B7B-E4BB-5E64-A684-1A1E4D236698}"/>
              </a:ext>
            </a:extLst>
          </p:cNvPr>
          <p:cNvSpPr>
            <a:spLocks noGrp="1"/>
          </p:cNvSpPr>
          <p:nvPr>
            <p:ph idx="1"/>
          </p:nvPr>
        </p:nvSpPr>
        <p:spPr/>
        <p:txBody>
          <a:bodyPr/>
          <a:lstStyle/>
          <a:p>
            <a:r>
              <a:rPr lang="en-US" dirty="0"/>
              <a:t>Weight loss</a:t>
            </a:r>
          </a:p>
          <a:p>
            <a:r>
              <a:rPr lang="en-US" dirty="0"/>
              <a:t>Reduce fluid intake or no evening fluids</a:t>
            </a:r>
          </a:p>
          <a:p>
            <a:r>
              <a:rPr lang="en-US" dirty="0"/>
              <a:t>Less alcohol</a:t>
            </a:r>
          </a:p>
          <a:p>
            <a:r>
              <a:rPr lang="en-US" dirty="0"/>
              <a:t>Caffeine free</a:t>
            </a:r>
          </a:p>
          <a:p>
            <a:r>
              <a:rPr lang="en-US" dirty="0"/>
              <a:t>Smoking cessation</a:t>
            </a:r>
          </a:p>
          <a:p>
            <a:endParaRPr lang="en-US" dirty="0"/>
          </a:p>
        </p:txBody>
      </p:sp>
    </p:spTree>
    <p:extLst>
      <p:ext uri="{BB962C8B-B14F-4D97-AF65-F5344CB8AC3E}">
        <p14:creationId xmlns:p14="http://schemas.microsoft.com/office/powerpoint/2010/main" val="2983203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38B3C-5BC0-F519-48A3-31D24BA3B4D7}"/>
              </a:ext>
            </a:extLst>
          </p:cNvPr>
          <p:cNvSpPr>
            <a:spLocks noGrp="1"/>
          </p:cNvSpPr>
          <p:nvPr>
            <p:ph type="title"/>
          </p:nvPr>
        </p:nvSpPr>
        <p:spPr/>
        <p:txBody>
          <a:bodyPr/>
          <a:lstStyle/>
          <a:p>
            <a:r>
              <a:rPr lang="en-US" dirty="0"/>
              <a:t>Behavioral Therapies</a:t>
            </a:r>
          </a:p>
        </p:txBody>
      </p:sp>
      <p:sp>
        <p:nvSpPr>
          <p:cNvPr id="3" name="Content Placeholder 2">
            <a:extLst>
              <a:ext uri="{FF2B5EF4-FFF2-40B4-BE49-F238E27FC236}">
                <a16:creationId xmlns:a16="http://schemas.microsoft.com/office/drawing/2014/main" id="{F3D236AA-C7AB-79BD-524B-A550FDF91D3D}"/>
              </a:ext>
            </a:extLst>
          </p:cNvPr>
          <p:cNvSpPr>
            <a:spLocks noGrp="1"/>
          </p:cNvSpPr>
          <p:nvPr>
            <p:ph idx="1"/>
          </p:nvPr>
        </p:nvSpPr>
        <p:spPr/>
        <p:txBody>
          <a:bodyPr/>
          <a:lstStyle/>
          <a:p>
            <a:r>
              <a:rPr lang="en-US" dirty="0"/>
              <a:t>Bladder training</a:t>
            </a:r>
          </a:p>
          <a:p>
            <a:pPr lvl="1"/>
            <a:r>
              <a:rPr lang="en-US" dirty="0"/>
              <a:t>Frequent / scheduled micturition</a:t>
            </a:r>
          </a:p>
          <a:p>
            <a:pPr lvl="1"/>
            <a:r>
              <a:rPr lang="en-US" dirty="0"/>
              <a:t>Suppression (wait and hold) </a:t>
            </a:r>
          </a:p>
          <a:p>
            <a:r>
              <a:rPr lang="en-US" dirty="0"/>
              <a:t>Pelvic muscle exercises</a:t>
            </a:r>
          </a:p>
          <a:p>
            <a:pPr lvl="1"/>
            <a:r>
              <a:rPr lang="en-US" dirty="0"/>
              <a:t>Improve urethral muscle support</a:t>
            </a:r>
          </a:p>
          <a:p>
            <a:pPr lvl="1"/>
            <a:r>
              <a:rPr lang="en-US" dirty="0"/>
              <a:t>Helps prevent post prostatectomy UI</a:t>
            </a:r>
          </a:p>
          <a:p>
            <a:pPr lvl="1"/>
            <a:r>
              <a:rPr lang="en-US" dirty="0"/>
              <a:t>High intensity, low repetition</a:t>
            </a:r>
          </a:p>
          <a:p>
            <a:pPr lvl="1"/>
            <a:r>
              <a:rPr lang="en-US" dirty="0"/>
              <a:t>Hold 6 – 8 sec, repeat x 12, 3 sets daily</a:t>
            </a:r>
          </a:p>
        </p:txBody>
      </p:sp>
    </p:spTree>
    <p:extLst>
      <p:ext uri="{BB962C8B-B14F-4D97-AF65-F5344CB8AC3E}">
        <p14:creationId xmlns:p14="http://schemas.microsoft.com/office/powerpoint/2010/main" val="133032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53B-3143-D2AE-FD18-64096EFC9829}"/>
              </a:ext>
            </a:extLst>
          </p:cNvPr>
          <p:cNvSpPr>
            <a:spLocks noGrp="1"/>
          </p:cNvSpPr>
          <p:nvPr>
            <p:ph type="title"/>
          </p:nvPr>
        </p:nvSpPr>
        <p:spPr/>
        <p:txBody>
          <a:bodyPr/>
          <a:lstStyle/>
          <a:p>
            <a:r>
              <a:rPr lang="en-US" dirty="0"/>
              <a:t>Medications</a:t>
            </a:r>
          </a:p>
        </p:txBody>
      </p:sp>
      <p:sp>
        <p:nvSpPr>
          <p:cNvPr id="3" name="Content Placeholder 2">
            <a:extLst>
              <a:ext uri="{FF2B5EF4-FFF2-40B4-BE49-F238E27FC236}">
                <a16:creationId xmlns:a16="http://schemas.microsoft.com/office/drawing/2014/main" id="{9ABD769F-634D-02D2-0600-6AA4DFEBA8D1}"/>
              </a:ext>
            </a:extLst>
          </p:cNvPr>
          <p:cNvSpPr>
            <a:spLocks noGrp="1"/>
          </p:cNvSpPr>
          <p:nvPr>
            <p:ph idx="1"/>
          </p:nvPr>
        </p:nvSpPr>
        <p:spPr/>
        <p:txBody>
          <a:bodyPr/>
          <a:lstStyle/>
          <a:p>
            <a:r>
              <a:rPr lang="en-US" dirty="0"/>
              <a:t>Treat urge or urge – dominant mixed UI but not stress UI</a:t>
            </a:r>
          </a:p>
          <a:p>
            <a:endParaRPr lang="en-US" dirty="0"/>
          </a:p>
          <a:p>
            <a:r>
              <a:rPr lang="en-US" dirty="0"/>
              <a:t>Antimuscarinics</a:t>
            </a:r>
          </a:p>
          <a:p>
            <a:pPr lvl="1"/>
            <a:r>
              <a:rPr lang="en-US" dirty="0"/>
              <a:t>Urge UI</a:t>
            </a:r>
          </a:p>
          <a:p>
            <a:pPr lvl="1"/>
            <a:r>
              <a:rPr lang="en-US" dirty="0"/>
              <a:t>Overactive bladder</a:t>
            </a:r>
          </a:p>
          <a:p>
            <a:pPr lvl="1"/>
            <a:r>
              <a:rPr lang="en-US" dirty="0"/>
              <a:t>Mixed UI</a:t>
            </a:r>
          </a:p>
          <a:p>
            <a:pPr lvl="1"/>
            <a:r>
              <a:rPr lang="en-US" dirty="0"/>
              <a:t>Decrease acetylcholine and increase bladder capacity</a:t>
            </a:r>
          </a:p>
          <a:p>
            <a:pPr lvl="1"/>
            <a:r>
              <a:rPr lang="en-US" dirty="0"/>
              <a:t>No impact on uninhibited contractions</a:t>
            </a:r>
          </a:p>
          <a:p>
            <a:pPr lvl="1"/>
            <a:r>
              <a:rPr lang="en-US" dirty="0"/>
              <a:t>QOL improved with combo antimuscarinics and behavioral therapy</a:t>
            </a:r>
          </a:p>
          <a:p>
            <a:pPr lvl="1"/>
            <a:r>
              <a:rPr lang="en-US" dirty="0"/>
              <a:t>6 medication options, no comparative analysis </a:t>
            </a:r>
          </a:p>
          <a:p>
            <a:pPr lvl="1"/>
            <a:endParaRPr lang="en-US" dirty="0"/>
          </a:p>
        </p:txBody>
      </p:sp>
    </p:spTree>
    <p:extLst>
      <p:ext uri="{BB962C8B-B14F-4D97-AF65-F5344CB8AC3E}">
        <p14:creationId xmlns:p14="http://schemas.microsoft.com/office/powerpoint/2010/main" val="1509510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2CD3-EA89-928E-31F8-83129C1D2D51}"/>
              </a:ext>
            </a:extLst>
          </p:cNvPr>
          <p:cNvSpPr>
            <a:spLocks noGrp="1"/>
          </p:cNvSpPr>
          <p:nvPr>
            <p:ph type="title"/>
          </p:nvPr>
        </p:nvSpPr>
        <p:spPr/>
        <p:txBody>
          <a:bodyPr/>
          <a:lstStyle/>
          <a:p>
            <a:r>
              <a:rPr lang="en-US" dirty="0"/>
              <a:t>Antimuscarinic side effects</a:t>
            </a:r>
          </a:p>
        </p:txBody>
      </p:sp>
      <p:sp>
        <p:nvSpPr>
          <p:cNvPr id="3" name="Content Placeholder 2">
            <a:extLst>
              <a:ext uri="{FF2B5EF4-FFF2-40B4-BE49-F238E27FC236}">
                <a16:creationId xmlns:a16="http://schemas.microsoft.com/office/drawing/2014/main" id="{AA3DA884-E819-6E86-0ADE-D868A2A44D46}"/>
              </a:ext>
            </a:extLst>
          </p:cNvPr>
          <p:cNvSpPr>
            <a:spLocks noGrp="1"/>
          </p:cNvSpPr>
          <p:nvPr>
            <p:ph idx="1"/>
          </p:nvPr>
        </p:nvSpPr>
        <p:spPr/>
        <p:txBody>
          <a:bodyPr/>
          <a:lstStyle/>
          <a:p>
            <a:r>
              <a:rPr lang="en-US" dirty="0"/>
              <a:t>Cognitive impairment</a:t>
            </a:r>
          </a:p>
          <a:p>
            <a:r>
              <a:rPr lang="en-US" dirty="0"/>
              <a:t>Urinary retention</a:t>
            </a:r>
          </a:p>
          <a:p>
            <a:r>
              <a:rPr lang="en-US" dirty="0"/>
              <a:t>Worsening of closed angle glaucoma</a:t>
            </a:r>
          </a:p>
          <a:p>
            <a:r>
              <a:rPr lang="en-US" dirty="0"/>
              <a:t>Exacerbate gastroparesis</a:t>
            </a:r>
          </a:p>
          <a:p>
            <a:r>
              <a:rPr lang="en-US" dirty="0"/>
              <a:t>Constipation</a:t>
            </a:r>
          </a:p>
          <a:p>
            <a:r>
              <a:rPr lang="en-US" dirty="0"/>
              <a:t>Dry mouth </a:t>
            </a:r>
          </a:p>
        </p:txBody>
      </p:sp>
    </p:spTree>
    <p:extLst>
      <p:ext uri="{BB962C8B-B14F-4D97-AF65-F5344CB8AC3E}">
        <p14:creationId xmlns:p14="http://schemas.microsoft.com/office/powerpoint/2010/main" val="2814540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B20F-46C6-84C5-6A51-6571F10AF127}"/>
              </a:ext>
            </a:extLst>
          </p:cNvPr>
          <p:cNvSpPr>
            <a:spLocks noGrp="1"/>
          </p:cNvSpPr>
          <p:nvPr>
            <p:ph type="title"/>
          </p:nvPr>
        </p:nvSpPr>
        <p:spPr/>
        <p:txBody>
          <a:bodyPr/>
          <a:lstStyle/>
          <a:p>
            <a:r>
              <a:rPr lang="en-US" dirty="0"/>
              <a:t>Beta adrenergic agonist</a:t>
            </a:r>
          </a:p>
        </p:txBody>
      </p:sp>
      <p:sp>
        <p:nvSpPr>
          <p:cNvPr id="3" name="Content Placeholder 2">
            <a:extLst>
              <a:ext uri="{FF2B5EF4-FFF2-40B4-BE49-F238E27FC236}">
                <a16:creationId xmlns:a16="http://schemas.microsoft.com/office/drawing/2014/main" id="{E47F1634-5989-EE47-E7D4-DAC19C133507}"/>
              </a:ext>
            </a:extLst>
          </p:cNvPr>
          <p:cNvSpPr>
            <a:spLocks noGrp="1"/>
          </p:cNvSpPr>
          <p:nvPr>
            <p:ph idx="1"/>
          </p:nvPr>
        </p:nvSpPr>
        <p:spPr/>
        <p:txBody>
          <a:bodyPr/>
          <a:lstStyle/>
          <a:p>
            <a:r>
              <a:rPr lang="en-US" dirty="0"/>
              <a:t>Mirabegron</a:t>
            </a:r>
          </a:p>
          <a:p>
            <a:pPr lvl="1"/>
            <a:r>
              <a:rPr lang="en-US" dirty="0" err="1"/>
              <a:t>Detrussor</a:t>
            </a:r>
            <a:r>
              <a:rPr lang="en-US" dirty="0"/>
              <a:t> relaxation</a:t>
            </a:r>
          </a:p>
          <a:p>
            <a:pPr lvl="1"/>
            <a:r>
              <a:rPr lang="en-US" dirty="0"/>
              <a:t>Increased bladder capacity</a:t>
            </a:r>
          </a:p>
          <a:p>
            <a:pPr lvl="1"/>
            <a:r>
              <a:rPr lang="en-US" dirty="0"/>
              <a:t>Side effects :  increase BP</a:t>
            </a:r>
          </a:p>
          <a:p>
            <a:pPr lvl="1"/>
            <a:r>
              <a:rPr lang="en-US" dirty="0"/>
              <a:t>Drug - drug interactions with metoprolol, SSRIs</a:t>
            </a:r>
          </a:p>
        </p:txBody>
      </p:sp>
    </p:spTree>
    <p:extLst>
      <p:ext uri="{BB962C8B-B14F-4D97-AF65-F5344CB8AC3E}">
        <p14:creationId xmlns:p14="http://schemas.microsoft.com/office/powerpoint/2010/main" val="2646384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68B7-4F12-F529-F195-653BE755C62C}"/>
              </a:ext>
            </a:extLst>
          </p:cNvPr>
          <p:cNvSpPr>
            <a:spLocks noGrp="1"/>
          </p:cNvSpPr>
          <p:nvPr>
            <p:ph type="title"/>
          </p:nvPr>
        </p:nvSpPr>
        <p:spPr/>
        <p:txBody>
          <a:bodyPr/>
          <a:lstStyle/>
          <a:p>
            <a:r>
              <a:rPr lang="en-US" dirty="0"/>
              <a:t>Medications</a:t>
            </a:r>
          </a:p>
        </p:txBody>
      </p:sp>
      <p:sp>
        <p:nvSpPr>
          <p:cNvPr id="3" name="Content Placeholder 2">
            <a:extLst>
              <a:ext uri="{FF2B5EF4-FFF2-40B4-BE49-F238E27FC236}">
                <a16:creationId xmlns:a16="http://schemas.microsoft.com/office/drawing/2014/main" id="{030E0954-93D6-06CC-8E10-91A9AB21CD9D}"/>
              </a:ext>
            </a:extLst>
          </p:cNvPr>
          <p:cNvSpPr>
            <a:spLocks noGrp="1"/>
          </p:cNvSpPr>
          <p:nvPr>
            <p:ph idx="1"/>
          </p:nvPr>
        </p:nvSpPr>
        <p:spPr/>
        <p:txBody>
          <a:bodyPr/>
          <a:lstStyle/>
          <a:p>
            <a:r>
              <a:rPr lang="en-US" dirty="0"/>
              <a:t>Duloxetine possibly for stress UI, but off – label</a:t>
            </a:r>
          </a:p>
          <a:p>
            <a:endParaRPr lang="en-US" dirty="0"/>
          </a:p>
          <a:p>
            <a:r>
              <a:rPr lang="en-US" dirty="0"/>
              <a:t>Topical estrogens if vaginal atrophy </a:t>
            </a:r>
          </a:p>
          <a:p>
            <a:pPr lvl="1"/>
            <a:r>
              <a:rPr lang="en-US" dirty="0"/>
              <a:t>Systemic estrogens increase UI</a:t>
            </a:r>
          </a:p>
        </p:txBody>
      </p:sp>
    </p:spTree>
    <p:extLst>
      <p:ext uri="{BB962C8B-B14F-4D97-AF65-F5344CB8AC3E}">
        <p14:creationId xmlns:p14="http://schemas.microsoft.com/office/powerpoint/2010/main" val="2268009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681A2-398E-6C69-8EBE-39CF4CDF43CD}"/>
              </a:ext>
            </a:extLst>
          </p:cNvPr>
          <p:cNvSpPr>
            <a:spLocks noGrp="1"/>
          </p:cNvSpPr>
          <p:nvPr>
            <p:ph type="title"/>
          </p:nvPr>
        </p:nvSpPr>
        <p:spPr/>
        <p:txBody>
          <a:bodyPr/>
          <a:lstStyle/>
          <a:p>
            <a:r>
              <a:rPr lang="en-US" dirty="0"/>
              <a:t>Minimally invasive procedures</a:t>
            </a:r>
          </a:p>
        </p:txBody>
      </p:sp>
      <p:sp>
        <p:nvSpPr>
          <p:cNvPr id="3" name="Content Placeholder 2">
            <a:extLst>
              <a:ext uri="{FF2B5EF4-FFF2-40B4-BE49-F238E27FC236}">
                <a16:creationId xmlns:a16="http://schemas.microsoft.com/office/drawing/2014/main" id="{397E195A-F822-141D-4A4F-014E749412B6}"/>
              </a:ext>
            </a:extLst>
          </p:cNvPr>
          <p:cNvSpPr>
            <a:spLocks noGrp="1"/>
          </p:cNvSpPr>
          <p:nvPr>
            <p:ph idx="1"/>
          </p:nvPr>
        </p:nvSpPr>
        <p:spPr/>
        <p:txBody>
          <a:bodyPr>
            <a:normAutofit lnSpcReduction="10000"/>
          </a:bodyPr>
          <a:lstStyle/>
          <a:p>
            <a:r>
              <a:rPr lang="en-US" dirty="0"/>
              <a:t>Sacral nerve modulation</a:t>
            </a:r>
          </a:p>
          <a:p>
            <a:pPr lvl="1"/>
            <a:r>
              <a:rPr lang="en-US" dirty="0"/>
              <a:t>For UI refractory to medications</a:t>
            </a:r>
          </a:p>
          <a:p>
            <a:pPr lvl="1"/>
            <a:r>
              <a:rPr lang="en-US" dirty="0"/>
              <a:t>Urinary retention</a:t>
            </a:r>
          </a:p>
          <a:p>
            <a:pPr lvl="1"/>
            <a:r>
              <a:rPr lang="en-US" dirty="0"/>
              <a:t>Percutaneous insertion of electrodes S3</a:t>
            </a:r>
          </a:p>
          <a:p>
            <a:r>
              <a:rPr lang="en-US" dirty="0"/>
              <a:t>Posterior tibial nerve stimulation</a:t>
            </a:r>
          </a:p>
          <a:p>
            <a:pPr lvl="1"/>
            <a:r>
              <a:rPr lang="en-US" dirty="0"/>
              <a:t>6 weeks of treatment</a:t>
            </a:r>
          </a:p>
          <a:p>
            <a:r>
              <a:rPr lang="en-US" dirty="0"/>
              <a:t>Botox</a:t>
            </a:r>
          </a:p>
          <a:p>
            <a:pPr lvl="1"/>
            <a:r>
              <a:rPr lang="en-US" dirty="0"/>
              <a:t>Risk of retention</a:t>
            </a:r>
          </a:p>
          <a:p>
            <a:r>
              <a:rPr lang="en-US" dirty="0"/>
              <a:t>Pessary </a:t>
            </a:r>
          </a:p>
          <a:p>
            <a:pPr lvl="1"/>
            <a:r>
              <a:rPr lang="en-US" dirty="0"/>
              <a:t>Stress and urge UI</a:t>
            </a:r>
          </a:p>
        </p:txBody>
      </p:sp>
    </p:spTree>
    <p:extLst>
      <p:ext uri="{BB962C8B-B14F-4D97-AF65-F5344CB8AC3E}">
        <p14:creationId xmlns:p14="http://schemas.microsoft.com/office/powerpoint/2010/main" val="198529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A6EC-1A28-2007-E19F-4FC10B229097}"/>
              </a:ext>
            </a:extLst>
          </p:cNvPr>
          <p:cNvSpPr>
            <a:spLocks noGrp="1"/>
          </p:cNvSpPr>
          <p:nvPr>
            <p:ph type="title"/>
          </p:nvPr>
        </p:nvSpPr>
        <p:spPr/>
        <p:txBody>
          <a:bodyPr/>
          <a:lstStyle/>
          <a:p>
            <a:r>
              <a:rPr lang="en-US" dirty="0"/>
              <a:t>Surgery</a:t>
            </a:r>
          </a:p>
        </p:txBody>
      </p:sp>
      <p:sp>
        <p:nvSpPr>
          <p:cNvPr id="3" name="Content Placeholder 2">
            <a:extLst>
              <a:ext uri="{FF2B5EF4-FFF2-40B4-BE49-F238E27FC236}">
                <a16:creationId xmlns:a16="http://schemas.microsoft.com/office/drawing/2014/main" id="{98A16921-4384-1C2C-4A92-0E3F5AB4ACBD}"/>
              </a:ext>
            </a:extLst>
          </p:cNvPr>
          <p:cNvSpPr>
            <a:spLocks noGrp="1"/>
          </p:cNvSpPr>
          <p:nvPr>
            <p:ph idx="1"/>
          </p:nvPr>
        </p:nvSpPr>
        <p:spPr/>
        <p:txBody>
          <a:bodyPr/>
          <a:lstStyle/>
          <a:p>
            <a:r>
              <a:rPr lang="en-US" dirty="0"/>
              <a:t>Stress incontinence</a:t>
            </a:r>
          </a:p>
          <a:p>
            <a:pPr lvl="1"/>
            <a:r>
              <a:rPr lang="en-US" dirty="0" err="1"/>
              <a:t>Colpsuspension</a:t>
            </a:r>
            <a:r>
              <a:rPr lang="en-US" dirty="0"/>
              <a:t> </a:t>
            </a:r>
          </a:p>
          <a:p>
            <a:pPr lvl="1"/>
            <a:r>
              <a:rPr lang="en-US" dirty="0"/>
              <a:t>Bladder neck sling</a:t>
            </a:r>
          </a:p>
          <a:p>
            <a:pPr lvl="1"/>
            <a:r>
              <a:rPr lang="en-US" dirty="0"/>
              <a:t>Artificial sphincter (male post prostatectomy)</a:t>
            </a:r>
          </a:p>
        </p:txBody>
      </p:sp>
    </p:spTree>
    <p:extLst>
      <p:ext uri="{BB962C8B-B14F-4D97-AF65-F5344CB8AC3E}">
        <p14:creationId xmlns:p14="http://schemas.microsoft.com/office/powerpoint/2010/main" val="342385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3ADF-319A-5D4A-8DCD-8B8B81DE364F}"/>
              </a:ext>
            </a:extLst>
          </p:cNvPr>
          <p:cNvSpPr>
            <a:spLocks noGrp="1"/>
          </p:cNvSpPr>
          <p:nvPr>
            <p:ph type="title"/>
          </p:nvPr>
        </p:nvSpPr>
        <p:spPr/>
        <p:txBody>
          <a:bodyPr/>
          <a:lstStyle/>
          <a:p>
            <a:r>
              <a:rPr lang="en-US" dirty="0"/>
              <a:t>Other treatments</a:t>
            </a:r>
          </a:p>
        </p:txBody>
      </p:sp>
      <p:sp>
        <p:nvSpPr>
          <p:cNvPr id="3" name="Content Placeholder 2">
            <a:extLst>
              <a:ext uri="{FF2B5EF4-FFF2-40B4-BE49-F238E27FC236}">
                <a16:creationId xmlns:a16="http://schemas.microsoft.com/office/drawing/2014/main" id="{385479A9-68D0-7578-3EC3-EA7731D1BFAE}"/>
              </a:ext>
            </a:extLst>
          </p:cNvPr>
          <p:cNvSpPr>
            <a:spLocks noGrp="1"/>
          </p:cNvSpPr>
          <p:nvPr>
            <p:ph idx="1"/>
          </p:nvPr>
        </p:nvSpPr>
        <p:spPr/>
        <p:txBody>
          <a:bodyPr/>
          <a:lstStyle/>
          <a:p>
            <a:r>
              <a:rPr lang="en-US" dirty="0"/>
              <a:t>Pads</a:t>
            </a:r>
          </a:p>
          <a:p>
            <a:r>
              <a:rPr lang="en-US" dirty="0"/>
              <a:t>Incontinence garments</a:t>
            </a:r>
          </a:p>
          <a:p>
            <a:r>
              <a:rPr lang="en-US" dirty="0"/>
              <a:t>Intermittent catheterization </a:t>
            </a:r>
          </a:p>
          <a:p>
            <a:r>
              <a:rPr lang="en-US" dirty="0"/>
              <a:t>If cognitive impairment:  prompted voiding or “check and change”</a:t>
            </a:r>
          </a:p>
        </p:txBody>
      </p:sp>
    </p:spTree>
    <p:extLst>
      <p:ext uri="{BB962C8B-B14F-4D97-AF65-F5344CB8AC3E}">
        <p14:creationId xmlns:p14="http://schemas.microsoft.com/office/powerpoint/2010/main" val="322571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7AC1-FC34-A618-4835-ACE2FB9F966D}"/>
              </a:ext>
            </a:extLst>
          </p:cNvPr>
          <p:cNvSpPr>
            <a:spLocks noGrp="1"/>
          </p:cNvSpPr>
          <p:nvPr>
            <p:ph type="title"/>
          </p:nvPr>
        </p:nvSpPr>
        <p:spPr>
          <a:xfrm>
            <a:off x="4702628" y="365125"/>
            <a:ext cx="6651171" cy="1325563"/>
          </a:xfrm>
        </p:spPr>
        <p:txBody>
          <a:bodyPr>
            <a:normAutofit/>
          </a:bodyPr>
          <a:lstStyle/>
          <a:p>
            <a:r>
              <a:rPr lang="en-US" dirty="0"/>
              <a:t>Classification </a:t>
            </a:r>
          </a:p>
        </p:txBody>
      </p:sp>
      <p:sp>
        <p:nvSpPr>
          <p:cNvPr id="3" name="Content Placeholder 2">
            <a:extLst>
              <a:ext uri="{FF2B5EF4-FFF2-40B4-BE49-F238E27FC236}">
                <a16:creationId xmlns:a16="http://schemas.microsoft.com/office/drawing/2014/main" id="{BC02D757-EE33-2FCB-329B-D642B9EFCA37}"/>
              </a:ext>
            </a:extLst>
          </p:cNvPr>
          <p:cNvSpPr>
            <a:spLocks noGrp="1"/>
          </p:cNvSpPr>
          <p:nvPr>
            <p:ph idx="1"/>
          </p:nvPr>
        </p:nvSpPr>
        <p:spPr>
          <a:xfrm>
            <a:off x="4983480" y="1825625"/>
            <a:ext cx="6487886" cy="4351338"/>
          </a:xfrm>
        </p:spPr>
        <p:txBody>
          <a:bodyPr>
            <a:normAutofit/>
          </a:bodyPr>
          <a:lstStyle/>
          <a:p>
            <a:r>
              <a:rPr lang="en-US" dirty="0"/>
              <a:t>Urge</a:t>
            </a:r>
          </a:p>
          <a:p>
            <a:r>
              <a:rPr lang="en-US" dirty="0"/>
              <a:t>Stress</a:t>
            </a:r>
          </a:p>
          <a:p>
            <a:r>
              <a:rPr lang="en-US" dirty="0"/>
              <a:t>Mixed</a:t>
            </a:r>
          </a:p>
          <a:p>
            <a:r>
              <a:rPr lang="en-US" dirty="0"/>
              <a:t>Obstructive</a:t>
            </a:r>
          </a:p>
        </p:txBody>
      </p:sp>
      <p:pic>
        <p:nvPicPr>
          <p:cNvPr id="5" name="Picture 4">
            <a:extLst>
              <a:ext uri="{FF2B5EF4-FFF2-40B4-BE49-F238E27FC236}">
                <a16:creationId xmlns:a16="http://schemas.microsoft.com/office/drawing/2014/main" id="{05F6CA96-667C-7D83-DE3C-41D6B94BA2DD}"/>
              </a:ext>
            </a:extLst>
          </p:cNvPr>
          <p:cNvPicPr>
            <a:picLocks noChangeAspect="1"/>
          </p:cNvPicPr>
          <p:nvPr/>
        </p:nvPicPr>
        <p:blipFill rotWithShape="1">
          <a:blip r:embed="rId4"/>
          <a:srcRect b="2894"/>
          <a:stretch/>
        </p:blipFill>
        <p:spPr>
          <a:xfrm>
            <a:off x="20" y="10"/>
            <a:ext cx="4343380" cy="6857990"/>
          </a:xfrm>
          <a:prstGeom prst="rect">
            <a:avLst/>
          </a:prstGeom>
        </p:spPr>
      </p:pic>
    </p:spTree>
    <p:extLst>
      <p:ext uri="{BB962C8B-B14F-4D97-AF65-F5344CB8AC3E}">
        <p14:creationId xmlns:p14="http://schemas.microsoft.com/office/powerpoint/2010/main" val="115326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DEA20-F098-E934-2116-84E6A709AD1A}"/>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17AB91B3-8A77-6998-1988-A50C4CC09F9D}"/>
              </a:ext>
            </a:extLst>
          </p:cNvPr>
          <p:cNvSpPr>
            <a:spLocks noGrp="1"/>
          </p:cNvSpPr>
          <p:nvPr>
            <p:ph idx="1"/>
          </p:nvPr>
        </p:nvSpPr>
        <p:spPr/>
        <p:txBody>
          <a:bodyPr/>
          <a:lstStyle/>
          <a:p>
            <a:r>
              <a:rPr lang="en-US" dirty="0"/>
              <a:t>YouTube videos on Kegel Exercises for men and women</a:t>
            </a:r>
          </a:p>
          <a:p>
            <a:r>
              <a:rPr lang="en-US" dirty="0"/>
              <a:t>National Association for Continence </a:t>
            </a:r>
            <a:r>
              <a:rPr lang="en-US" dirty="0">
                <a:hlinkClick r:id="rId2"/>
              </a:rPr>
              <a:t>https://nafc.org</a:t>
            </a:r>
            <a:endParaRPr lang="en-US" dirty="0"/>
          </a:p>
          <a:p>
            <a:r>
              <a:rPr lang="en-US" dirty="0"/>
              <a:t>Canadian Continence Association www.canadiancontinence.ca/EN/</a:t>
            </a:r>
          </a:p>
          <a:p>
            <a:r>
              <a:rPr lang="en-US" dirty="0"/>
              <a:t>Continence Foundation of Australia www.continence.org.au</a:t>
            </a:r>
          </a:p>
        </p:txBody>
      </p:sp>
    </p:spTree>
    <p:extLst>
      <p:ext uri="{BB962C8B-B14F-4D97-AF65-F5344CB8AC3E}">
        <p14:creationId xmlns:p14="http://schemas.microsoft.com/office/powerpoint/2010/main" val="3611447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D918-0984-3804-192C-7E921D6671B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8FC42309-09A5-8652-C60C-1EDFB70C4B48}"/>
              </a:ext>
            </a:extLst>
          </p:cNvPr>
          <p:cNvSpPr>
            <a:spLocks noGrp="1"/>
          </p:cNvSpPr>
          <p:nvPr>
            <p:ph idx="1"/>
          </p:nvPr>
        </p:nvSpPr>
        <p:spPr/>
        <p:txBody>
          <a:bodyPr/>
          <a:lstStyle/>
          <a:p>
            <a:r>
              <a:rPr lang="en-US" dirty="0"/>
              <a:t>1. A 78 year old female comes to an urgent care clinic stating that she has lost urine when coughing in the past but now she is having pelvic pain and loses urine while walking.  As a provider, your most immediate concern is to</a:t>
            </a:r>
          </a:p>
          <a:p>
            <a:pPr lvl="1"/>
            <a:r>
              <a:rPr lang="en-US" dirty="0"/>
              <a:t>Treat an acute urinary tract infection</a:t>
            </a:r>
          </a:p>
          <a:p>
            <a:pPr lvl="1"/>
            <a:r>
              <a:rPr lang="en-US" dirty="0"/>
              <a:t>Evaluate for kidney stones</a:t>
            </a:r>
          </a:p>
          <a:p>
            <a:pPr lvl="1"/>
            <a:r>
              <a:rPr lang="en-US" dirty="0"/>
              <a:t>Assess for neurological signs</a:t>
            </a:r>
          </a:p>
          <a:p>
            <a:pPr lvl="1"/>
            <a:r>
              <a:rPr lang="en-US" dirty="0"/>
              <a:t>Prescribe acetaminophen and oxybutynin (Ditropan})</a:t>
            </a:r>
          </a:p>
        </p:txBody>
      </p:sp>
    </p:spTree>
    <p:extLst>
      <p:ext uri="{BB962C8B-B14F-4D97-AF65-F5344CB8AC3E}">
        <p14:creationId xmlns:p14="http://schemas.microsoft.com/office/powerpoint/2010/main" val="2883786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9BB5-561B-C6CA-7C52-8E974E97006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BC4AB27A-92E5-1EE9-F816-8A147F788AE6}"/>
              </a:ext>
            </a:extLst>
          </p:cNvPr>
          <p:cNvSpPr>
            <a:spLocks noGrp="1"/>
          </p:cNvSpPr>
          <p:nvPr>
            <p:ph idx="1"/>
          </p:nvPr>
        </p:nvSpPr>
        <p:spPr/>
        <p:txBody>
          <a:bodyPr/>
          <a:lstStyle/>
          <a:p>
            <a:pPr marL="0" indent="0">
              <a:buNone/>
            </a:pPr>
            <a:r>
              <a:rPr lang="en-US" dirty="0"/>
              <a:t>Which of the following clinical circumstances would warrant a urinary bladder ultrasonography for post void residual volume ?</a:t>
            </a:r>
          </a:p>
          <a:p>
            <a:pPr marL="514350" indent="-514350">
              <a:buFont typeface="+mj-lt"/>
              <a:buAutoNum type="alphaUcPeriod"/>
            </a:pPr>
            <a:r>
              <a:rPr lang="en-US" dirty="0"/>
              <a:t>Male patient with elevated PSA</a:t>
            </a:r>
          </a:p>
          <a:p>
            <a:pPr marL="514350" indent="-514350">
              <a:buFont typeface="+mj-lt"/>
              <a:buAutoNum type="alphaUcPeriod"/>
            </a:pPr>
            <a:r>
              <a:rPr lang="en-US" dirty="0"/>
              <a:t>Female with uterine prolapse</a:t>
            </a:r>
          </a:p>
          <a:p>
            <a:pPr marL="514350" indent="-514350">
              <a:buFont typeface="+mj-lt"/>
              <a:buAutoNum type="alphaUcPeriod"/>
            </a:pPr>
            <a:r>
              <a:rPr lang="en-US" dirty="0"/>
              <a:t>Female with severe constipation</a:t>
            </a:r>
          </a:p>
          <a:p>
            <a:pPr marL="514350" indent="-514350">
              <a:buFont typeface="+mj-lt"/>
              <a:buAutoNum type="alphaUcPeriod"/>
            </a:pPr>
            <a:r>
              <a:rPr lang="en-US" dirty="0"/>
              <a:t>All of the above</a:t>
            </a:r>
          </a:p>
        </p:txBody>
      </p:sp>
    </p:spTree>
    <p:extLst>
      <p:ext uri="{BB962C8B-B14F-4D97-AF65-F5344CB8AC3E}">
        <p14:creationId xmlns:p14="http://schemas.microsoft.com/office/powerpoint/2010/main" val="2528331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9C85-DC62-1C23-3F6A-1082C775AF5E}"/>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BEE01AA-CDF7-8038-B5E3-F55CE7B1CEAC}"/>
              </a:ext>
            </a:extLst>
          </p:cNvPr>
          <p:cNvSpPr>
            <a:spLocks noGrp="1"/>
          </p:cNvSpPr>
          <p:nvPr>
            <p:ph idx="1"/>
          </p:nvPr>
        </p:nvSpPr>
        <p:spPr/>
        <p:txBody>
          <a:bodyPr/>
          <a:lstStyle/>
          <a:p>
            <a:pPr marL="0" indent="0">
              <a:buNone/>
            </a:pPr>
            <a:r>
              <a:rPr lang="en-US" dirty="0"/>
              <a:t>Behavioral therapy to treat mixed, stress and urge incontinence entail (s):</a:t>
            </a:r>
          </a:p>
          <a:p>
            <a:pPr marL="514350" indent="-514350">
              <a:buFont typeface="+mj-lt"/>
              <a:buAutoNum type="alphaUcPeriod"/>
            </a:pPr>
            <a:r>
              <a:rPr lang="en-US" dirty="0"/>
              <a:t>Frequent voiding schedule</a:t>
            </a:r>
          </a:p>
          <a:p>
            <a:pPr marL="514350" indent="-514350">
              <a:buFont typeface="+mj-lt"/>
              <a:buAutoNum type="alphaUcPeriod"/>
            </a:pPr>
            <a:r>
              <a:rPr lang="en-US" dirty="0"/>
              <a:t>Pelvic muscle exercises</a:t>
            </a:r>
          </a:p>
          <a:p>
            <a:pPr marL="514350" indent="-514350">
              <a:buFont typeface="+mj-lt"/>
              <a:buAutoNum type="alphaUcPeriod"/>
            </a:pPr>
            <a:r>
              <a:rPr lang="en-US" dirty="0"/>
              <a:t>Brisk walking </a:t>
            </a:r>
          </a:p>
          <a:p>
            <a:pPr marL="514350" indent="-514350">
              <a:buFont typeface="+mj-lt"/>
              <a:buAutoNum type="alphaUcPeriod"/>
            </a:pPr>
            <a:r>
              <a:rPr lang="en-US" dirty="0"/>
              <a:t>Answers A and B</a:t>
            </a:r>
          </a:p>
        </p:txBody>
      </p:sp>
    </p:spTree>
    <p:extLst>
      <p:ext uri="{BB962C8B-B14F-4D97-AF65-F5344CB8AC3E}">
        <p14:creationId xmlns:p14="http://schemas.microsoft.com/office/powerpoint/2010/main" val="3113822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246D1-0D8C-C39C-E309-AB0660E325E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83E1EDF-6E6E-88A5-C01E-95757591E5E0}"/>
              </a:ext>
            </a:extLst>
          </p:cNvPr>
          <p:cNvSpPr>
            <a:spLocks noGrp="1"/>
          </p:cNvSpPr>
          <p:nvPr>
            <p:ph idx="1"/>
          </p:nvPr>
        </p:nvSpPr>
        <p:spPr/>
        <p:txBody>
          <a:bodyPr/>
          <a:lstStyle/>
          <a:p>
            <a:pPr marL="0" indent="0">
              <a:buNone/>
            </a:pPr>
            <a:r>
              <a:rPr lang="en-US" dirty="0"/>
              <a:t>Medications are used to treat which of the following forms of Urinary Incontinence ?</a:t>
            </a:r>
          </a:p>
          <a:p>
            <a:pPr marL="514350" indent="-514350">
              <a:buFont typeface="+mj-lt"/>
              <a:buAutoNum type="alphaUcPeriod"/>
            </a:pPr>
            <a:r>
              <a:rPr lang="en-US" dirty="0"/>
              <a:t>Stress incontinence </a:t>
            </a:r>
          </a:p>
          <a:p>
            <a:pPr marL="514350" indent="-514350">
              <a:buFont typeface="+mj-lt"/>
              <a:buAutoNum type="alphaUcPeriod"/>
            </a:pPr>
            <a:r>
              <a:rPr lang="en-US" dirty="0"/>
              <a:t>Urge incontinence</a:t>
            </a:r>
          </a:p>
          <a:p>
            <a:pPr marL="514350" indent="-514350">
              <a:buFont typeface="+mj-lt"/>
              <a:buAutoNum type="alphaUcPeriod"/>
            </a:pPr>
            <a:r>
              <a:rPr lang="en-US" dirty="0"/>
              <a:t>Functional incontinence</a:t>
            </a:r>
          </a:p>
          <a:p>
            <a:pPr marL="514350" indent="-514350">
              <a:buFont typeface="+mj-lt"/>
              <a:buAutoNum type="alphaUcPeriod"/>
            </a:pPr>
            <a:r>
              <a:rPr lang="en-US" dirty="0"/>
              <a:t>Answers A, B and C</a:t>
            </a:r>
          </a:p>
        </p:txBody>
      </p:sp>
    </p:spTree>
    <p:extLst>
      <p:ext uri="{BB962C8B-B14F-4D97-AF65-F5344CB8AC3E}">
        <p14:creationId xmlns:p14="http://schemas.microsoft.com/office/powerpoint/2010/main" val="3488832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20" y="1"/>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US" dirty="0"/>
              <a:t>Title Lorem Ipsum Dolor</a:t>
            </a:r>
          </a:p>
        </p:txBody>
      </p:sp>
      <p:graphicFrame>
        <p:nvGraphicFramePr>
          <p:cNvPr id="9" name="Content Placeholder 4" descr="hexagon timeline SmartArt&#10;">
            <a:extLst>
              <a:ext uri="{FF2B5EF4-FFF2-40B4-BE49-F238E27FC236}">
                <a16:creationId xmlns:a16="http://schemas.microsoft.com/office/drawing/2014/main" id="{CDAA796B-5E0C-4784-AC0C-18E4FB5F19E6}"/>
              </a:ext>
            </a:extLst>
          </p:cNvPr>
          <p:cNvGraphicFramePr>
            <a:graphicFrameLocks noGrp="1"/>
          </p:cNvGraphicFramePr>
          <p:nvPr>
            <p:ph idx="1"/>
            <p:extLst>
              <p:ext uri="{D42A27DB-BD31-4B8C-83A1-F6EECF244321}">
                <p14:modId xmlns:p14="http://schemas.microsoft.com/office/powerpoint/2010/main" val="2749532119"/>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295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B0BC-4AF4-D43E-8ABC-DE4E135D3E49}"/>
              </a:ext>
            </a:extLst>
          </p:cNvPr>
          <p:cNvSpPr>
            <a:spLocks noGrp="1"/>
          </p:cNvSpPr>
          <p:nvPr>
            <p:ph type="title"/>
          </p:nvPr>
        </p:nvSpPr>
        <p:spPr/>
        <p:txBody>
          <a:bodyPr/>
          <a:lstStyle/>
          <a:p>
            <a:r>
              <a:rPr lang="en-US" dirty="0"/>
              <a:t>Aging bladder versus disease</a:t>
            </a:r>
          </a:p>
        </p:txBody>
      </p:sp>
      <p:sp>
        <p:nvSpPr>
          <p:cNvPr id="3" name="Content Placeholder 2">
            <a:extLst>
              <a:ext uri="{FF2B5EF4-FFF2-40B4-BE49-F238E27FC236}">
                <a16:creationId xmlns:a16="http://schemas.microsoft.com/office/drawing/2014/main" id="{63B122DF-D11B-E23E-91F8-56AB83270FE9}"/>
              </a:ext>
            </a:extLst>
          </p:cNvPr>
          <p:cNvSpPr>
            <a:spLocks noGrp="1"/>
          </p:cNvSpPr>
          <p:nvPr>
            <p:ph idx="1"/>
          </p:nvPr>
        </p:nvSpPr>
        <p:spPr>
          <a:xfrm>
            <a:off x="592228" y="1825625"/>
            <a:ext cx="4031888" cy="4351338"/>
          </a:xfrm>
        </p:spPr>
        <p:txBody>
          <a:bodyPr/>
          <a:lstStyle/>
          <a:p>
            <a:r>
              <a:rPr lang="en-US" dirty="0"/>
              <a:t>PVR increases</a:t>
            </a:r>
          </a:p>
          <a:p>
            <a:pPr lvl="1"/>
            <a:r>
              <a:rPr lang="en-US" dirty="0"/>
              <a:t>&lt; 50 % bladder emptying without anatomic obstruction</a:t>
            </a:r>
          </a:p>
          <a:p>
            <a:r>
              <a:rPr lang="en-US" dirty="0"/>
              <a:t>Frail older adults = Detrusor hyperactivity with impaired contractile function (DHIC)</a:t>
            </a:r>
          </a:p>
        </p:txBody>
      </p:sp>
      <p:pic>
        <p:nvPicPr>
          <p:cNvPr id="5" name="Picture 4">
            <a:extLst>
              <a:ext uri="{FF2B5EF4-FFF2-40B4-BE49-F238E27FC236}">
                <a16:creationId xmlns:a16="http://schemas.microsoft.com/office/drawing/2014/main" id="{B34933B7-0CC1-DE31-59F8-2E13B2CA02E8}"/>
              </a:ext>
            </a:extLst>
          </p:cNvPr>
          <p:cNvPicPr>
            <a:picLocks noChangeAspect="1"/>
          </p:cNvPicPr>
          <p:nvPr/>
        </p:nvPicPr>
        <p:blipFill>
          <a:blip r:embed="rId2"/>
          <a:stretch>
            <a:fillRect/>
          </a:stretch>
        </p:blipFill>
        <p:spPr>
          <a:xfrm>
            <a:off x="5101585" y="1388034"/>
            <a:ext cx="6925642" cy="4953691"/>
          </a:xfrm>
          <a:prstGeom prst="rect">
            <a:avLst/>
          </a:prstGeom>
        </p:spPr>
      </p:pic>
    </p:spTree>
    <p:extLst>
      <p:ext uri="{BB962C8B-B14F-4D97-AF65-F5344CB8AC3E}">
        <p14:creationId xmlns:p14="http://schemas.microsoft.com/office/powerpoint/2010/main" val="2939199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24D65-16CE-C583-4CD7-98A81B9DE465}"/>
              </a:ext>
            </a:extLst>
          </p:cNvPr>
          <p:cNvSpPr>
            <a:spLocks noGrp="1"/>
          </p:cNvSpPr>
          <p:nvPr>
            <p:ph type="title"/>
          </p:nvPr>
        </p:nvSpPr>
        <p:spPr>
          <a:xfrm>
            <a:off x="4702628" y="365125"/>
            <a:ext cx="6651171" cy="1325563"/>
          </a:xfrm>
        </p:spPr>
        <p:txBody>
          <a:bodyPr>
            <a:normAutofit/>
          </a:bodyPr>
          <a:lstStyle/>
          <a:p>
            <a:r>
              <a:rPr lang="en-US" sz="4200"/>
              <a:t>Lower urinary tract symptoms (LUTS)</a:t>
            </a:r>
          </a:p>
        </p:txBody>
      </p:sp>
      <p:sp>
        <p:nvSpPr>
          <p:cNvPr id="3" name="Content Placeholder 2">
            <a:extLst>
              <a:ext uri="{FF2B5EF4-FFF2-40B4-BE49-F238E27FC236}">
                <a16:creationId xmlns:a16="http://schemas.microsoft.com/office/drawing/2014/main" id="{5E98E3A3-9D8F-E3C6-E757-11420353647C}"/>
              </a:ext>
            </a:extLst>
          </p:cNvPr>
          <p:cNvSpPr>
            <a:spLocks noGrp="1"/>
          </p:cNvSpPr>
          <p:nvPr>
            <p:ph idx="1"/>
          </p:nvPr>
        </p:nvSpPr>
        <p:spPr>
          <a:xfrm>
            <a:off x="4983480" y="1825625"/>
            <a:ext cx="6487886" cy="4351338"/>
          </a:xfrm>
        </p:spPr>
        <p:txBody>
          <a:bodyPr>
            <a:normAutofit/>
          </a:bodyPr>
          <a:lstStyle/>
          <a:p>
            <a:r>
              <a:rPr lang="en-US" dirty="0"/>
              <a:t>Frequency</a:t>
            </a:r>
          </a:p>
          <a:p>
            <a:r>
              <a:rPr lang="en-US" dirty="0"/>
              <a:t>Nocturia</a:t>
            </a:r>
          </a:p>
          <a:p>
            <a:r>
              <a:rPr lang="en-US" dirty="0"/>
              <a:t>Hesitancy</a:t>
            </a:r>
          </a:p>
          <a:p>
            <a:r>
              <a:rPr lang="en-US" dirty="0"/>
              <a:t>Slow stream</a:t>
            </a:r>
          </a:p>
          <a:p>
            <a:r>
              <a:rPr lang="en-US" dirty="0"/>
              <a:t>Feeling of incomplete emptying </a:t>
            </a:r>
          </a:p>
          <a:p>
            <a:endParaRPr lang="en-US" dirty="0"/>
          </a:p>
          <a:p>
            <a:r>
              <a:rPr lang="en-US"/>
              <a:t>Over active bladder </a:t>
            </a:r>
            <a:r>
              <a:rPr lang="en-US" dirty="0"/>
              <a:t>is another term to describe symptom complex of urge, frequency and nocturia</a:t>
            </a:r>
          </a:p>
        </p:txBody>
      </p:sp>
      <p:pic>
        <p:nvPicPr>
          <p:cNvPr id="5" name="Picture 4">
            <a:extLst>
              <a:ext uri="{FF2B5EF4-FFF2-40B4-BE49-F238E27FC236}">
                <a16:creationId xmlns:a16="http://schemas.microsoft.com/office/drawing/2014/main" id="{6666050C-B06F-7B6E-D6DF-97D85BFEF6AC}"/>
              </a:ext>
            </a:extLst>
          </p:cNvPr>
          <p:cNvPicPr>
            <a:picLocks noChangeAspect="1"/>
          </p:cNvPicPr>
          <p:nvPr/>
        </p:nvPicPr>
        <p:blipFill rotWithShape="1">
          <a:blip r:embed="rId3"/>
          <a:srcRect l="5614" r="8218"/>
          <a:stretch/>
        </p:blipFill>
        <p:spPr>
          <a:xfrm>
            <a:off x="20" y="10"/>
            <a:ext cx="4343380" cy="6857990"/>
          </a:xfrm>
          <a:prstGeom prst="rect">
            <a:avLst/>
          </a:prstGeom>
        </p:spPr>
      </p:pic>
    </p:spTree>
    <p:extLst>
      <p:ext uri="{BB962C8B-B14F-4D97-AF65-F5344CB8AC3E}">
        <p14:creationId xmlns:p14="http://schemas.microsoft.com/office/powerpoint/2010/main" val="350728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C001EC-7F8A-2C93-054D-72B3023A44D3}"/>
              </a:ext>
            </a:extLst>
          </p:cNvPr>
          <p:cNvPicPr>
            <a:picLocks noGrp="1" noChangeAspect="1"/>
          </p:cNvPicPr>
          <p:nvPr>
            <p:ph idx="4294967295"/>
          </p:nvPr>
        </p:nvPicPr>
        <p:blipFill>
          <a:blip r:embed="rId2"/>
          <a:stretch>
            <a:fillRect/>
          </a:stretch>
        </p:blipFill>
        <p:spPr>
          <a:xfrm>
            <a:off x="885973" y="0"/>
            <a:ext cx="10420054" cy="6538775"/>
          </a:xfrm>
        </p:spPr>
      </p:pic>
    </p:spTree>
    <p:extLst>
      <p:ext uri="{BB962C8B-B14F-4D97-AF65-F5344CB8AC3E}">
        <p14:creationId xmlns:p14="http://schemas.microsoft.com/office/powerpoint/2010/main" val="4041788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A5D9-F979-B264-8259-3948E3DE2517}"/>
              </a:ext>
            </a:extLst>
          </p:cNvPr>
          <p:cNvSpPr>
            <a:spLocks noGrp="1"/>
          </p:cNvSpPr>
          <p:nvPr>
            <p:ph type="title"/>
          </p:nvPr>
        </p:nvSpPr>
        <p:spPr/>
        <p:txBody>
          <a:bodyPr/>
          <a:lstStyle/>
          <a:p>
            <a:r>
              <a:rPr lang="en-US" dirty="0"/>
              <a:t>UI prevalence</a:t>
            </a:r>
          </a:p>
        </p:txBody>
      </p:sp>
      <p:sp>
        <p:nvSpPr>
          <p:cNvPr id="3" name="Content Placeholder 2">
            <a:extLst>
              <a:ext uri="{FF2B5EF4-FFF2-40B4-BE49-F238E27FC236}">
                <a16:creationId xmlns:a16="http://schemas.microsoft.com/office/drawing/2014/main" id="{C0F9F97D-6BE4-EB75-20FA-2353F04584DA}"/>
              </a:ext>
            </a:extLst>
          </p:cNvPr>
          <p:cNvSpPr>
            <a:spLocks noGrp="1"/>
          </p:cNvSpPr>
          <p:nvPr>
            <p:ph idx="1"/>
          </p:nvPr>
        </p:nvSpPr>
        <p:spPr/>
        <p:txBody>
          <a:bodyPr/>
          <a:lstStyle/>
          <a:p>
            <a:r>
              <a:rPr lang="en-US" dirty="0"/>
              <a:t>Community = 15 - 30 %</a:t>
            </a:r>
          </a:p>
          <a:p>
            <a:r>
              <a:rPr lang="en-US" dirty="0"/>
              <a:t>Long Term Care = 60 – 70 %</a:t>
            </a:r>
          </a:p>
          <a:p>
            <a:r>
              <a:rPr lang="en-US" dirty="0"/>
              <a:t>2 : 1 women to men</a:t>
            </a:r>
          </a:p>
          <a:p>
            <a:endParaRPr lang="en-US" dirty="0"/>
          </a:p>
          <a:p>
            <a:r>
              <a:rPr lang="en-US" dirty="0"/>
              <a:t>White women &gt; black, Hispanic or Asian</a:t>
            </a:r>
          </a:p>
          <a:p>
            <a:endParaRPr lang="en-US" dirty="0"/>
          </a:p>
          <a:p>
            <a:r>
              <a:rPr lang="en-US" dirty="0"/>
              <a:t>Young – old mostly mixed UI</a:t>
            </a:r>
          </a:p>
          <a:p>
            <a:r>
              <a:rPr lang="en-US" dirty="0"/>
              <a:t>Old – old usually urge UI</a:t>
            </a:r>
          </a:p>
          <a:p>
            <a:endParaRPr lang="en-US" dirty="0"/>
          </a:p>
        </p:txBody>
      </p:sp>
      <p:pic>
        <p:nvPicPr>
          <p:cNvPr id="5" name="Picture 4">
            <a:extLst>
              <a:ext uri="{FF2B5EF4-FFF2-40B4-BE49-F238E27FC236}">
                <a16:creationId xmlns:a16="http://schemas.microsoft.com/office/drawing/2014/main" id="{DBB69FE7-6E60-07C2-177E-C2AA5AB9D4D4}"/>
              </a:ext>
            </a:extLst>
          </p:cNvPr>
          <p:cNvPicPr>
            <a:picLocks noChangeAspect="1"/>
          </p:cNvPicPr>
          <p:nvPr/>
        </p:nvPicPr>
        <p:blipFill>
          <a:blip r:embed="rId2"/>
          <a:stretch>
            <a:fillRect/>
          </a:stretch>
        </p:blipFill>
        <p:spPr>
          <a:xfrm>
            <a:off x="7845462" y="0"/>
            <a:ext cx="4309009" cy="6858000"/>
          </a:xfrm>
          <a:prstGeom prst="rect">
            <a:avLst/>
          </a:prstGeom>
        </p:spPr>
      </p:pic>
    </p:spTree>
    <p:extLst>
      <p:ext uri="{BB962C8B-B14F-4D97-AF65-F5344CB8AC3E}">
        <p14:creationId xmlns:p14="http://schemas.microsoft.com/office/powerpoint/2010/main" val="106907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24DA-6C52-F02B-040E-C4DA58B95641}"/>
              </a:ext>
            </a:extLst>
          </p:cNvPr>
          <p:cNvSpPr>
            <a:spLocks noGrp="1"/>
          </p:cNvSpPr>
          <p:nvPr>
            <p:ph type="title"/>
          </p:nvPr>
        </p:nvSpPr>
        <p:spPr/>
        <p:txBody>
          <a:bodyPr/>
          <a:lstStyle/>
          <a:p>
            <a:r>
              <a:rPr lang="en-US" dirty="0"/>
              <a:t>Impact of UI</a:t>
            </a:r>
          </a:p>
        </p:txBody>
      </p:sp>
      <p:sp>
        <p:nvSpPr>
          <p:cNvPr id="3" name="Content Placeholder 2">
            <a:extLst>
              <a:ext uri="{FF2B5EF4-FFF2-40B4-BE49-F238E27FC236}">
                <a16:creationId xmlns:a16="http://schemas.microsoft.com/office/drawing/2014/main" id="{31683984-3D4A-D3DB-CCAC-190281E8F3A2}"/>
              </a:ext>
            </a:extLst>
          </p:cNvPr>
          <p:cNvSpPr>
            <a:spLocks noGrp="1"/>
          </p:cNvSpPr>
          <p:nvPr>
            <p:ph idx="1"/>
          </p:nvPr>
        </p:nvSpPr>
        <p:spPr/>
        <p:txBody>
          <a:bodyPr/>
          <a:lstStyle/>
          <a:p>
            <a:r>
              <a:rPr lang="en-US" dirty="0"/>
              <a:t>Lower QOL:  social function, well being, and general view of health</a:t>
            </a:r>
          </a:p>
          <a:p>
            <a:r>
              <a:rPr lang="en-US" dirty="0"/>
              <a:t>Embarrassment, poor self – perception </a:t>
            </a:r>
          </a:p>
          <a:p>
            <a:endParaRPr lang="en-US" dirty="0"/>
          </a:p>
          <a:p>
            <a:r>
              <a:rPr lang="en-US" dirty="0"/>
              <a:t>Problems with dermatitis, cellulitis, risk of pressure ulcers, falls, UTI, sleep deprivation, sexual dysfunction</a:t>
            </a:r>
          </a:p>
        </p:txBody>
      </p:sp>
    </p:spTree>
    <p:extLst>
      <p:ext uri="{BB962C8B-B14F-4D97-AF65-F5344CB8AC3E}">
        <p14:creationId xmlns:p14="http://schemas.microsoft.com/office/powerpoint/2010/main" val="166425122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6CE1C2-24FF-4125-B61C-AD39973FCD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Depth design</Template>
  <TotalTime>1154</TotalTime>
  <Words>1161</Words>
  <Application>Microsoft Office PowerPoint</Application>
  <PresentationFormat>Widescreen</PresentationFormat>
  <Paragraphs>258</Paragraphs>
  <Slides>45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Corbel</vt:lpstr>
      <vt:lpstr>Depth</vt:lpstr>
      <vt:lpstr>Urinary incontinence</vt:lpstr>
      <vt:lpstr>Goals</vt:lpstr>
      <vt:lpstr>Definition</vt:lpstr>
      <vt:lpstr>Classification </vt:lpstr>
      <vt:lpstr>Aging bladder versus disease</vt:lpstr>
      <vt:lpstr>Lower urinary tract symptoms (LUTS)</vt:lpstr>
      <vt:lpstr>PowerPoint Presentation</vt:lpstr>
      <vt:lpstr>UI prevalence</vt:lpstr>
      <vt:lpstr>Impact of UI</vt:lpstr>
      <vt:lpstr>Risk Factors</vt:lpstr>
      <vt:lpstr>Diabetes</vt:lpstr>
      <vt:lpstr>Dementia</vt:lpstr>
      <vt:lpstr>Pathophysiology</vt:lpstr>
      <vt:lpstr>Evaluation</vt:lpstr>
      <vt:lpstr>Evaluation</vt:lpstr>
      <vt:lpstr>Follow up positive responses</vt:lpstr>
      <vt:lpstr>History</vt:lpstr>
      <vt:lpstr>History</vt:lpstr>
      <vt:lpstr>History </vt:lpstr>
      <vt:lpstr>Medication review</vt:lpstr>
      <vt:lpstr>Physical exam</vt:lpstr>
      <vt:lpstr>Physical exam</vt:lpstr>
      <vt:lpstr>Female exam</vt:lpstr>
      <vt:lpstr>Male exam</vt:lpstr>
      <vt:lpstr>Urinary stress test</vt:lpstr>
      <vt:lpstr>Testing</vt:lpstr>
      <vt:lpstr>Other tests</vt:lpstr>
      <vt:lpstr>Other tests</vt:lpstr>
      <vt:lpstr>Treatment</vt:lpstr>
      <vt:lpstr>Treatment options</vt:lpstr>
      <vt:lpstr>Lifestyle modifications</vt:lpstr>
      <vt:lpstr>Behavioral Therapies</vt:lpstr>
      <vt:lpstr>Medications</vt:lpstr>
      <vt:lpstr>Antimuscarinic side effects</vt:lpstr>
      <vt:lpstr>Beta adrenergic agonist</vt:lpstr>
      <vt:lpstr>Medications</vt:lpstr>
      <vt:lpstr>Minimally invasive procedures</vt:lpstr>
      <vt:lpstr>Surgery</vt:lpstr>
      <vt:lpstr>Other treatments</vt:lpstr>
      <vt:lpstr>Resources</vt:lpstr>
      <vt:lpstr>Questions</vt:lpstr>
      <vt:lpstr>Questions</vt:lpstr>
      <vt:lpstr>Questions</vt:lpstr>
      <vt:lpstr>Questions</vt:lpstr>
      <vt:lpstr>Title Lorem Ipsum Dolor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Urinary incontinence</dc:title>
  <dc:creator>Jurivich, Donald</dc:creator>
  <cp:lastModifiedBy>Dorsher, Madeline</cp:lastModifiedBy>
  <cp:revision>2</cp:revision>
  <dcterms:created xsi:type="dcterms:W3CDTF">2023-12-03T04:45:09Z</dcterms:created>
  <dcterms:modified xsi:type="dcterms:W3CDTF">2025-02-06T15:03:12Z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