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34"/>
  </p:notesMasterIdLst>
  <p:sldIdLst>
    <p:sldId id="256" r:id="rId5"/>
    <p:sldId id="263" r:id="rId6"/>
    <p:sldId id="274" r:id="rId7"/>
    <p:sldId id="275" r:id="rId8"/>
    <p:sldId id="287" r:id="rId9"/>
    <p:sldId id="282" r:id="rId10"/>
    <p:sldId id="285" r:id="rId11"/>
    <p:sldId id="264" r:id="rId12"/>
    <p:sldId id="277" r:id="rId13"/>
    <p:sldId id="276" r:id="rId14"/>
    <p:sldId id="281" r:id="rId15"/>
    <p:sldId id="283" r:id="rId16"/>
    <p:sldId id="284" r:id="rId17"/>
    <p:sldId id="286" r:id="rId18"/>
    <p:sldId id="288" r:id="rId19"/>
    <p:sldId id="289" r:id="rId20"/>
    <p:sldId id="290" r:id="rId21"/>
    <p:sldId id="291" r:id="rId22"/>
    <p:sldId id="292" r:id="rId23"/>
    <p:sldId id="293" r:id="rId24"/>
    <p:sldId id="295" r:id="rId25"/>
    <p:sldId id="294" r:id="rId26"/>
    <p:sldId id="296" r:id="rId27"/>
    <p:sldId id="297" r:id="rId28"/>
    <p:sldId id="298" r:id="rId29"/>
    <p:sldId id="299" r:id="rId30"/>
    <p:sldId id="301" r:id="rId31"/>
    <p:sldId id="302" r:id="rId32"/>
    <p:sldId id="300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6E302-901B-4EC5-8063-F4475DEAA8C8}" type="datetimeFigureOut">
              <a:rPr lang="en-US" smtClean="0"/>
              <a:t>2/6/2025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B3765-1535-41FB-A927-AAD2D1E853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52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lar.google.com/scholar_lookup?journal=Int+J+Nurs+Stud&amp;title=Incidence+and+short-term+consequences+of+delirium+in+critically+ill+patients:+A+prospective+observational+cohort+study&amp;author=M+van+den+Boogaard&amp;author=L+Schoonhoven&amp;author=JG+van+der+Hoeven&amp;author=T+van+Achterberg&amp;author=P+Pickkers&amp;volume=49&amp;issue=7&amp;publication_year=2012&amp;pages=775-83&amp;pmid=22197051&amp;" TargetMode="External"/><Relationship Id="rId13" Type="http://schemas.openxmlformats.org/officeDocument/2006/relationships/hyperlink" Target="https://scholar.google.com/scholar_lookup?journal=PLoS+One&amp;title=Geriatric+conditions+in+acutely+hospitalized+older+patients:+prevalence+and+one-year+survival+and+functional+decline&amp;author=BM+Buurman&amp;author=JG+Hoogerduijn&amp;author=RJ+de+Haan&amp;author=A+Abu-Hanna&amp;author=AM+Lagaay&amp;volume=6&amp;issue=11&amp;publication_year=2011&amp;pages=e26951&amp;pmid=22110598&amp;" TargetMode="External"/><Relationship Id="rId18" Type="http://schemas.openxmlformats.org/officeDocument/2006/relationships/hyperlink" Target="https://scholar.google.com/scholar_lookup?journal=Neurology&amp;title=Delirium+accelerates+cognitive+decline+in+Alzheimer+disease&amp;author=TG+Fong&amp;author=RN+Jones&amp;author=P+Shi&amp;author=ER+Marcantonio&amp;author=L+Yap&amp;volume=72&amp;issue=18&amp;publication_year=2009&amp;pages=1570-5&amp;pmid=19414723&amp;" TargetMode="External"/><Relationship Id="rId3" Type="http://schemas.openxmlformats.org/officeDocument/2006/relationships/hyperlink" Target="https://www-ncbi-nlm-nih-gov.ezproxylr.med.und.edu/pubmed/15082703" TargetMode="External"/><Relationship Id="rId21" Type="http://schemas.openxmlformats.org/officeDocument/2006/relationships/hyperlink" Target="https://scholar.google.com/scholar_lookup?journal=Ann+Intern+Med&amp;title=Adverse+outcomes+after+hospitalization+and+delirium+in+persons+with+Alzheimer+disease&amp;author=TG+Fong&amp;author=RN+Jones&amp;author=ER+Marcantonio&amp;author=D+Tommet&amp;author=AL+Gross&amp;volume=156&amp;issue=12&amp;publication_year=2012&amp;pages=848-56&amp;pmid=22711077&amp;" TargetMode="External"/><Relationship Id="rId7" Type="http://schemas.openxmlformats.org/officeDocument/2006/relationships/hyperlink" Target="https://www-ncbi-nlm-nih-gov.ezproxylr.med.und.edu/pubmed/22197051" TargetMode="External"/><Relationship Id="rId12" Type="http://schemas.openxmlformats.org/officeDocument/2006/relationships/hyperlink" Target="https://www-ncbi-nlm-nih-gov.ezproxylr.med.und.edu/pubmed/22110598" TargetMode="External"/><Relationship Id="rId17" Type="http://schemas.openxmlformats.org/officeDocument/2006/relationships/hyperlink" Target="https://www-ncbi-nlm-nih-gov.ezproxylr.med.und.edu/pubmed/19414723" TargetMode="External"/><Relationship Id="rId2" Type="http://schemas.openxmlformats.org/officeDocument/2006/relationships/slide" Target="../slides/slide11.xml"/><Relationship Id="rId16" Type="http://schemas.openxmlformats.org/officeDocument/2006/relationships/hyperlink" Target="https://www-ncbi-nlm-nih-gov.ezproxylr.med.und.edu/pmc/articles/PMC2677515/" TargetMode="External"/><Relationship Id="rId20" Type="http://schemas.openxmlformats.org/officeDocument/2006/relationships/hyperlink" Target="https://www-ncbi-nlm-nih-gov.ezproxylr.med.und.edu/pubmed/22711077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scholar.google.com/scholar_lookup?journal=Crit+Care+Med&amp;title=The+impact+of+delirium+on+the+survival+of+mechanically+ventilated+patients&amp;author=SM+Lin&amp;author=CY+Liu&amp;author=CH+Wang&amp;author=HC+Lin&amp;author=CD+Huang&amp;volume=32&amp;issue=11&amp;publication_year=2004&amp;pages=2254-9&amp;pmid=15640638&amp;" TargetMode="External"/><Relationship Id="rId11" Type="http://schemas.openxmlformats.org/officeDocument/2006/relationships/hyperlink" Target="https://www-ncbi-nlm-nih-gov.ezproxylr.med.und.edu/pmc/articles/PMC3215703/" TargetMode="External"/><Relationship Id="rId24" Type="http://schemas.openxmlformats.org/officeDocument/2006/relationships/hyperlink" Target="https://scholar.google.com/scholar_lookup?journal=Archives+of+internal+medicine&amp;title=Delirium+and+Long-term+Cognitive+Trajectory+Among+Persons+With+Dementia&amp;author=AL+Gross&amp;author=RN+Jones&amp;author=DA+Habtemariam&amp;author=TG+Fong&amp;author=D+Tommet&amp;volume=172&amp;issue=17&amp;publication_year=2012&amp;pages=1-8&amp;" TargetMode="External"/><Relationship Id="rId5" Type="http://schemas.openxmlformats.org/officeDocument/2006/relationships/hyperlink" Target="https://www-ncbi-nlm-nih-gov.ezproxylr.med.und.edu/pubmed/15640638" TargetMode="External"/><Relationship Id="rId15" Type="http://schemas.openxmlformats.org/officeDocument/2006/relationships/hyperlink" Target="https://scholar.google.com/scholar_lookup?journal=Dement+Geriatr+Cogn+Disord&amp;title=High+risk+of+cognitive+and+functional+decline+after+postoperative+delirium.+A+three-year+prospective+study&amp;author=H+Bickel&amp;author=R+Gradinger&amp;author=E+Kochs&amp;author=H+Forstl&amp;volume=26&amp;issue=1&amp;publication_year=2008&amp;pages=26-31&amp;pmid=18577850&amp;" TargetMode="External"/><Relationship Id="rId23" Type="http://schemas.openxmlformats.org/officeDocument/2006/relationships/hyperlink" Target="https://www-ncbi-nlm-nih-gov.ezproxylr.med.und.edu/pubmed/23403619" TargetMode="External"/><Relationship Id="rId10" Type="http://schemas.openxmlformats.org/officeDocument/2006/relationships/hyperlink" Target="https://scholar.google.com/scholar_lookup?journal=Dement+Geriatr+Cogn+Disord&amp;title=Prognostic+significance+of+delirium+in+frail+older+people&amp;author=KH+Pitkala&amp;author=JV+Laurila&amp;author=TE+Strandberg&amp;author=RS+Tilvis&amp;volume=19&amp;issue=2%E2%80%933&amp;publication_year=2005&amp;pages=158-63&amp;pmid=15627764&amp;" TargetMode="External"/><Relationship Id="rId19" Type="http://schemas.openxmlformats.org/officeDocument/2006/relationships/hyperlink" Target="https://www-ncbi-nlm-nih-gov.ezproxylr.med.und.edu/pmc/articles/PMC3556489/" TargetMode="External"/><Relationship Id="rId4" Type="http://schemas.openxmlformats.org/officeDocument/2006/relationships/hyperlink" Target="https://scholar.google.com/scholar_lookup?journal=JAMA&amp;title=Delirium+as+a+predictor+of+mortality+in+mechanically+ventilated+patients+in+the+intensive+care+unit&amp;author=EW+Ely&amp;author=A+Shintani&amp;author=B+Truman&amp;author=T+Speroff&amp;author=SM+Gordon&amp;volume=291&amp;issue=14&amp;publication_year=2004&amp;pages=1753-62&amp;pmid=15082703&amp;" TargetMode="External"/><Relationship Id="rId9" Type="http://schemas.openxmlformats.org/officeDocument/2006/relationships/hyperlink" Target="https://www-ncbi-nlm-nih-gov.ezproxylr.med.und.edu/pubmed/15627764" TargetMode="External"/><Relationship Id="rId14" Type="http://schemas.openxmlformats.org/officeDocument/2006/relationships/hyperlink" Target="https://www-ncbi-nlm-nih-gov.ezproxylr.med.und.edu/pubmed/18577850" TargetMode="External"/><Relationship Id="rId22" Type="http://schemas.openxmlformats.org/officeDocument/2006/relationships/hyperlink" Target="https://www-ncbi-nlm-nih-gov.ezproxylr.med.und.edu/pmc/articles/PMC3740440/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31774"/>
            <a:r>
              <a:rPr lang="en-US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Girard TD, Thompson JL,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Pandharipande</a:t>
            </a:r>
            <a:r>
              <a:rPr lang="en-US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PP, et al. Clinical phenotypes of delirium during critical illness and severity of subsequent long-term cognitive impairment: a prospective cohort study. Lancet Respir Med 2018; 6: 213-222.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doi</a:t>
            </a:r>
            <a:r>
              <a:rPr lang="en-US" sz="18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: 10.1016/S2213-2600(18) 30062-6.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68705-A0FC-4619-8CE5-C61307FF9C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11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Anti </a:t>
            </a:r>
            <a:r>
              <a:rPr lang="en-US" dirty="0" err="1"/>
              <a:t>cholingeric</a:t>
            </a:r>
            <a:r>
              <a:rPr lang="en-US" dirty="0"/>
              <a:t> drugs precipitate delirium (atropine, scopolamine) as well as drugs with anti – cholinergic attributes such as diphenhydramine, opioids and anti depressants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B3765-1535-41FB-A927-AAD2D1E8538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590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Inouye SK,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BlinkMacSystemFont"/>
              </a:rPr>
              <a:t>Westendorp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 RG,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BlinkMacSystemFont"/>
              </a:rPr>
              <a:t>Saczynski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 JS. Delirium in elderly people. Lancet. 2014 Mar 8;383(9920):911-22.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BlinkMacSystemFont"/>
              </a:rPr>
              <a:t>doi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: 10.1016/S0140-6736(13)60688-1. </a:t>
            </a:r>
            <a:r>
              <a:rPr lang="en-US" b="0" i="0" dirty="0" err="1">
                <a:solidFill>
                  <a:srgbClr val="212121"/>
                </a:solidFill>
                <a:effectLst/>
                <a:latin typeface="BlinkMacSystemFont"/>
              </a:rPr>
              <a:t>Epub</a:t>
            </a:r>
            <a:r>
              <a:rPr lang="en-US" b="0" i="0" dirty="0">
                <a:solidFill>
                  <a:srgbClr val="212121"/>
                </a:solidFill>
                <a:effectLst/>
                <a:latin typeface="BlinkMacSystemFont"/>
              </a:rPr>
              <a:t> 2013 Aug 28. PMID: 23992774; PMCID: PMC4120864.</a:t>
            </a:r>
          </a:p>
          <a:p>
            <a:endParaRPr lang="en-US" b="0" i="0" dirty="0">
              <a:solidFill>
                <a:srgbClr val="212121"/>
              </a:solidFill>
              <a:effectLst/>
              <a:latin typeface="BlinkMacSystemFont"/>
            </a:endParaRPr>
          </a:p>
          <a:p>
            <a:pPr algn="l"/>
            <a:r>
              <a:rPr lang="en-US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Delirium as a predictor of mortality in mechanically ventilated patients in the intensive care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unit.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Ely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EW,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Shintani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A, Truman B,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Speroff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T, Gordon SM, Harrell FE Jr, Inouye SK, Bernard GR,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Dittus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RS</a:t>
            </a:r>
          </a:p>
          <a:p>
            <a:pPr algn="l"/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JAMA. 2004 Apr 14; 291(14):1753-62.</a:t>
            </a:r>
          </a:p>
          <a:p>
            <a:pPr algn="l"/>
            <a:endParaRPr lang="en-US" b="0" i="1" dirty="0">
              <a:solidFill>
                <a:srgbClr val="30303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Postoperative delirium in intensive care patients: risk factors and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outcome.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Veiga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D, Luis C,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Parente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D, Fernandes V, Botelho M, Santos P,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Abelha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F</a:t>
            </a:r>
          </a:p>
          <a:p>
            <a:pPr algn="l"/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Rev Bras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Anestesiol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. 2012 Jul; 62(4):469-83.</a:t>
            </a:r>
          </a:p>
          <a:p>
            <a:pPr algn="l"/>
            <a:endParaRPr lang="en-US" b="0" i="1" dirty="0">
              <a:solidFill>
                <a:srgbClr val="30303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Ely EW,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Shintani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A, Truman B,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Speroff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T, Gordon SM, Harrell FE, Jr, et al. Delirium as a predictor of mortality in mechanically ventilated patients in the intensive care unit. JAMA. 2004 Apr 14;291(14):1753–62.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3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4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16. Lin SM, Liu CY, Wang CH, Lin HC, Huang CD, Huang PY, et al. The impact of delirium on the survival of mechanically ventilated patients. Crit Care Med. 2004 Nov;32(11):2254–9.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5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6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17. van den Boogaard M, Schoonhoven L, van der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Hoeven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JG, van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Achterberg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Pickkers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P. Incidence and short-term consequences of delirium in critically ill patients: A prospective observational cohort study. Int J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Nurs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Stud. 2012 Jul;49(7):775–83.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7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8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18. 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Veiga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D, Luis C,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Parente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D, Fernandes V, Botelho M, Santos P, et al. Postoperative delirium in intensive care patients: risk factors and outcome. Rev Bras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Anestesiol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2012 Jul;62(4):469–83.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19. 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Pitkala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KH,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Laurila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JV, Strandberg TE,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Tilvis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RS. Prognostic significance of delirium in frail older people. Dement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Geriatr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Cogn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Disord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2005;19(2–3):158–63.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9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0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20. 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Buurman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BM,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Hoogerduijn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JG, de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Haan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RJ, Abu-Hanna A,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Lagaay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AM,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Verhaar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HJ, et al. Geriatric conditions in acutely hospitalized older patients: prevalence and one-year survival and functional decline.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PLoS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One. 2011;6(11):e26951.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1"/>
              </a:rPr>
              <a:t>PMC free article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2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3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21. Leslie DL, Zhang Y, Holford TR, Bogardus ST, Leo-Summers LS, Inouye SK. Premature death associated with delirium at 1-year follow-up. Arch Intern Med. 2005 Jul 25;165(14):1657–62.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22. Han JH,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Shintani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A, Eden S,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Morandi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A, Solberg LM,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Schnelle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J, et al. Delirium in the emergency department: an independent predictor of death within 6 months. Ann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Emerg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Med. 2010 Sep;56(3):244–52. e1.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endParaRPr lang="en-US" b="0" i="1" dirty="0">
              <a:solidFill>
                <a:srgbClr val="30303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b="0" i="1" dirty="0">
              <a:solidFill>
                <a:srgbClr val="30303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Cognitive trajectories after postoperative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delirium.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Saczynski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JS, Marcantonio ER, Quach L, Fong TG, Gross A, Inouye SK, Jones RN</a:t>
            </a:r>
          </a:p>
          <a:p>
            <a:pPr algn="l"/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N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Engl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J Med. 2012 Jul 5; 367(1):30-9.</a:t>
            </a:r>
          </a:p>
          <a:p>
            <a:endParaRPr lang="en-US" dirty="0"/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 Bickel H,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Gradinger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Kochs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Forstl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H. High risk of cognitive and functional decline after postoperative delirium. A three-year prospective study. Dement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Geriatr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Cogn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Disord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2008;26(1):26–31.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4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5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24. 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Krogseth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M,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Wyller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TB,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Engedal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K,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Juliebo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V. Delirium is an important predictor of incident dementia among elderly hip fracture patients. Dement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Geriatr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Cogn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Disord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 2011;31(1):63–70.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n-US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Outcomes of older people admitted to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postacute</a:t>
            </a:r>
            <a:r>
              <a:rPr lang="en-US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facilities with </a:t>
            </a:r>
            <a:r>
              <a:rPr lang="en-US" b="0" i="0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delirium.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Marcantonio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ER, Kiely DK, Simon SE, John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Orav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E, Jones RN, Murphy KM, Bergmann MA</a:t>
            </a:r>
          </a:p>
          <a:p>
            <a:pPr algn="l"/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J Am </a:t>
            </a:r>
            <a:r>
              <a:rPr lang="en-US" b="0" i="1" dirty="0" err="1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Geriatr</a:t>
            </a:r>
            <a:r>
              <a:rPr lang="en-US" b="0" i="1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 Soc. 2005 Jun; 53(6):963-9.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28. Fong TG, Jones RN, Shi P, Marcantonio ER, Yap L, Rudolph JL, et al. Delirium accelerates cognitive decline in Alzheimer disease. Neurology. 2009 May 5;72(18):1570–5.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6"/>
              </a:rPr>
              <a:t>PMC free article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7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8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29. Fong TG, Jones RN, Marcantonio ER,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Tommet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D, Gross AL,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Habtemariam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D, et al. Adverse outcomes after hospitalization and delirium in persons with Alzheimer disease. Ann Intern Med. 2012 Jun 19;156(12):848–56.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19"/>
              </a:rPr>
              <a:t>PMC free article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20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21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30. Gross AL, Jones RN,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Habtemariam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DA, Fong TG,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Tommet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D, Quach L, et al. Delirium and Long-term Cognitive Trajectory Among Persons With Dementia. Archives of internal medicine. 2012;172(17):1–8.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22"/>
              </a:rPr>
              <a:t>PMC free article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23"/>
              </a:rPr>
              <a:t>PubMed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 [</a:t>
            </a:r>
            <a:r>
              <a:rPr lang="en-US" b="0" i="0" dirty="0">
                <a:solidFill>
                  <a:srgbClr val="642A8F"/>
                </a:solidFill>
                <a:effectLst/>
                <a:latin typeface="Times New Roman" panose="02020603050405020304" pitchFamily="18" charset="0"/>
                <a:hlinkClick r:id="rId24"/>
              </a:rPr>
              <a:t>Google Scholar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]</a:t>
            </a: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868705-A0FC-4619-8CE5-C61307FF9C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24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Studies on anti-psychotics are not robust.   They are used as off – label.  No placebo </a:t>
            </a:r>
            <a:r>
              <a:rPr lang="en-US" dirty="0" err="1"/>
              <a:t>cotn</a:t>
            </a:r>
            <a:r>
              <a:rPr lang="en-US"/>
              <a:t>\rolled </a:t>
            </a:r>
            <a:r>
              <a:rPr lang="en-US" dirty="0"/>
              <a:t>studies, and mostly evidence of changes in severity and not duration, nor do the studies address conversion of hyperactive to </a:t>
            </a:r>
            <a:r>
              <a:rPr lang="en-US" dirty="0" err="1"/>
              <a:t>hypactive</a:t>
            </a:r>
            <a:r>
              <a:rPr lang="en-US" dirty="0"/>
              <a:t> delirium  </a:t>
            </a:r>
          </a:p>
          <a:p>
            <a:r>
              <a:rPr lang="en-US" dirty="0"/>
              <a:t>12 studies found that anti-psychotics did not alter severity or duration of delirium, did not change LOS or mortality </a:t>
            </a:r>
          </a:p>
          <a:p>
            <a:endParaRPr lang="en-US" dirty="0"/>
          </a:p>
          <a:p>
            <a:r>
              <a:rPr lang="en-US" dirty="0"/>
              <a:t>Haldol and </a:t>
            </a:r>
            <a:r>
              <a:rPr lang="en-US" dirty="0" err="1"/>
              <a:t>risperdone</a:t>
            </a:r>
            <a:r>
              <a:rPr lang="en-US" dirty="0"/>
              <a:t> have the least sedation but highest risk of EPS.  Olanzapine and quetiapine are more sedating and less 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B3765-1535-41FB-A927-AAD2D1E8538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6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FE9EF-BFD3-43EA-A868-783EE64D3026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15DF4-6503-424C-B89D-B31483AF0BFD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EE408-CEE3-4069-B613-CB32C19D6587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680C5-3949-48B3-AAD0-C6AC4D6634A8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1F9A-4BC0-4BDC-9C0A-439930D3F628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190EB-8738-400A-AFF7-6D1DEC6B76AF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F0B9-B198-4467-8481-337D4552AC07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E8C0-DCD6-4618-824E-E5B47E37F774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6133B-A04A-40C7-999B-6B964B69F57E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66FB9-D28B-49B1-96AA-2DC4A0B82672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63742-95DB-4727-9E2D-E67133874C57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4C757-AC18-4BD4-B58D-C09C7F56266E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6CBA-D419-41FA-8B3E-D17E24A5F335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B8EF-695A-4D91-86E6-BD3ABF986DC6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9A1DA-1075-4AB6-9AFC-9045E23C9F15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3360-0F07-4AD4-AAF8-61579BDE5A02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D3E4-AEF6-4C0D-955F-4975ADE12833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F096B060-2D6F-430E-A017-FCCC5AF2AC19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36B6-A233-459A-95E5-DFBD46F36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>
            <a:normAutofit/>
          </a:bodyPr>
          <a:lstStyle/>
          <a:p>
            <a:r>
              <a:rPr lang="en-US" dirty="0"/>
              <a:t>Delirium</a:t>
            </a:r>
          </a:p>
        </p:txBody>
      </p:sp>
    </p:spTree>
    <p:extLst>
      <p:ext uri="{BB962C8B-B14F-4D97-AF65-F5344CB8AC3E}">
        <p14:creationId xmlns:p14="http://schemas.microsoft.com/office/powerpoint/2010/main" val="3549750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38B35-1AA4-71D9-0181-297FFCCD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Consequence of delirium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E8A8B-5312-28A8-5FE5-0BE9601FA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Short and long term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Death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ICU – 2-4 fold increased risk of death, both in and out of the hospital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General medical wards – 1.5-fold increased risk of death within  1 YR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ED – approx. 70% risk of death within the next 6M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 = 2.0 for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deathw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Cognitive decline (2.3 X 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= 12.5)</a:t>
            </a:r>
          </a:p>
        </p:txBody>
      </p:sp>
    </p:spTree>
    <p:extLst>
      <p:ext uri="{BB962C8B-B14F-4D97-AF65-F5344CB8AC3E}">
        <p14:creationId xmlns:p14="http://schemas.microsoft.com/office/powerpoint/2010/main" val="240361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B78C-4558-4C06-8338-ADE1F918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692" y="219273"/>
            <a:ext cx="9905998" cy="121028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high cost of Delirium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C6F22-D5EE-47C4-A671-2E06BA738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36" y="1447799"/>
            <a:ext cx="11084933" cy="3962401"/>
          </a:xfrm>
        </p:spPr>
        <p:txBody>
          <a:bodyPr>
            <a:noAutofit/>
          </a:bodyPr>
          <a:lstStyle/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Annual US healthcare costs - $164B (2011)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Post – op cognitive impairments up to one year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Physical function is impaired for ≥30 days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Delirium on admission to post acute care 5X mortality in 6M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 = 2.4 for institutionalization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Delirium in patients with dementia is associated with increased:</a:t>
            </a:r>
          </a:p>
          <a:p>
            <a:pPr lvl="2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cognitive decline</a:t>
            </a:r>
          </a:p>
          <a:p>
            <a:pPr lvl="2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institutionalization</a:t>
            </a:r>
          </a:p>
          <a:p>
            <a:pPr lvl="2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mortality</a:t>
            </a:r>
          </a:p>
        </p:txBody>
      </p:sp>
    </p:spTree>
    <p:extLst>
      <p:ext uri="{BB962C8B-B14F-4D97-AF65-F5344CB8AC3E}">
        <p14:creationId xmlns:p14="http://schemas.microsoft.com/office/powerpoint/2010/main" val="3502335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9D088-6009-5EE4-9A63-DA42DC77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Delirium assessment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D344D-87DC-4331-B77E-D95BF7ADC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944" y="1825625"/>
            <a:ext cx="10709856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&lt; 50% of delirium recognized by healthcare workers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Confusion Assessment Method (CAM)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Acute change / fluctuating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Inattention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Disorganized thinking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Altered consciousness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Ultra brief tool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Ask to state months of the year backwards and state day of the week</a:t>
            </a:r>
          </a:p>
        </p:txBody>
      </p:sp>
    </p:spTree>
    <p:extLst>
      <p:ext uri="{BB962C8B-B14F-4D97-AF65-F5344CB8AC3E}">
        <p14:creationId xmlns:p14="http://schemas.microsoft.com/office/powerpoint/2010/main" val="2294453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12A9C-8678-8BF5-B19E-2A5DD5C84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diagnosis of delirium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D8EF2-AB52-5415-45DC-6E5B1E630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75% hypoactive</a:t>
            </a:r>
          </a:p>
          <a:p>
            <a:r>
              <a:rPr lang="en-US" dirty="0"/>
              <a:t>25% hyperactive</a:t>
            </a:r>
          </a:p>
          <a:p>
            <a:endParaRPr lang="en-US" dirty="0"/>
          </a:p>
          <a:p>
            <a:r>
              <a:rPr lang="en-US" dirty="0"/>
              <a:t>Hypoactive delirium versus depression or dementia</a:t>
            </a:r>
          </a:p>
          <a:p>
            <a:r>
              <a:rPr lang="en-US" dirty="0"/>
              <a:t>Hyperactive delirium versus mania, bipolar or agitated depression</a:t>
            </a:r>
          </a:p>
        </p:txBody>
      </p:sp>
    </p:spTree>
    <p:extLst>
      <p:ext uri="{BB962C8B-B14F-4D97-AF65-F5344CB8AC3E}">
        <p14:creationId xmlns:p14="http://schemas.microsoft.com/office/powerpoint/2010/main" val="345933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C8343-37F9-A74A-07C0-59A8922EE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18429" cy="1325563"/>
          </a:xfrm>
        </p:spPr>
        <p:txBody>
          <a:bodyPr>
            <a:normAutofit/>
          </a:bodyPr>
          <a:lstStyle/>
          <a:p>
            <a:r>
              <a:rPr lang="en-US" dirty="0"/>
              <a:t>Range of delirium severity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AC3BE-6161-37FE-10D0-A1DA0AD03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CAM-S (score 0 – 19)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 features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944E94-3AB9-4BE1-A5C5-EAA2E3E88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5648" y="1543702"/>
            <a:ext cx="6131114" cy="526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41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39360-0E79-FC56-95CC-DD5976C05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around delirium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9ADEF-5BAB-C828-3CC2-C3E38D180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time course ?</a:t>
            </a:r>
          </a:p>
          <a:p>
            <a:r>
              <a:rPr lang="en-US" dirty="0"/>
              <a:t>What are other symptoms ?</a:t>
            </a:r>
          </a:p>
          <a:p>
            <a:pPr lvl="1"/>
            <a:r>
              <a:rPr lang="en-US" dirty="0"/>
              <a:t>Fever</a:t>
            </a:r>
          </a:p>
          <a:p>
            <a:pPr lvl="1"/>
            <a:r>
              <a:rPr lang="en-US" dirty="0"/>
              <a:t>SOB</a:t>
            </a:r>
          </a:p>
          <a:p>
            <a:r>
              <a:rPr lang="en-US" dirty="0"/>
              <a:t>Medication changes: new or withdrawal</a:t>
            </a:r>
          </a:p>
          <a:p>
            <a:r>
              <a:rPr lang="en-US" dirty="0"/>
              <a:t>Substance use and withdrawal </a:t>
            </a:r>
          </a:p>
        </p:txBody>
      </p:sp>
    </p:spTree>
    <p:extLst>
      <p:ext uri="{BB962C8B-B14F-4D97-AF65-F5344CB8AC3E}">
        <p14:creationId xmlns:p14="http://schemas.microsoft.com/office/powerpoint/2010/main" val="2024637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75DDB-C105-8269-B4F7-CB46CD5D6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Physical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D8738-0DF7-725C-E556-C0861D91D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Vitals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Pulse ox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Glucometer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Papilledema /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Anisicora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Neurological asymmetry ?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Asterixis ?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Battle’s sign, Racoon’s eyes, bruises ? </a:t>
            </a:r>
          </a:p>
        </p:txBody>
      </p:sp>
    </p:spTree>
    <p:extLst>
      <p:ext uri="{BB962C8B-B14F-4D97-AF65-F5344CB8AC3E}">
        <p14:creationId xmlns:p14="http://schemas.microsoft.com/office/powerpoint/2010/main" val="2705897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35292-9385-94AE-ED6D-AB9720016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6F6E8-9E72-FCDB-8E2B-E31EF28BE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 neuroimaging unless lateralizing signs OR if suspect bilateral subdural hematoma</a:t>
            </a:r>
          </a:p>
          <a:p>
            <a:r>
              <a:rPr lang="en-US" dirty="0"/>
              <a:t>CBC</a:t>
            </a:r>
          </a:p>
          <a:p>
            <a:r>
              <a:rPr lang="en-US" dirty="0"/>
              <a:t>Electrolytes / renal / LFTs</a:t>
            </a:r>
          </a:p>
          <a:p>
            <a:r>
              <a:rPr lang="en-US" dirty="0"/>
              <a:t>U/A</a:t>
            </a:r>
          </a:p>
          <a:p>
            <a:r>
              <a:rPr lang="en-US" dirty="0"/>
              <a:t>Urine toxicology</a:t>
            </a:r>
          </a:p>
          <a:p>
            <a:r>
              <a:rPr lang="en-US" dirty="0"/>
              <a:t>Blood culture</a:t>
            </a:r>
          </a:p>
          <a:p>
            <a:r>
              <a:rPr lang="en-US" dirty="0"/>
              <a:t>CXR</a:t>
            </a:r>
          </a:p>
          <a:p>
            <a:r>
              <a:rPr lang="en-US" dirty="0"/>
              <a:t>ECG</a:t>
            </a:r>
          </a:p>
          <a:p>
            <a:r>
              <a:rPr lang="en-US" dirty="0"/>
              <a:t>Blood gas</a:t>
            </a:r>
          </a:p>
        </p:txBody>
      </p:sp>
    </p:spTree>
    <p:extLst>
      <p:ext uri="{BB962C8B-B14F-4D97-AF65-F5344CB8AC3E}">
        <p14:creationId xmlns:p14="http://schemas.microsoft.com/office/powerpoint/2010/main" val="958145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0E800-8B1A-76C6-E8E8-27398CC4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81A62-ADFD-6E8F-2EF9-346C287D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Medication adjustments</a:t>
            </a:r>
          </a:p>
          <a:p>
            <a:r>
              <a:rPr lang="en-US" dirty="0"/>
              <a:t>Treat infections</a:t>
            </a:r>
          </a:p>
          <a:p>
            <a:r>
              <a:rPr lang="en-US" dirty="0"/>
              <a:t> Manage fluids (hydrate or restrict if salt retaining state) </a:t>
            </a:r>
          </a:p>
          <a:p>
            <a:r>
              <a:rPr lang="en-US" dirty="0"/>
              <a:t> Treat hypoxia, hypercapnia, hypotension, severe anemia</a:t>
            </a:r>
          </a:p>
          <a:p>
            <a:r>
              <a:rPr lang="en-US" dirty="0"/>
              <a:t> </a:t>
            </a:r>
            <a:r>
              <a:rPr lang="en-US" dirty="0" err="1"/>
              <a:t>Disimpaction</a:t>
            </a:r>
            <a:r>
              <a:rPr lang="en-US" dirty="0"/>
              <a:t> </a:t>
            </a:r>
          </a:p>
          <a:p>
            <a:r>
              <a:rPr lang="en-US" dirty="0"/>
              <a:t>Treat pain </a:t>
            </a:r>
          </a:p>
        </p:txBody>
      </p:sp>
    </p:spTree>
    <p:extLst>
      <p:ext uri="{BB962C8B-B14F-4D97-AF65-F5344CB8AC3E}">
        <p14:creationId xmlns:p14="http://schemas.microsoft.com/office/powerpoint/2010/main" val="4243440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A5AEA-1189-EB15-AF5D-9A4E168B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 behaviors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F98EF-F0B5-30D9-186A-856D9FEC8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pharmacological treatment</a:t>
            </a:r>
          </a:p>
          <a:p>
            <a:pPr lvl="1"/>
            <a:r>
              <a:rPr lang="en-US" dirty="0"/>
              <a:t>Go with the flow</a:t>
            </a:r>
          </a:p>
          <a:p>
            <a:pPr lvl="1"/>
            <a:r>
              <a:rPr lang="en-US" dirty="0"/>
              <a:t>Reassure</a:t>
            </a:r>
          </a:p>
          <a:p>
            <a:pPr lvl="1"/>
            <a:r>
              <a:rPr lang="en-US" dirty="0"/>
              <a:t>Lighting</a:t>
            </a:r>
          </a:p>
          <a:p>
            <a:pPr lvl="1"/>
            <a:r>
              <a:rPr lang="en-US" dirty="0"/>
              <a:t>Address neurosensory deprivation (eyesight, hearing)</a:t>
            </a:r>
          </a:p>
          <a:p>
            <a:pPr lvl="1"/>
            <a:r>
              <a:rPr lang="en-US" dirty="0"/>
              <a:t>Orientation (clocks and calendars)</a:t>
            </a:r>
          </a:p>
        </p:txBody>
      </p:sp>
    </p:spTree>
    <p:extLst>
      <p:ext uri="{BB962C8B-B14F-4D97-AF65-F5344CB8AC3E}">
        <p14:creationId xmlns:p14="http://schemas.microsoft.com/office/powerpoint/2010/main" val="2077915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4FA74-C55D-90E1-D588-90295D97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831C8-23FE-7E70-C293-68B313BDF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Define the different types of delirium</a:t>
            </a:r>
          </a:p>
          <a:p>
            <a:r>
              <a:rPr lang="en-US" dirty="0"/>
              <a:t>Recognize delirium risk factors</a:t>
            </a:r>
          </a:p>
          <a:p>
            <a:r>
              <a:rPr lang="en-US" dirty="0"/>
              <a:t>Report impact of delirium on patient outcomes</a:t>
            </a:r>
          </a:p>
          <a:p>
            <a:r>
              <a:rPr lang="en-US" dirty="0"/>
              <a:t>Demonstrate how to assess delirium</a:t>
            </a:r>
          </a:p>
          <a:p>
            <a:r>
              <a:rPr lang="en-US" dirty="0"/>
              <a:t>Prevent and manage delirium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658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7D557-5A3A-C080-454B-15D2E54DD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8EA67-7F94-52A1-6D68-05C43711F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119" y="1825625"/>
            <a:ext cx="10557681" cy="4351338"/>
          </a:xfrm>
        </p:spPr>
        <p:txBody>
          <a:bodyPr>
            <a:normAutofit/>
          </a:bodyPr>
          <a:lstStyle/>
          <a:p>
            <a:r>
              <a:rPr lang="en-US" dirty="0"/>
              <a:t>Low dose anti – psychotics if delusions, hallucinations or harm to self</a:t>
            </a:r>
          </a:p>
          <a:p>
            <a:r>
              <a:rPr lang="en-US" dirty="0"/>
              <a:t>Haloperidol 0.25 – 0.5 mg every 4 hours (po, IM, IV)</a:t>
            </a:r>
          </a:p>
          <a:p>
            <a:pPr lvl="1"/>
            <a:r>
              <a:rPr lang="en-US" dirty="0"/>
              <a:t>Limit 3 mg</a:t>
            </a:r>
          </a:p>
          <a:p>
            <a:r>
              <a:rPr lang="en-US" dirty="0"/>
              <a:t>Risperidone 0.25 – 0.5 mg every 4 hours (po)</a:t>
            </a:r>
          </a:p>
          <a:p>
            <a:pPr lvl="1"/>
            <a:r>
              <a:rPr lang="en-US" dirty="0"/>
              <a:t>Limit 2 mg</a:t>
            </a:r>
          </a:p>
          <a:p>
            <a:r>
              <a:rPr lang="en-US" dirty="0"/>
              <a:t>Olanzapine, Quetiapine, Ziprasidone</a:t>
            </a:r>
          </a:p>
          <a:p>
            <a:r>
              <a:rPr lang="en-US" dirty="0" err="1"/>
              <a:t>Pimavanserin</a:t>
            </a:r>
            <a:r>
              <a:rPr lang="en-US" dirty="0"/>
              <a:t> for PD psychosis </a:t>
            </a:r>
          </a:p>
          <a:p>
            <a:r>
              <a:rPr lang="en-US" dirty="0"/>
              <a:t>Lorazepam  0.25 – 0.5 mg every 8 hours (po, IV): mostly EtOH withdrawal</a:t>
            </a:r>
          </a:p>
        </p:txBody>
      </p:sp>
    </p:spTree>
    <p:extLst>
      <p:ext uri="{BB962C8B-B14F-4D97-AF65-F5344CB8AC3E}">
        <p14:creationId xmlns:p14="http://schemas.microsoft.com/office/powerpoint/2010/main" val="206285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B8ADA-DD73-1F45-E97B-49092294D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medications or restraints used: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B2394-243F-24AD-CF0F-116FA975D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efficacy</a:t>
            </a:r>
          </a:p>
          <a:p>
            <a:r>
              <a:rPr lang="en-US" dirty="0"/>
              <a:t>Reassess </a:t>
            </a:r>
          </a:p>
          <a:p>
            <a:r>
              <a:rPr lang="en-US" dirty="0"/>
              <a:t>Document</a:t>
            </a:r>
          </a:p>
          <a:p>
            <a:r>
              <a:rPr lang="en-US" dirty="0"/>
              <a:t>De-escalate as soon as possible</a:t>
            </a:r>
          </a:p>
        </p:txBody>
      </p:sp>
    </p:spTree>
    <p:extLst>
      <p:ext uri="{BB962C8B-B14F-4D97-AF65-F5344CB8AC3E}">
        <p14:creationId xmlns:p14="http://schemas.microsoft.com/office/powerpoint/2010/main" val="3766396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4C8DD-F883-6BEB-753C-88364E551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C2909-13B9-2856-FA65-0EF79FC2A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Scheduled toileting</a:t>
            </a:r>
          </a:p>
          <a:p>
            <a:r>
              <a:rPr lang="en-US" dirty="0"/>
              <a:t>Avoid restraints</a:t>
            </a:r>
          </a:p>
          <a:p>
            <a:r>
              <a:rPr lang="en-US" dirty="0"/>
              <a:t>Family members / sitters</a:t>
            </a:r>
          </a:p>
          <a:p>
            <a:r>
              <a:rPr lang="en-US" dirty="0"/>
              <a:t>Repositioning with hypoactive delirium</a:t>
            </a:r>
          </a:p>
          <a:p>
            <a:r>
              <a:rPr lang="en-US" dirty="0"/>
              <a:t>Sleep hygiene (no vitals at night, avoid sedatives)</a:t>
            </a:r>
          </a:p>
          <a:p>
            <a:r>
              <a:rPr lang="en-US" dirty="0"/>
              <a:t>Reduce clutter and noise </a:t>
            </a:r>
          </a:p>
          <a:p>
            <a:r>
              <a:rPr lang="en-US" dirty="0"/>
              <a:t>Reorient</a:t>
            </a:r>
          </a:p>
          <a:p>
            <a:r>
              <a:rPr lang="en-US" dirty="0"/>
              <a:t>Family education / training </a:t>
            </a:r>
          </a:p>
        </p:txBody>
      </p:sp>
    </p:spTree>
    <p:extLst>
      <p:ext uri="{BB962C8B-B14F-4D97-AF65-F5344CB8AC3E}">
        <p14:creationId xmlns:p14="http://schemas.microsoft.com/office/powerpoint/2010/main" val="176770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E0D2D-9D9D-15F4-DC10-B654078BD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667C4-A8AA-C1FC-6827-CFE23430E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 recovery associated with advance age, illness severity, and pre-existing dementia</a:t>
            </a:r>
          </a:p>
          <a:p>
            <a:r>
              <a:rPr lang="en-US" dirty="0"/>
              <a:t>Recovery can take weeks to months</a:t>
            </a:r>
          </a:p>
          <a:p>
            <a:r>
              <a:rPr lang="en-US" dirty="0"/>
              <a:t>Unresolved delirium post hospitalization has a high 1 YR mortality</a:t>
            </a:r>
          </a:p>
        </p:txBody>
      </p:sp>
    </p:spTree>
    <p:extLst>
      <p:ext uri="{BB962C8B-B14F-4D97-AF65-F5344CB8AC3E}">
        <p14:creationId xmlns:p14="http://schemas.microsoft.com/office/powerpoint/2010/main" val="41944286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E75EC-1119-541C-8EE9-13D5DDB0C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Care transitions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42D41-77D6-B23F-F9F1-AECA81B87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Hospitals, EDs and SNFs need to know cognitive  baseline of older adult.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Need clear documentation of delirium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Chart abstraction, n = 149, only two documented ED or Hospital cases of “acute mental status change”.   No mention of delirium.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Intensive therapy in SNF does not short delirium duration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Avoid multiple transitions (Hospital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short term SNF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Home)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33968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91E0B-266A-8B88-3238-5DC8BE46A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02213-49CF-FE81-626B-D6C9B8C20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Hospital Elder Life Program (HELP) : multifactorial intervention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Cognition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Hydration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Sleep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Vision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 = 0.47 </a:t>
            </a:r>
          </a:p>
        </p:txBody>
      </p:sp>
    </p:spTree>
    <p:extLst>
      <p:ext uri="{BB962C8B-B14F-4D97-AF65-F5344CB8AC3E}">
        <p14:creationId xmlns:p14="http://schemas.microsoft.com/office/powerpoint/2010/main" val="122722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26E2B-8FFA-9377-EED5-5CEE2E614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F0165-83F1-0B54-8A6C-1F2CE9084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Geriatric Consults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30 – 40 % delirium reduction post – op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Equivocal evidence with melatonin </a:t>
            </a:r>
          </a:p>
        </p:txBody>
      </p:sp>
    </p:spTree>
    <p:extLst>
      <p:ext uri="{BB962C8B-B14F-4D97-AF65-F5344CB8AC3E}">
        <p14:creationId xmlns:p14="http://schemas.microsoft.com/office/powerpoint/2010/main" val="2302452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07283-826A-E7D9-0D1C-4FC185D36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Case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BAAD1-84E7-5264-8DA3-C925038E8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84F is seen in clinic and expresses loss of appetite and weight loss ever since her husband died 2 months ago.  The primary care provider prescribes low dose Remeron because she believes the patient to be depressed and she heard a Geriatric presentation that suggested Remeron to be a potential appetite stimulant.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One week later the patient is taken to the emergency room with new onset of confusion. 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are your next steps ?  </a:t>
            </a:r>
          </a:p>
        </p:txBody>
      </p:sp>
    </p:spTree>
    <p:extLst>
      <p:ext uri="{BB962C8B-B14F-4D97-AF65-F5344CB8AC3E}">
        <p14:creationId xmlns:p14="http://schemas.microsoft.com/office/powerpoint/2010/main" val="289916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F926B-3FBF-87E8-0792-62F810BCA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Case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6E386-2B6A-9D5A-5685-5713C8E1F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Confusion Assessment is positive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37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02927-AEB6-FA3E-1C27-86D52E18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E945C-734B-5190-7F2B-D21A35BB0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Delirium is often under recognized due to 75% of cases being hypoactive</a:t>
            </a:r>
          </a:p>
          <a:p>
            <a:r>
              <a:rPr lang="en-US" dirty="0"/>
              <a:t>Recognize older adults most at risk</a:t>
            </a:r>
          </a:p>
          <a:p>
            <a:r>
              <a:rPr lang="en-US" dirty="0"/>
              <a:t>Identify reversible causes of delirium</a:t>
            </a:r>
          </a:p>
          <a:p>
            <a:r>
              <a:rPr lang="en-US" dirty="0"/>
              <a:t>Preventive measures work !</a:t>
            </a:r>
          </a:p>
          <a:p>
            <a:r>
              <a:rPr lang="en-US" dirty="0"/>
              <a:t>Avoid delirium – inducing drugs</a:t>
            </a:r>
          </a:p>
          <a:p>
            <a:r>
              <a:rPr lang="en-US" dirty="0"/>
              <a:t>Emphasize non – pharmacological management of both hypo and hyperactive delirium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87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2DB21-FEBA-456C-970E-1FFA3DD3A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(DSM-5):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207-D221-461E-9771-807243CE4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20562"/>
            <a:ext cx="9905999" cy="459671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 disorder of attention and awareness that develops acutely and tends to fluctuate</a:t>
            </a:r>
          </a:p>
          <a:p>
            <a:r>
              <a:rPr lang="en-US" dirty="0">
                <a:solidFill>
                  <a:schemeClr val="tx1"/>
                </a:solidFill>
              </a:rPr>
              <a:t>“Acute Brain Failure”</a:t>
            </a:r>
          </a:p>
          <a:p>
            <a:r>
              <a:rPr lang="en-US" dirty="0">
                <a:solidFill>
                  <a:schemeClr val="tx1"/>
                </a:solidFill>
              </a:rPr>
              <a:t>“Attenuated Delirium” is persists for weeks - months</a:t>
            </a:r>
          </a:p>
        </p:txBody>
      </p:sp>
    </p:spTree>
    <p:extLst>
      <p:ext uri="{BB962C8B-B14F-4D97-AF65-F5344CB8AC3E}">
        <p14:creationId xmlns:p14="http://schemas.microsoft.com/office/powerpoint/2010/main" val="3269636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87602-042A-DB4A-FA76-6B2F2A800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Delirium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88E75-2B14-9284-F30C-06B2DC3E0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types: hypoactive, hyperactive, and mixed </a:t>
            </a:r>
          </a:p>
          <a:p>
            <a:pPr lvl="1"/>
            <a:r>
              <a:rPr lang="en-US" dirty="0"/>
              <a:t>(can cycle through repeatedly)</a:t>
            </a:r>
          </a:p>
          <a:p>
            <a:r>
              <a:rPr lang="en-US" dirty="0"/>
              <a:t>Under-diagnosed</a:t>
            </a:r>
          </a:p>
          <a:p>
            <a:r>
              <a:rPr lang="en-US" dirty="0"/>
              <a:t>Potentially PREVENTABLE (30 – 40 %) and REVERSIBLE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703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3AE1B-CC47-670C-5336-121B462D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does delirium occur ? Pathophysiology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287CB-7D02-DF59-E2D8-8BB6196AB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Multi-factorial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Cholinergic deficiency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Acute inflammation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Elevated serum S-100B, TNF, CRP, IL1 IL6</a:t>
            </a:r>
          </a:p>
        </p:txBody>
      </p:sp>
    </p:spTree>
    <p:extLst>
      <p:ext uri="{BB962C8B-B14F-4D97-AF65-F5344CB8AC3E}">
        <p14:creationId xmlns:p14="http://schemas.microsoft.com/office/powerpoint/2010/main" val="127649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74F2A-0ACE-F8EC-FC53-BF5733CFF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Risk factors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4B40E-388B-6FBB-A6E9-4412E6029B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Main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03722-280F-8A36-2702-672DFB6E7C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Medical complexity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Dementia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Functional impairment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End of life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Hospitalization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Medication profile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BE410A-0515-F42E-0D81-DA52297354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Other factors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0AF910-15CE-6D0D-55E1-0C8BEB6DB19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Alcohol excess / withdrawal</a:t>
            </a:r>
          </a:p>
          <a:p>
            <a:r>
              <a:rPr lang="en-US" dirty="0"/>
              <a:t>Sensory impairment</a:t>
            </a:r>
          </a:p>
          <a:p>
            <a:r>
              <a:rPr lang="en-US" dirty="0"/>
              <a:t>Male gender</a:t>
            </a:r>
          </a:p>
          <a:p>
            <a:r>
              <a:rPr lang="en-US" dirty="0"/>
              <a:t>Depressive symptoms</a:t>
            </a:r>
          </a:p>
          <a:p>
            <a:r>
              <a:rPr lang="en-US" dirty="0"/>
              <a:t>Bed rest</a:t>
            </a:r>
          </a:p>
          <a:p>
            <a:r>
              <a:rPr lang="en-US" dirty="0"/>
              <a:t>Restraints / indwelling devices</a:t>
            </a:r>
          </a:p>
          <a:p>
            <a:r>
              <a:rPr lang="en-US" dirty="0"/>
              <a:t>Pain </a:t>
            </a:r>
          </a:p>
        </p:txBody>
      </p:sp>
    </p:spTree>
    <p:extLst>
      <p:ext uri="{BB962C8B-B14F-4D97-AF65-F5344CB8AC3E}">
        <p14:creationId xmlns:p14="http://schemas.microsoft.com/office/powerpoint/2010/main" val="206603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5A9B6-D8E0-657D-E493-05CFC90ED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Reversible causes of delirium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13922-41BF-1875-CAC6-6C3B367FF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D</a:t>
            </a:r>
            <a:r>
              <a:rPr lang="en-US" dirty="0"/>
              <a:t>rugs</a:t>
            </a:r>
          </a:p>
          <a:p>
            <a:r>
              <a:rPr lang="en-US" b="1" dirty="0">
                <a:solidFill>
                  <a:srgbClr val="FFFF00"/>
                </a:solidFill>
              </a:rPr>
              <a:t>E</a:t>
            </a:r>
            <a:r>
              <a:rPr lang="en-US" dirty="0"/>
              <a:t>lectrolytes</a:t>
            </a:r>
          </a:p>
          <a:p>
            <a:r>
              <a:rPr lang="en-US" b="1" dirty="0">
                <a:solidFill>
                  <a:srgbClr val="FFFF00"/>
                </a:solidFill>
              </a:rPr>
              <a:t>L</a:t>
            </a:r>
            <a:r>
              <a:rPr lang="en-US" dirty="0"/>
              <a:t>ack of drugs</a:t>
            </a:r>
          </a:p>
          <a:p>
            <a:r>
              <a:rPr lang="en-US" b="1" dirty="0">
                <a:solidFill>
                  <a:srgbClr val="FFFF00"/>
                </a:solidFill>
              </a:rPr>
              <a:t>I</a:t>
            </a:r>
            <a:r>
              <a:rPr lang="en-US" dirty="0"/>
              <a:t>nfection </a:t>
            </a:r>
          </a:p>
          <a:p>
            <a:r>
              <a:rPr lang="en-US" b="1" dirty="0">
                <a:solidFill>
                  <a:srgbClr val="FFFF00"/>
                </a:solidFill>
              </a:rPr>
              <a:t>R</a:t>
            </a:r>
            <a:r>
              <a:rPr lang="en-US" dirty="0"/>
              <a:t>educed sensory</a:t>
            </a:r>
          </a:p>
          <a:p>
            <a:r>
              <a:rPr lang="en-US" b="1" dirty="0">
                <a:solidFill>
                  <a:srgbClr val="FFFF00"/>
                </a:solidFill>
              </a:rPr>
              <a:t>I</a:t>
            </a:r>
            <a:r>
              <a:rPr lang="en-US" dirty="0"/>
              <a:t>ntracranial</a:t>
            </a:r>
          </a:p>
          <a:p>
            <a:r>
              <a:rPr lang="en-US" b="1" dirty="0">
                <a:solidFill>
                  <a:srgbClr val="FFFF00"/>
                </a:solidFill>
              </a:rPr>
              <a:t>U</a:t>
            </a:r>
            <a:r>
              <a:rPr lang="en-US" dirty="0"/>
              <a:t>rinary </a:t>
            </a:r>
          </a:p>
          <a:p>
            <a:r>
              <a:rPr lang="en-US" b="1" dirty="0">
                <a:solidFill>
                  <a:srgbClr val="FFFF00"/>
                </a:solidFill>
              </a:rPr>
              <a:t>M</a:t>
            </a:r>
            <a:r>
              <a:rPr lang="en-US" dirty="0"/>
              <a:t>yocardial / pulmonary </a:t>
            </a:r>
          </a:p>
        </p:txBody>
      </p:sp>
    </p:spTree>
    <p:extLst>
      <p:ext uri="{BB962C8B-B14F-4D97-AF65-F5344CB8AC3E}">
        <p14:creationId xmlns:p14="http://schemas.microsoft.com/office/powerpoint/2010/main" val="37042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3F070-CF9F-638A-A54D-430F5B810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etiological subtypes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96F3F-8BD5-F64E-76FC-889EA8359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Septic</a:t>
            </a:r>
          </a:p>
          <a:p>
            <a:pPr lvl="1"/>
            <a:r>
              <a:rPr lang="en-US" dirty="0"/>
              <a:t>Hypoxemic / hypercapnic</a:t>
            </a:r>
          </a:p>
          <a:p>
            <a:pPr lvl="1"/>
            <a:r>
              <a:rPr lang="en-US" dirty="0"/>
              <a:t>Metabolic</a:t>
            </a:r>
          </a:p>
          <a:p>
            <a:pPr lvl="2"/>
            <a:r>
              <a:rPr lang="en-US" dirty="0"/>
              <a:t>Electrolyte disorders</a:t>
            </a:r>
          </a:p>
          <a:p>
            <a:pPr lvl="2"/>
            <a:r>
              <a:rPr lang="en-US" dirty="0"/>
              <a:t>Withdrawal </a:t>
            </a:r>
          </a:p>
          <a:p>
            <a:pPr lvl="1"/>
            <a:r>
              <a:rPr lang="en-US" dirty="0"/>
              <a:t>Medication – related</a:t>
            </a:r>
          </a:p>
          <a:p>
            <a:pPr lvl="2"/>
            <a:r>
              <a:rPr lang="en-US" dirty="0"/>
              <a:t>Post op sedation</a:t>
            </a:r>
          </a:p>
          <a:p>
            <a:pPr lvl="2"/>
            <a:r>
              <a:rPr lang="en-US" dirty="0"/>
              <a:t>Anti-</a:t>
            </a:r>
            <a:r>
              <a:rPr lang="en-US" dirty="0" err="1"/>
              <a:t>cholinergics</a:t>
            </a:r>
            <a:endParaRPr lang="en-US" dirty="0"/>
          </a:p>
          <a:p>
            <a:pPr lvl="1"/>
            <a:r>
              <a:rPr lang="en-US" dirty="0"/>
              <a:t>Idiopathic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816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7D420-EB50-9193-985A-17C5A8922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and where does delirium occur 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6F349-90F8-945A-767E-511BF13E0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75% ICU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33% general hospitalization (half on admission, half acquired)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15% ED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30% long term care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85% end of life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1% out patient settings</a:t>
            </a:r>
          </a:p>
        </p:txBody>
      </p:sp>
    </p:spTree>
    <p:extLst>
      <p:ext uri="{BB962C8B-B14F-4D97-AF65-F5344CB8AC3E}">
        <p14:creationId xmlns:p14="http://schemas.microsoft.com/office/powerpoint/2010/main" val="3072390026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F23494-F630-4E01-81EA-AA2F2975971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CC083022-B7D0-4DE3-9976-6A91422D94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6CE1C2-24FF-4125-B61C-AD39973FCD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Depth design</Template>
  <TotalTime>5170</TotalTime>
  <Words>1976</Words>
  <Application>Microsoft Office PowerPoint</Application>
  <PresentationFormat>Widescreen</PresentationFormat>
  <Paragraphs>246</Paragraphs>
  <Slides>29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arial</vt:lpstr>
      <vt:lpstr>BlinkMacSystemFont</vt:lpstr>
      <vt:lpstr>Calibri</vt:lpstr>
      <vt:lpstr>Corbel</vt:lpstr>
      <vt:lpstr>Tahoma</vt:lpstr>
      <vt:lpstr>Times New Roman</vt:lpstr>
      <vt:lpstr>Depth</vt:lpstr>
      <vt:lpstr>Delirium</vt:lpstr>
      <vt:lpstr>Goals </vt:lpstr>
      <vt:lpstr>Definition (DSM-5):</vt:lpstr>
      <vt:lpstr>Delirium </vt:lpstr>
      <vt:lpstr>Why does delirium occur ? Pathophysiology</vt:lpstr>
      <vt:lpstr>Risk factors</vt:lpstr>
      <vt:lpstr>Reversible causes of delirium </vt:lpstr>
      <vt:lpstr>etiological subtypes </vt:lpstr>
      <vt:lpstr>When and where does delirium occur ? </vt:lpstr>
      <vt:lpstr>Consequence of delirium</vt:lpstr>
      <vt:lpstr>The high cost of Delirium </vt:lpstr>
      <vt:lpstr>Delirium assessment </vt:lpstr>
      <vt:lpstr>Differential diagnosis of delirium </vt:lpstr>
      <vt:lpstr>Range of delirium severity </vt:lpstr>
      <vt:lpstr>History around delirium</vt:lpstr>
      <vt:lpstr>Physical exam</vt:lpstr>
      <vt:lpstr>Laboratory tests</vt:lpstr>
      <vt:lpstr>Management</vt:lpstr>
      <vt:lpstr>Manage behaviors </vt:lpstr>
      <vt:lpstr>Manage behaviors</vt:lpstr>
      <vt:lpstr>If medications or restraints used: </vt:lpstr>
      <vt:lpstr>Management</vt:lpstr>
      <vt:lpstr>Recovery </vt:lpstr>
      <vt:lpstr>Care transitions</vt:lpstr>
      <vt:lpstr>Prevention </vt:lpstr>
      <vt:lpstr>Prevention</vt:lpstr>
      <vt:lpstr>Case report </vt:lpstr>
      <vt:lpstr>Case Report</vt:lpstr>
      <vt:lpstr>Summary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Delirium</dc:title>
  <dc:creator>Jurivich, Donald</dc:creator>
  <cp:lastModifiedBy>Dorsher, Madeline</cp:lastModifiedBy>
  <cp:revision>2</cp:revision>
  <dcterms:created xsi:type="dcterms:W3CDTF">2024-01-09T14:55:46Z</dcterms:created>
  <dcterms:modified xsi:type="dcterms:W3CDTF">2025-02-06T15:08:58Z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