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4"/>
  </p:sldMasterIdLst>
  <p:notesMasterIdLst>
    <p:notesMasterId r:id="rId17"/>
  </p:notesMasterIdLst>
  <p:handoutMasterIdLst>
    <p:handoutMasterId r:id="rId18"/>
  </p:handoutMasterIdLst>
  <p:sldIdLst>
    <p:sldId id="256" r:id="rId5"/>
    <p:sldId id="257" r:id="rId6"/>
    <p:sldId id="272" r:id="rId7"/>
    <p:sldId id="259" r:id="rId8"/>
    <p:sldId id="271" r:id="rId9"/>
    <p:sldId id="273" r:id="rId10"/>
    <p:sldId id="274" r:id="rId11"/>
    <p:sldId id="262" r:id="rId12"/>
    <p:sldId id="276" r:id="rId13"/>
    <p:sldId id="277" r:id="rId14"/>
    <p:sldId id="263"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598" autoAdjust="0"/>
  </p:normalViewPr>
  <p:slideViewPr>
    <p:cSldViewPr snapToGrid="0" showGuides="1">
      <p:cViewPr varScale="1">
        <p:scale>
          <a:sx n="103" d="100"/>
          <a:sy n="103" d="100"/>
        </p:scale>
        <p:origin x="138" y="142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CC8F7-331A-457A-8537-C8E52F3FC70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13C0DF7-336B-4589-B9C0-A58DA9D102D9}">
      <dgm:prSet/>
      <dgm:spPr/>
      <dgm:t>
        <a:bodyPr/>
        <a:lstStyle/>
        <a:p>
          <a:r>
            <a:rPr lang="en-US"/>
            <a:t>Recommended move to Senior housing facility</a:t>
          </a:r>
        </a:p>
      </dgm:t>
    </dgm:pt>
    <dgm:pt modelId="{F4556485-FC7F-4AE6-9A25-FB65BE0C5021}" type="parTrans" cxnId="{3137D30A-7F31-48D6-9351-1214AF506B9C}">
      <dgm:prSet/>
      <dgm:spPr/>
      <dgm:t>
        <a:bodyPr/>
        <a:lstStyle/>
        <a:p>
          <a:endParaRPr lang="en-US"/>
        </a:p>
      </dgm:t>
    </dgm:pt>
    <dgm:pt modelId="{0B2D6A1B-7CBC-43BC-B932-E28BF01BE21B}" type="sibTrans" cxnId="{3137D30A-7F31-48D6-9351-1214AF506B9C}">
      <dgm:prSet/>
      <dgm:spPr/>
      <dgm:t>
        <a:bodyPr/>
        <a:lstStyle/>
        <a:p>
          <a:endParaRPr lang="en-US"/>
        </a:p>
      </dgm:t>
    </dgm:pt>
    <dgm:pt modelId="{41F24C6F-4B62-4E61-B5B9-415011E93C19}">
      <dgm:prSet/>
      <dgm:spPr/>
      <dgm:t>
        <a:bodyPr/>
        <a:lstStyle/>
        <a:p>
          <a:r>
            <a:rPr lang="en-US"/>
            <a:t>Soc Work referral: senior ride, living facility info given</a:t>
          </a:r>
        </a:p>
      </dgm:t>
    </dgm:pt>
    <dgm:pt modelId="{E1AD52BD-7A9D-440E-8B97-378287759C48}" type="parTrans" cxnId="{B5D1BE87-938C-40AE-BD4F-5AFD96098B6D}">
      <dgm:prSet/>
      <dgm:spPr/>
      <dgm:t>
        <a:bodyPr/>
        <a:lstStyle/>
        <a:p>
          <a:endParaRPr lang="en-US"/>
        </a:p>
      </dgm:t>
    </dgm:pt>
    <dgm:pt modelId="{801F266B-12DA-48C8-A89B-86BC26DA2923}" type="sibTrans" cxnId="{B5D1BE87-938C-40AE-BD4F-5AFD96098B6D}">
      <dgm:prSet/>
      <dgm:spPr/>
      <dgm:t>
        <a:bodyPr/>
        <a:lstStyle/>
        <a:p>
          <a:endParaRPr lang="en-US"/>
        </a:p>
      </dgm:t>
    </dgm:pt>
    <dgm:pt modelId="{76AC5AF8-108A-412A-A96E-7A352C4BD782}">
      <dgm:prSet/>
      <dgm:spPr/>
      <dgm:t>
        <a:bodyPr/>
        <a:lstStyle/>
        <a:p>
          <a:r>
            <a:rPr lang="en-US"/>
            <a:t>Prescribed increased social activity</a:t>
          </a:r>
        </a:p>
      </dgm:t>
    </dgm:pt>
    <dgm:pt modelId="{1CD58924-0F2F-439F-AFD0-D35C6837AA5C}" type="parTrans" cxnId="{8D29C08D-5940-4E65-BFFB-40DFC5F462F7}">
      <dgm:prSet/>
      <dgm:spPr/>
      <dgm:t>
        <a:bodyPr/>
        <a:lstStyle/>
        <a:p>
          <a:endParaRPr lang="en-US"/>
        </a:p>
      </dgm:t>
    </dgm:pt>
    <dgm:pt modelId="{F68AACE4-E350-4218-924B-F1B6BF6D48B0}" type="sibTrans" cxnId="{8D29C08D-5940-4E65-BFFB-40DFC5F462F7}">
      <dgm:prSet/>
      <dgm:spPr/>
      <dgm:t>
        <a:bodyPr/>
        <a:lstStyle/>
        <a:p>
          <a:endParaRPr lang="en-US"/>
        </a:p>
      </dgm:t>
    </dgm:pt>
    <dgm:pt modelId="{7575C5C5-20C9-4F30-95CB-3D2DA44CBAEE}" type="pres">
      <dgm:prSet presAssocID="{7F3CC8F7-331A-457A-8537-C8E52F3FC70F}" presName="hierChild1" presStyleCnt="0">
        <dgm:presLayoutVars>
          <dgm:chPref val="1"/>
          <dgm:dir/>
          <dgm:animOne val="branch"/>
          <dgm:animLvl val="lvl"/>
          <dgm:resizeHandles/>
        </dgm:presLayoutVars>
      </dgm:prSet>
      <dgm:spPr/>
    </dgm:pt>
    <dgm:pt modelId="{B5C056F8-95B4-459D-B5FA-F005319FFF76}" type="pres">
      <dgm:prSet presAssocID="{813C0DF7-336B-4589-B9C0-A58DA9D102D9}" presName="hierRoot1" presStyleCnt="0"/>
      <dgm:spPr/>
    </dgm:pt>
    <dgm:pt modelId="{4B841DBE-CA65-4A26-ADDF-846AEB65BB65}" type="pres">
      <dgm:prSet presAssocID="{813C0DF7-336B-4589-B9C0-A58DA9D102D9}" presName="composite" presStyleCnt="0"/>
      <dgm:spPr/>
    </dgm:pt>
    <dgm:pt modelId="{9FAA9EA5-849B-4F47-B49B-D01E8FEDAFB0}" type="pres">
      <dgm:prSet presAssocID="{813C0DF7-336B-4589-B9C0-A58DA9D102D9}" presName="background" presStyleLbl="node0" presStyleIdx="0" presStyleCnt="3"/>
      <dgm:spPr/>
    </dgm:pt>
    <dgm:pt modelId="{6D66F6A6-A9BE-4E3C-8F02-9EB74751617D}" type="pres">
      <dgm:prSet presAssocID="{813C0DF7-336B-4589-B9C0-A58DA9D102D9}" presName="text" presStyleLbl="fgAcc0" presStyleIdx="0" presStyleCnt="3">
        <dgm:presLayoutVars>
          <dgm:chPref val="3"/>
        </dgm:presLayoutVars>
      </dgm:prSet>
      <dgm:spPr/>
    </dgm:pt>
    <dgm:pt modelId="{F611D162-1457-42F5-A136-495E0DD4B06D}" type="pres">
      <dgm:prSet presAssocID="{813C0DF7-336B-4589-B9C0-A58DA9D102D9}" presName="hierChild2" presStyleCnt="0"/>
      <dgm:spPr/>
    </dgm:pt>
    <dgm:pt modelId="{DAE94BC4-EA18-4F5D-8C4C-300DC9190ECF}" type="pres">
      <dgm:prSet presAssocID="{41F24C6F-4B62-4E61-B5B9-415011E93C19}" presName="hierRoot1" presStyleCnt="0"/>
      <dgm:spPr/>
    </dgm:pt>
    <dgm:pt modelId="{A7826B48-E001-49BB-9AD0-3B771F39AD35}" type="pres">
      <dgm:prSet presAssocID="{41F24C6F-4B62-4E61-B5B9-415011E93C19}" presName="composite" presStyleCnt="0"/>
      <dgm:spPr/>
    </dgm:pt>
    <dgm:pt modelId="{1F750370-5150-4626-AB18-9EDA000ADD86}" type="pres">
      <dgm:prSet presAssocID="{41F24C6F-4B62-4E61-B5B9-415011E93C19}" presName="background" presStyleLbl="node0" presStyleIdx="1" presStyleCnt="3"/>
      <dgm:spPr/>
    </dgm:pt>
    <dgm:pt modelId="{59B8BE10-697C-4A78-A976-BFCAADE478A4}" type="pres">
      <dgm:prSet presAssocID="{41F24C6F-4B62-4E61-B5B9-415011E93C19}" presName="text" presStyleLbl="fgAcc0" presStyleIdx="1" presStyleCnt="3">
        <dgm:presLayoutVars>
          <dgm:chPref val="3"/>
        </dgm:presLayoutVars>
      </dgm:prSet>
      <dgm:spPr/>
    </dgm:pt>
    <dgm:pt modelId="{1410EB80-BEFC-4341-AA41-4BBB96B9D10E}" type="pres">
      <dgm:prSet presAssocID="{41F24C6F-4B62-4E61-B5B9-415011E93C19}" presName="hierChild2" presStyleCnt="0"/>
      <dgm:spPr/>
    </dgm:pt>
    <dgm:pt modelId="{29AD67C1-24BB-4A38-AF80-2BB4BC9A3C61}" type="pres">
      <dgm:prSet presAssocID="{76AC5AF8-108A-412A-A96E-7A352C4BD782}" presName="hierRoot1" presStyleCnt="0"/>
      <dgm:spPr/>
    </dgm:pt>
    <dgm:pt modelId="{DFB6D989-37BA-460F-A010-B36B2787F000}" type="pres">
      <dgm:prSet presAssocID="{76AC5AF8-108A-412A-A96E-7A352C4BD782}" presName="composite" presStyleCnt="0"/>
      <dgm:spPr/>
    </dgm:pt>
    <dgm:pt modelId="{801F7A84-182E-479A-9053-FF22F452A7EC}" type="pres">
      <dgm:prSet presAssocID="{76AC5AF8-108A-412A-A96E-7A352C4BD782}" presName="background" presStyleLbl="node0" presStyleIdx="2" presStyleCnt="3"/>
      <dgm:spPr/>
    </dgm:pt>
    <dgm:pt modelId="{87269369-832F-47EA-AE93-A4E7C4BDB07C}" type="pres">
      <dgm:prSet presAssocID="{76AC5AF8-108A-412A-A96E-7A352C4BD782}" presName="text" presStyleLbl="fgAcc0" presStyleIdx="2" presStyleCnt="3">
        <dgm:presLayoutVars>
          <dgm:chPref val="3"/>
        </dgm:presLayoutVars>
      </dgm:prSet>
      <dgm:spPr/>
    </dgm:pt>
    <dgm:pt modelId="{E6B8ACAB-7179-4FD9-8771-CD243AC78240}" type="pres">
      <dgm:prSet presAssocID="{76AC5AF8-108A-412A-A96E-7A352C4BD782}" presName="hierChild2" presStyleCnt="0"/>
      <dgm:spPr/>
    </dgm:pt>
  </dgm:ptLst>
  <dgm:cxnLst>
    <dgm:cxn modelId="{3137D30A-7F31-48D6-9351-1214AF506B9C}" srcId="{7F3CC8F7-331A-457A-8537-C8E52F3FC70F}" destId="{813C0DF7-336B-4589-B9C0-A58DA9D102D9}" srcOrd="0" destOrd="0" parTransId="{F4556485-FC7F-4AE6-9A25-FB65BE0C5021}" sibTransId="{0B2D6A1B-7CBC-43BC-B932-E28BF01BE21B}"/>
    <dgm:cxn modelId="{5BAF3011-7C8A-4FF8-8809-D5756D73DC22}" type="presOf" srcId="{76AC5AF8-108A-412A-A96E-7A352C4BD782}" destId="{87269369-832F-47EA-AE93-A4E7C4BDB07C}" srcOrd="0" destOrd="0" presId="urn:microsoft.com/office/officeart/2005/8/layout/hierarchy1"/>
    <dgm:cxn modelId="{205F1D3C-4A15-44E1-9766-0C9616AFAAB6}" type="presOf" srcId="{813C0DF7-336B-4589-B9C0-A58DA9D102D9}" destId="{6D66F6A6-A9BE-4E3C-8F02-9EB74751617D}" srcOrd="0" destOrd="0" presId="urn:microsoft.com/office/officeart/2005/8/layout/hierarchy1"/>
    <dgm:cxn modelId="{B5D1BE87-938C-40AE-BD4F-5AFD96098B6D}" srcId="{7F3CC8F7-331A-457A-8537-C8E52F3FC70F}" destId="{41F24C6F-4B62-4E61-B5B9-415011E93C19}" srcOrd="1" destOrd="0" parTransId="{E1AD52BD-7A9D-440E-8B97-378287759C48}" sibTransId="{801F266B-12DA-48C8-A89B-86BC26DA2923}"/>
    <dgm:cxn modelId="{8D29C08D-5940-4E65-BFFB-40DFC5F462F7}" srcId="{7F3CC8F7-331A-457A-8537-C8E52F3FC70F}" destId="{76AC5AF8-108A-412A-A96E-7A352C4BD782}" srcOrd="2" destOrd="0" parTransId="{1CD58924-0F2F-439F-AFD0-D35C6837AA5C}" sibTransId="{F68AACE4-E350-4218-924B-F1B6BF6D48B0}"/>
    <dgm:cxn modelId="{6B71FCA2-A1B3-4532-A2AA-61FAC7628FE8}" type="presOf" srcId="{41F24C6F-4B62-4E61-B5B9-415011E93C19}" destId="{59B8BE10-697C-4A78-A976-BFCAADE478A4}" srcOrd="0" destOrd="0" presId="urn:microsoft.com/office/officeart/2005/8/layout/hierarchy1"/>
    <dgm:cxn modelId="{F71E72C2-CC69-47C3-BA4B-1B9039B6F77E}" type="presOf" srcId="{7F3CC8F7-331A-457A-8537-C8E52F3FC70F}" destId="{7575C5C5-20C9-4F30-95CB-3D2DA44CBAEE}" srcOrd="0" destOrd="0" presId="urn:microsoft.com/office/officeart/2005/8/layout/hierarchy1"/>
    <dgm:cxn modelId="{9F2D22B5-6D55-4D4D-91A6-AF678B224ED1}" type="presParOf" srcId="{7575C5C5-20C9-4F30-95CB-3D2DA44CBAEE}" destId="{B5C056F8-95B4-459D-B5FA-F005319FFF76}" srcOrd="0" destOrd="0" presId="urn:microsoft.com/office/officeart/2005/8/layout/hierarchy1"/>
    <dgm:cxn modelId="{E831A141-4389-430B-88D0-6F254D073B37}" type="presParOf" srcId="{B5C056F8-95B4-459D-B5FA-F005319FFF76}" destId="{4B841DBE-CA65-4A26-ADDF-846AEB65BB65}" srcOrd="0" destOrd="0" presId="urn:microsoft.com/office/officeart/2005/8/layout/hierarchy1"/>
    <dgm:cxn modelId="{60FE930A-C1BC-42DA-B366-38D2FA50415D}" type="presParOf" srcId="{4B841DBE-CA65-4A26-ADDF-846AEB65BB65}" destId="{9FAA9EA5-849B-4F47-B49B-D01E8FEDAFB0}" srcOrd="0" destOrd="0" presId="urn:microsoft.com/office/officeart/2005/8/layout/hierarchy1"/>
    <dgm:cxn modelId="{B9F2681C-580B-4848-AC9B-ADE66D9A11BB}" type="presParOf" srcId="{4B841DBE-CA65-4A26-ADDF-846AEB65BB65}" destId="{6D66F6A6-A9BE-4E3C-8F02-9EB74751617D}" srcOrd="1" destOrd="0" presId="urn:microsoft.com/office/officeart/2005/8/layout/hierarchy1"/>
    <dgm:cxn modelId="{BD51BEFC-C353-4CB0-A989-71273B48B1A5}" type="presParOf" srcId="{B5C056F8-95B4-459D-B5FA-F005319FFF76}" destId="{F611D162-1457-42F5-A136-495E0DD4B06D}" srcOrd="1" destOrd="0" presId="urn:microsoft.com/office/officeart/2005/8/layout/hierarchy1"/>
    <dgm:cxn modelId="{AEF64F0A-7759-4676-B1EA-281637F61CEF}" type="presParOf" srcId="{7575C5C5-20C9-4F30-95CB-3D2DA44CBAEE}" destId="{DAE94BC4-EA18-4F5D-8C4C-300DC9190ECF}" srcOrd="1" destOrd="0" presId="urn:microsoft.com/office/officeart/2005/8/layout/hierarchy1"/>
    <dgm:cxn modelId="{3E728E11-E07F-4648-85CE-C6B16B96DED6}" type="presParOf" srcId="{DAE94BC4-EA18-4F5D-8C4C-300DC9190ECF}" destId="{A7826B48-E001-49BB-9AD0-3B771F39AD35}" srcOrd="0" destOrd="0" presId="urn:microsoft.com/office/officeart/2005/8/layout/hierarchy1"/>
    <dgm:cxn modelId="{71AA5319-A3E9-4B8C-B2C7-D04E00931792}" type="presParOf" srcId="{A7826B48-E001-49BB-9AD0-3B771F39AD35}" destId="{1F750370-5150-4626-AB18-9EDA000ADD86}" srcOrd="0" destOrd="0" presId="urn:microsoft.com/office/officeart/2005/8/layout/hierarchy1"/>
    <dgm:cxn modelId="{A47686B8-6DE1-466E-A785-597C508FE9FA}" type="presParOf" srcId="{A7826B48-E001-49BB-9AD0-3B771F39AD35}" destId="{59B8BE10-697C-4A78-A976-BFCAADE478A4}" srcOrd="1" destOrd="0" presId="urn:microsoft.com/office/officeart/2005/8/layout/hierarchy1"/>
    <dgm:cxn modelId="{39D8F93F-0A81-4EDE-918E-A3F718E41B2D}" type="presParOf" srcId="{DAE94BC4-EA18-4F5D-8C4C-300DC9190ECF}" destId="{1410EB80-BEFC-4341-AA41-4BBB96B9D10E}" srcOrd="1" destOrd="0" presId="urn:microsoft.com/office/officeart/2005/8/layout/hierarchy1"/>
    <dgm:cxn modelId="{AA1C267E-3D43-4198-82C3-1F62DEC43891}" type="presParOf" srcId="{7575C5C5-20C9-4F30-95CB-3D2DA44CBAEE}" destId="{29AD67C1-24BB-4A38-AF80-2BB4BC9A3C61}" srcOrd="2" destOrd="0" presId="urn:microsoft.com/office/officeart/2005/8/layout/hierarchy1"/>
    <dgm:cxn modelId="{DBECC83F-2AA1-4A30-BC75-54A7501B460B}" type="presParOf" srcId="{29AD67C1-24BB-4A38-AF80-2BB4BC9A3C61}" destId="{DFB6D989-37BA-460F-A010-B36B2787F000}" srcOrd="0" destOrd="0" presId="urn:microsoft.com/office/officeart/2005/8/layout/hierarchy1"/>
    <dgm:cxn modelId="{48E26030-4864-404D-B2D2-256B025EC138}" type="presParOf" srcId="{DFB6D989-37BA-460F-A010-B36B2787F000}" destId="{801F7A84-182E-479A-9053-FF22F452A7EC}" srcOrd="0" destOrd="0" presId="urn:microsoft.com/office/officeart/2005/8/layout/hierarchy1"/>
    <dgm:cxn modelId="{2153912F-05AD-4D33-A755-9C7289A33F21}" type="presParOf" srcId="{DFB6D989-37BA-460F-A010-B36B2787F000}" destId="{87269369-832F-47EA-AE93-A4E7C4BDB07C}" srcOrd="1" destOrd="0" presId="urn:microsoft.com/office/officeart/2005/8/layout/hierarchy1"/>
    <dgm:cxn modelId="{8CE5ADF5-A2A5-4513-A644-7C54E6F5D176}" type="presParOf" srcId="{29AD67C1-24BB-4A38-AF80-2BB4BC9A3C61}" destId="{E6B8ACAB-7179-4FD9-8771-CD243AC7824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A9EA5-849B-4F47-B49B-D01E8FEDAFB0}">
      <dsp:nvSpPr>
        <dsp:cNvPr id="0" name=""/>
        <dsp:cNvSpPr/>
      </dsp:nvSpPr>
      <dsp:spPr>
        <a:xfrm>
          <a:off x="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66F6A6-A9BE-4E3C-8F02-9EB74751617D}">
      <dsp:nvSpPr>
        <dsp:cNvPr id="0" name=""/>
        <dsp:cNvSpPr/>
      </dsp:nvSpPr>
      <dsp:spPr>
        <a:xfrm>
          <a:off x="34467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Recommended move to Senior housing facility</a:t>
          </a:r>
        </a:p>
      </dsp:txBody>
      <dsp:txXfrm>
        <a:off x="402369" y="1053747"/>
        <a:ext cx="2986691" cy="1854432"/>
      </dsp:txXfrm>
    </dsp:sp>
    <dsp:sp modelId="{1F750370-5150-4626-AB18-9EDA000ADD86}">
      <dsp:nvSpPr>
        <dsp:cNvPr id="0" name=""/>
        <dsp:cNvSpPr/>
      </dsp:nvSpPr>
      <dsp:spPr>
        <a:xfrm>
          <a:off x="379143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8BE10-697C-4A78-A976-BFCAADE478A4}">
      <dsp:nvSpPr>
        <dsp:cNvPr id="0" name=""/>
        <dsp:cNvSpPr/>
      </dsp:nvSpPr>
      <dsp:spPr>
        <a:xfrm>
          <a:off x="413610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Soc Work referral: senior ride, living facility info given</a:t>
          </a:r>
        </a:p>
      </dsp:txBody>
      <dsp:txXfrm>
        <a:off x="4193799" y="1053747"/>
        <a:ext cx="2986691" cy="1854432"/>
      </dsp:txXfrm>
    </dsp:sp>
    <dsp:sp modelId="{801F7A84-182E-479A-9053-FF22F452A7EC}">
      <dsp:nvSpPr>
        <dsp:cNvPr id="0" name=""/>
        <dsp:cNvSpPr/>
      </dsp:nvSpPr>
      <dsp:spPr>
        <a:xfrm>
          <a:off x="758286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69369-832F-47EA-AE93-A4E7C4BDB07C}">
      <dsp:nvSpPr>
        <dsp:cNvPr id="0" name=""/>
        <dsp:cNvSpPr/>
      </dsp:nvSpPr>
      <dsp:spPr>
        <a:xfrm>
          <a:off x="792753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Prescribed increased social activity</a:t>
          </a:r>
        </a:p>
      </dsp:txBody>
      <dsp:txXfrm>
        <a:off x="7985229" y="1053747"/>
        <a:ext cx="2986691" cy="18544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2/29/2024</a:t>
            </a:fld>
            <a:endParaRPr lang="en-US"/>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2/29/2024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4252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a:t>20XX</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73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699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225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8439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79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789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r>
              <a:rPr lang="en-US" dirty="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928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Sample Footer Text</a:t>
            </a:r>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650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97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494364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5185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688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Picture Placeholder 23">
            <a:extLst>
              <a:ext uri="{FF2B5EF4-FFF2-40B4-BE49-F238E27FC236}">
                <a16:creationId xmlns:a16="http://schemas.microsoft.com/office/drawing/2014/main" id="{3B9690E8-0AA0-453A-A2BA-3C4A02401F33}"/>
              </a:ext>
            </a:extLst>
          </p:cNvPr>
          <p:cNvSpPr>
            <a:spLocks noGrp="1"/>
          </p:cNvSpPr>
          <p:nvPr>
            <p:ph type="pic" sz="quarter" idx="13"/>
          </p:nvPr>
        </p:nvSpPr>
        <p:spPr>
          <a:xfrm>
            <a:off x="588612" y="2800318"/>
            <a:ext cx="2560320" cy="1764792"/>
          </a:xfrm>
        </p:spPr>
        <p:txBody>
          <a:bodyPr/>
          <a:lstStyle>
            <a:lvl1pPr marL="0" indent="0">
              <a:buNone/>
              <a:defRPr/>
            </a:lvl1pPr>
          </a:lstStyle>
          <a:p>
            <a:r>
              <a:rPr lang="en-US"/>
              <a:t>Click icon to add picture</a:t>
            </a:r>
          </a:p>
        </p:txBody>
      </p:sp>
      <p:sp>
        <p:nvSpPr>
          <p:cNvPr id="11" name="Text Placeholder 28">
            <a:extLst>
              <a:ext uri="{FF2B5EF4-FFF2-40B4-BE49-F238E27FC236}">
                <a16:creationId xmlns:a16="http://schemas.microsoft.com/office/drawing/2014/main" id="{97CAE430-B148-4FE1-B142-E196CFFEBAB1}"/>
              </a:ext>
            </a:extLst>
          </p:cNvPr>
          <p:cNvSpPr>
            <a:spLocks noGrp="1"/>
          </p:cNvSpPr>
          <p:nvPr>
            <p:ph type="body" sz="quarter" idx="17" hasCustomPrompt="1"/>
          </p:nvPr>
        </p:nvSpPr>
        <p:spPr>
          <a:xfrm>
            <a:off x="588612"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2" name="Text Placeholder 28">
            <a:extLst>
              <a:ext uri="{FF2B5EF4-FFF2-40B4-BE49-F238E27FC236}">
                <a16:creationId xmlns:a16="http://schemas.microsoft.com/office/drawing/2014/main" id="{F34D7C92-7171-4768-A26F-CE08A04FAAA2}"/>
              </a:ext>
            </a:extLst>
          </p:cNvPr>
          <p:cNvSpPr>
            <a:spLocks noGrp="1"/>
          </p:cNvSpPr>
          <p:nvPr>
            <p:ph type="body" sz="quarter" idx="18" hasCustomPrompt="1"/>
          </p:nvPr>
        </p:nvSpPr>
        <p:spPr>
          <a:xfrm>
            <a:off x="588612"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91EBE236-D9BF-46C4-8CE2-60F7CD40E76D}"/>
              </a:ext>
            </a:extLst>
          </p:cNvPr>
          <p:cNvSpPr>
            <a:spLocks noGrp="1"/>
          </p:cNvSpPr>
          <p:nvPr>
            <p:ph type="pic" sz="quarter" idx="14"/>
          </p:nvPr>
        </p:nvSpPr>
        <p:spPr>
          <a:xfrm>
            <a:off x="3413623" y="2800318"/>
            <a:ext cx="2560320" cy="1764792"/>
          </a:xfrm>
        </p:spPr>
        <p:txBody>
          <a:bodyPr/>
          <a:lstStyle>
            <a:lvl1pPr marL="0" indent="0">
              <a:buNone/>
              <a:defRPr/>
            </a:lvl1pPr>
          </a:lstStyle>
          <a:p>
            <a:r>
              <a:rPr lang="en-US"/>
              <a:t>Click icon to add picture</a:t>
            </a:r>
          </a:p>
        </p:txBody>
      </p:sp>
      <p:sp>
        <p:nvSpPr>
          <p:cNvPr id="14" name="Text Placeholder 28">
            <a:extLst>
              <a:ext uri="{FF2B5EF4-FFF2-40B4-BE49-F238E27FC236}">
                <a16:creationId xmlns:a16="http://schemas.microsoft.com/office/drawing/2014/main" id="{3755B2FB-A969-40D9-919A-8DBCA8B76552}"/>
              </a:ext>
            </a:extLst>
          </p:cNvPr>
          <p:cNvSpPr>
            <a:spLocks noGrp="1"/>
          </p:cNvSpPr>
          <p:nvPr>
            <p:ph type="body" sz="quarter" idx="19" hasCustomPrompt="1"/>
          </p:nvPr>
        </p:nvSpPr>
        <p:spPr>
          <a:xfrm>
            <a:off x="3413623"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C047E0AE-451F-4E70-A217-3D51A5FCA8D0}"/>
              </a:ext>
            </a:extLst>
          </p:cNvPr>
          <p:cNvSpPr>
            <a:spLocks noGrp="1"/>
          </p:cNvSpPr>
          <p:nvPr>
            <p:ph type="body" sz="quarter" idx="20" hasCustomPrompt="1"/>
          </p:nvPr>
        </p:nvSpPr>
        <p:spPr>
          <a:xfrm>
            <a:off x="3413623"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92DC936D-218B-4AB2-A141-83C839EE378E}"/>
              </a:ext>
            </a:extLst>
          </p:cNvPr>
          <p:cNvSpPr>
            <a:spLocks noGrp="1"/>
          </p:cNvSpPr>
          <p:nvPr>
            <p:ph type="pic" sz="quarter" idx="15"/>
          </p:nvPr>
        </p:nvSpPr>
        <p:spPr>
          <a:xfrm>
            <a:off x="6224179" y="2800318"/>
            <a:ext cx="2560320" cy="1764792"/>
          </a:xfrm>
        </p:spPr>
        <p:txBody>
          <a:bodyPr/>
          <a:lstStyle>
            <a:lvl1pPr marL="0" indent="0">
              <a:buNone/>
              <a:defRPr/>
            </a:lvl1pPr>
          </a:lstStyle>
          <a:p>
            <a:r>
              <a:rPr lang="en-US"/>
              <a:t>Click icon to add picture</a:t>
            </a:r>
          </a:p>
        </p:txBody>
      </p:sp>
      <p:sp>
        <p:nvSpPr>
          <p:cNvPr id="17" name="Text Placeholder 28">
            <a:extLst>
              <a:ext uri="{FF2B5EF4-FFF2-40B4-BE49-F238E27FC236}">
                <a16:creationId xmlns:a16="http://schemas.microsoft.com/office/drawing/2014/main" id="{5085FD65-394A-47FA-BF7A-013D84C8706A}"/>
              </a:ext>
            </a:extLst>
          </p:cNvPr>
          <p:cNvSpPr>
            <a:spLocks noGrp="1"/>
          </p:cNvSpPr>
          <p:nvPr>
            <p:ph type="body" sz="quarter" idx="21" hasCustomPrompt="1"/>
          </p:nvPr>
        </p:nvSpPr>
        <p:spPr>
          <a:xfrm>
            <a:off x="6224179"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8" name="Text Placeholder 28">
            <a:extLst>
              <a:ext uri="{FF2B5EF4-FFF2-40B4-BE49-F238E27FC236}">
                <a16:creationId xmlns:a16="http://schemas.microsoft.com/office/drawing/2014/main" id="{23417874-DD14-461C-B278-0DE8032D272B}"/>
              </a:ext>
            </a:extLst>
          </p:cNvPr>
          <p:cNvSpPr>
            <a:spLocks noGrp="1"/>
          </p:cNvSpPr>
          <p:nvPr>
            <p:ph type="body" sz="quarter" idx="22" hasCustomPrompt="1"/>
          </p:nvPr>
        </p:nvSpPr>
        <p:spPr>
          <a:xfrm>
            <a:off x="6224179"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9" name="Picture Placeholder 23">
            <a:extLst>
              <a:ext uri="{FF2B5EF4-FFF2-40B4-BE49-F238E27FC236}">
                <a16:creationId xmlns:a16="http://schemas.microsoft.com/office/drawing/2014/main" id="{A8685BFC-DF7F-4414-8D3E-652C9EF13554}"/>
              </a:ext>
            </a:extLst>
          </p:cNvPr>
          <p:cNvSpPr>
            <a:spLocks noGrp="1"/>
          </p:cNvSpPr>
          <p:nvPr>
            <p:ph type="pic" sz="quarter" idx="16"/>
          </p:nvPr>
        </p:nvSpPr>
        <p:spPr>
          <a:xfrm>
            <a:off x="9028350" y="2801105"/>
            <a:ext cx="2560320" cy="1764792"/>
          </a:xfrm>
        </p:spPr>
        <p:txBody>
          <a:bodyPr/>
          <a:lstStyle>
            <a:lvl1pPr marL="0" indent="0">
              <a:buNone/>
              <a:defRPr/>
            </a:lvl1pPr>
          </a:lstStyle>
          <a:p>
            <a:r>
              <a:rPr lang="en-US"/>
              <a:t>Click icon to add picture</a:t>
            </a:r>
          </a:p>
        </p:txBody>
      </p:sp>
      <p:sp>
        <p:nvSpPr>
          <p:cNvPr id="20" name="Text Placeholder 28">
            <a:extLst>
              <a:ext uri="{FF2B5EF4-FFF2-40B4-BE49-F238E27FC236}">
                <a16:creationId xmlns:a16="http://schemas.microsoft.com/office/drawing/2014/main" id="{801A82CD-E0FD-4C28-B287-439356FAE8D1}"/>
              </a:ext>
            </a:extLst>
          </p:cNvPr>
          <p:cNvSpPr>
            <a:spLocks noGrp="1"/>
          </p:cNvSpPr>
          <p:nvPr>
            <p:ph type="body" sz="quarter" idx="23" hasCustomPrompt="1"/>
          </p:nvPr>
        </p:nvSpPr>
        <p:spPr>
          <a:xfrm>
            <a:off x="9028350"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C1ACEAC1-C62C-4024-9525-268AB724274D}"/>
              </a:ext>
            </a:extLst>
          </p:cNvPr>
          <p:cNvSpPr>
            <a:spLocks noGrp="1"/>
          </p:cNvSpPr>
          <p:nvPr>
            <p:ph type="body" sz="quarter" idx="24" hasCustomPrompt="1"/>
          </p:nvPr>
        </p:nvSpPr>
        <p:spPr>
          <a:xfrm>
            <a:off x="9028350"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132758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785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r>
              <a:rPr lang="en-US" dirty="0"/>
              <a:t>Sample Footer Text</a:t>
            </a:r>
          </a:p>
        </p:txBody>
      </p:sp>
      <p:sp>
        <p:nvSpPr>
          <p:cNvPr id="3" name="Date Placeholder 2"/>
          <p:cNvSpPr>
            <a:spLocks noGrp="1"/>
          </p:cNvSpPr>
          <p:nvPr>
            <p:ph type="dt" sz="half" idx="10"/>
          </p:nvPr>
        </p:nvSpPr>
        <p:spPr/>
        <p:txBody>
          <a:bodyPr/>
          <a:lstStyle/>
          <a:p>
            <a:r>
              <a:rPr lang="en-US"/>
              <a:t>20XX</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6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a:t>20XX</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428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80" r:id="rId4"/>
    <p:sldLayoutId id="2147483764" r:id="rId5"/>
    <p:sldLayoutId id="2147483785" r:id="rId6"/>
    <p:sldLayoutId id="2147483783" r:id="rId7"/>
    <p:sldLayoutId id="2147483784" r:id="rId8"/>
    <p:sldLayoutId id="2147483767" r:id="rId9"/>
    <p:sldLayoutId id="2147483782" r:id="rId10"/>
    <p:sldLayoutId id="2147483778" r:id="rId11"/>
    <p:sldLayoutId id="2147483779" r:id="rId12"/>
    <p:sldLayoutId id="2147483765" r:id="rId13"/>
    <p:sldLayoutId id="2147483766" r:id="rId14"/>
    <p:sldLayoutId id="2147483769" r:id="rId15"/>
    <p:sldLayoutId id="2147483770" r:id="rId16"/>
    <p:sldLayoutId id="2147483771" r:id="rId17"/>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bundabergnow.com/2021/03/26/bundaberg-crossroads-reaches-its-end-on-a-high-note/"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rawpixel.com/image/424453/premium-photo-image-waitress-accommodation-bread" TargetMode="External"/><Relationship Id="rId4" Type="http://schemas.openxmlformats.org/officeDocument/2006/relationships/image" Target="../media/image10.1"/></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sapper.blogspot.com/2014/08/today-pair-of-farewells-to-robin.html" TargetMode="External"/><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hyperlink" Target="https://creativecommons.org/licenses/by/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geripal.org/2011/05/loneliness-2-recent-articles-have.html" TargetMode="External"/><Relationship Id="rId2" Type="http://schemas.openxmlformats.org/officeDocument/2006/relationships/image" Target="../media/image5.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northcarolinahealthnews.org/2020/09/23/your-therapy-dog-might-have-to-miss-your-dental-appointment/" TargetMode="External"/><Relationship Id="rId2" Type="http://schemas.openxmlformats.org/officeDocument/2006/relationships/image" Target="../media/image7.jpg"/><Relationship Id="rId1" Type="http://schemas.openxmlformats.org/officeDocument/2006/relationships/slideLayout" Target="../slideLayouts/slideLayout5.xml"/><Relationship Id="rId5" Type="http://schemas.openxmlformats.org/officeDocument/2006/relationships/hyperlink" Target="https://www.bmj.com/content/355/bmj.i6267" TargetMode="Externa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9453A-78E9-42AE-AE23-C9D218CBC378}"/>
              </a:ext>
            </a:extLst>
          </p:cNvPr>
          <p:cNvSpPr>
            <a:spLocks noGrp="1"/>
          </p:cNvSpPr>
          <p:nvPr>
            <p:ph type="ctrTitle"/>
          </p:nvPr>
        </p:nvSpPr>
        <p:spPr>
          <a:xfrm>
            <a:off x="581191" y="1020431"/>
            <a:ext cx="10993549" cy="1475013"/>
          </a:xfrm>
        </p:spPr>
        <p:txBody>
          <a:bodyPr anchor="b">
            <a:normAutofit/>
          </a:bodyPr>
          <a:lstStyle/>
          <a:p>
            <a:r>
              <a:rPr lang="en-US" dirty="0"/>
              <a:t>Loneliness</a:t>
            </a:r>
          </a:p>
        </p:txBody>
      </p:sp>
      <p:sp>
        <p:nvSpPr>
          <p:cNvPr id="5" name="Subtitle 4">
            <a:extLst>
              <a:ext uri="{FF2B5EF4-FFF2-40B4-BE49-F238E27FC236}">
                <a16:creationId xmlns:a16="http://schemas.microsoft.com/office/drawing/2014/main" id="{639AF166-E191-409C-98AE-C2A47C576895}"/>
              </a:ext>
            </a:extLst>
          </p:cNvPr>
          <p:cNvSpPr>
            <a:spLocks noGrp="1"/>
          </p:cNvSpPr>
          <p:nvPr>
            <p:ph type="subTitle" idx="1"/>
          </p:nvPr>
        </p:nvSpPr>
        <p:spPr>
          <a:xfrm>
            <a:off x="581194" y="2495445"/>
            <a:ext cx="10993546" cy="468233"/>
          </a:xfrm>
        </p:spPr>
        <p:txBody>
          <a:bodyPr anchor="ctr">
            <a:normAutofit/>
          </a:bodyPr>
          <a:lstStyle/>
          <a:p>
            <a:r>
              <a:rPr lang="en-US" dirty="0"/>
              <a:t>Lindsey Dahl MD, FACP</a:t>
            </a:r>
          </a:p>
        </p:txBody>
      </p:sp>
      <p:pic>
        <p:nvPicPr>
          <p:cNvPr id="7" name="Picture 6" descr="Woman wearing a white shirt">
            <a:extLst>
              <a:ext uri="{FF2B5EF4-FFF2-40B4-BE49-F238E27FC236}">
                <a16:creationId xmlns:a16="http://schemas.microsoft.com/office/drawing/2014/main" id="{7516CA9F-0D08-F3B5-50D3-0A769B295810}"/>
              </a:ext>
            </a:extLst>
          </p:cNvPr>
          <p:cNvPicPr>
            <a:picLocks noChangeAspect="1"/>
          </p:cNvPicPr>
          <p:nvPr/>
        </p:nvPicPr>
        <p:blipFill rotWithShape="1">
          <a:blip r:embed="rId2"/>
          <a:srcRect b="9613"/>
          <a:stretch/>
        </p:blipFill>
        <p:spPr>
          <a:xfrm>
            <a:off x="448056" y="3081528"/>
            <a:ext cx="5486400" cy="3310128"/>
          </a:xfrm>
          <a:prstGeom prst="rect">
            <a:avLst/>
          </a:prstGeom>
          <a:noFill/>
        </p:spPr>
      </p:pic>
      <p:pic>
        <p:nvPicPr>
          <p:cNvPr id="8" name="Picture Placeholder 7" descr="Medical equipment with a stethoscope">
            <a:extLst>
              <a:ext uri="{FF2B5EF4-FFF2-40B4-BE49-F238E27FC236}">
                <a16:creationId xmlns:a16="http://schemas.microsoft.com/office/drawing/2014/main" id="{D9011B7D-CD6B-49C3-8163-9672E7B5EB9C}"/>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26876" r="24229"/>
          <a:stretch/>
        </p:blipFill>
        <p:spPr>
          <a:xfrm>
            <a:off x="6254496" y="3081528"/>
            <a:ext cx="5486400" cy="3310128"/>
          </a:xfrm>
          <a:noFill/>
        </p:spPr>
      </p:pic>
      <p:sp>
        <p:nvSpPr>
          <p:cNvPr id="15" name="Slide Number Placeholder 6">
            <a:extLst>
              <a:ext uri="{FF2B5EF4-FFF2-40B4-BE49-F238E27FC236}">
                <a16:creationId xmlns:a16="http://schemas.microsoft.com/office/drawing/2014/main" id="{66360727-973B-7A20-180C-9EDBB1548DB4}"/>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1</a:t>
            </a:fld>
            <a:endParaRPr lang="en-US"/>
          </a:p>
        </p:txBody>
      </p:sp>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3183CF6-FB06-5B6D-6289-A4C39DBD8EA8}"/>
              </a:ext>
            </a:extLst>
          </p:cNvPr>
          <p:cNvSpPr>
            <a:spLocks noGrp="1"/>
          </p:cNvSpPr>
          <p:nvPr>
            <p:ph type="title"/>
          </p:nvPr>
        </p:nvSpPr>
        <p:spPr>
          <a:xfrm>
            <a:off x="581192" y="702155"/>
            <a:ext cx="3424138" cy="1500131"/>
          </a:xfrm>
        </p:spPr>
        <p:txBody>
          <a:bodyPr/>
          <a:lstStyle/>
          <a:p>
            <a:endParaRPr lang="en-US"/>
          </a:p>
        </p:txBody>
      </p:sp>
      <p:sp>
        <p:nvSpPr>
          <p:cNvPr id="3" name="Content Placeholder 2">
            <a:extLst>
              <a:ext uri="{FF2B5EF4-FFF2-40B4-BE49-F238E27FC236}">
                <a16:creationId xmlns:a16="http://schemas.microsoft.com/office/drawing/2014/main" id="{1244C9B2-0FDD-61BB-D1FA-8ADC59A05A73}"/>
              </a:ext>
            </a:extLst>
          </p:cNvPr>
          <p:cNvSpPr>
            <a:spLocks noGrp="1"/>
          </p:cNvSpPr>
          <p:nvPr>
            <p:ph idx="1"/>
          </p:nvPr>
        </p:nvSpPr>
        <p:spPr>
          <a:xfrm>
            <a:off x="581193" y="2414788"/>
            <a:ext cx="3424138" cy="3975776"/>
          </a:xfrm>
        </p:spPr>
        <p:txBody>
          <a:bodyPr anchor="ctr">
            <a:normAutofit/>
          </a:bodyPr>
          <a:lstStyle/>
          <a:p>
            <a:r>
              <a:rPr lang="en-US" dirty="0"/>
              <a:t>At 12 week follow up:</a:t>
            </a:r>
          </a:p>
          <a:p>
            <a:r>
              <a:rPr lang="en-US" dirty="0"/>
              <a:t>She had moved to senior facility independent.  Eating social meals and weight is up</a:t>
            </a:r>
          </a:p>
          <a:p>
            <a:r>
              <a:rPr lang="en-US" dirty="0"/>
              <a:t>Enjoying activities daily: bingo, cards, coffee with ladies</a:t>
            </a:r>
          </a:p>
          <a:p>
            <a:r>
              <a:rPr lang="en-US" dirty="0"/>
              <a:t>Family note improvement in memory and thinking.</a:t>
            </a:r>
          </a:p>
        </p:txBody>
      </p:sp>
      <p:pic>
        <p:nvPicPr>
          <p:cNvPr id="10" name="Picture 9" descr="A group of people playing a game&#10;&#10;Description automatically generated">
            <a:extLst>
              <a:ext uri="{FF2B5EF4-FFF2-40B4-BE49-F238E27FC236}">
                <a16:creationId xmlns:a16="http://schemas.microsoft.com/office/drawing/2014/main" id="{B90E8895-8E4A-26E4-E244-E881BFDF716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51709"/>
          <a:stretch/>
        </p:blipFill>
        <p:spPr>
          <a:xfrm>
            <a:off x="4242815" y="640080"/>
            <a:ext cx="3703320" cy="5751576"/>
          </a:xfrm>
          <a:prstGeom prst="rect">
            <a:avLst/>
          </a:prstGeom>
          <a:noFill/>
        </p:spPr>
      </p:pic>
      <p:pic>
        <p:nvPicPr>
          <p:cNvPr id="8" name="Picture 7" descr="A person laughing at a table&#10;&#10;Description automatically generated">
            <a:extLst>
              <a:ext uri="{FF2B5EF4-FFF2-40B4-BE49-F238E27FC236}">
                <a16:creationId xmlns:a16="http://schemas.microsoft.com/office/drawing/2014/main" id="{B8525F4D-8A31-4B52-8C36-0A656DF8AF7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6419" r="42051"/>
          <a:stretch/>
        </p:blipFill>
        <p:spPr>
          <a:xfrm>
            <a:off x="8046720" y="640080"/>
            <a:ext cx="3703320" cy="5751576"/>
          </a:xfrm>
          <a:prstGeom prst="rect">
            <a:avLst/>
          </a:prstGeom>
          <a:noFill/>
        </p:spPr>
      </p:pic>
      <p:sp>
        <p:nvSpPr>
          <p:cNvPr id="4" name="Footer Placeholder 3">
            <a:extLst>
              <a:ext uri="{FF2B5EF4-FFF2-40B4-BE49-F238E27FC236}">
                <a16:creationId xmlns:a16="http://schemas.microsoft.com/office/drawing/2014/main" id="{BC4245C2-1B1B-BD21-9B9C-B1A825301F4D}"/>
              </a:ext>
            </a:extLst>
          </p:cNvPr>
          <p:cNvSpPr>
            <a:spLocks noGrp="1"/>
          </p:cNvSpPr>
          <p:nvPr>
            <p:ph type="ftr" sz="quarter" idx="11"/>
          </p:nvPr>
        </p:nvSpPr>
        <p:spPr>
          <a:xfrm>
            <a:off x="581192" y="6423914"/>
            <a:ext cx="6917210" cy="365125"/>
          </a:xfrm>
        </p:spPr>
        <p:txBody>
          <a:bodyPr anchor="ctr">
            <a:normAutofit/>
          </a:bodyPr>
          <a:lstStyle/>
          <a:p>
            <a:pPr>
              <a:spcAft>
                <a:spcPts val="600"/>
              </a:spcAft>
            </a:pPr>
            <a:r>
              <a:rPr lang="en-US"/>
              <a:t>Sample Footer Text</a:t>
            </a:r>
          </a:p>
        </p:txBody>
      </p:sp>
      <p:sp>
        <p:nvSpPr>
          <p:cNvPr id="5" name="Slide Number Placeholder 4">
            <a:extLst>
              <a:ext uri="{FF2B5EF4-FFF2-40B4-BE49-F238E27FC236}">
                <a16:creationId xmlns:a16="http://schemas.microsoft.com/office/drawing/2014/main" id="{F9DE522D-2DEA-7017-7160-343C98418BC3}"/>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10</a:t>
            </a:fld>
            <a:endParaRPr lang="en-US"/>
          </a:p>
        </p:txBody>
      </p:sp>
      <p:sp>
        <p:nvSpPr>
          <p:cNvPr id="12" name="TextBox 11">
            <a:extLst>
              <a:ext uri="{FF2B5EF4-FFF2-40B4-BE49-F238E27FC236}">
                <a16:creationId xmlns:a16="http://schemas.microsoft.com/office/drawing/2014/main" id="{6FF3B3E5-9CDF-D211-9C60-1F8765742032}"/>
              </a:ext>
            </a:extLst>
          </p:cNvPr>
          <p:cNvSpPr txBox="1"/>
          <p:nvPr/>
        </p:nvSpPr>
        <p:spPr>
          <a:xfrm>
            <a:off x="5655123" y="6191601"/>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bundabergnow.com/2021/03/26/bundaberg-crossroads-reaches-its-end-on-a-high-not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8082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581193" y="729658"/>
            <a:ext cx="11029616" cy="988332"/>
          </a:xfrm>
        </p:spPr>
        <p:txBody>
          <a:bodyPr anchor="b">
            <a:normAutofit/>
          </a:bodyPr>
          <a:lstStyle/>
          <a:p>
            <a:r>
              <a:rPr lang="en-US" dirty="0"/>
              <a:t>Thank you</a:t>
            </a:r>
          </a:p>
        </p:txBody>
      </p:sp>
      <p:pic>
        <p:nvPicPr>
          <p:cNvPr id="9" name="Picture Placeholder 8" descr="An old person in a zip line&#10;&#10;Description automatically generated">
            <a:extLst>
              <a:ext uri="{FF2B5EF4-FFF2-40B4-BE49-F238E27FC236}">
                <a16:creationId xmlns:a16="http://schemas.microsoft.com/office/drawing/2014/main" id="{B10B85B1-847A-9375-9270-5AE071E5445F}"/>
              </a:ext>
            </a:extLst>
          </p:cNvPr>
          <p:cNvPicPr>
            <a:picLocks noGrp="1" noChangeAspect="1"/>
          </p:cNvPicPr>
          <p:nvPr>
            <p:ph sz="half" idx="1"/>
          </p:nvPr>
        </p:nvPicPr>
        <p:blipFill rotWithShape="1">
          <a:blip r:embed="rId2"/>
          <a:srcRect r="4557" b="1"/>
          <a:stretch/>
        </p:blipFill>
        <p:spPr>
          <a:xfrm>
            <a:off x="581193" y="2228003"/>
            <a:ext cx="5194767" cy="3633047"/>
          </a:xfrm>
          <a:noFill/>
        </p:spPr>
      </p:pic>
      <p:pic>
        <p:nvPicPr>
          <p:cNvPr id="11" name="Content Placeholder 10" descr="A child and child smiling at camera&#10;&#10;Description automatically generated">
            <a:extLst>
              <a:ext uri="{FF2B5EF4-FFF2-40B4-BE49-F238E27FC236}">
                <a16:creationId xmlns:a16="http://schemas.microsoft.com/office/drawing/2014/main" id="{99F883F1-B948-BD8B-B879-F2277EA54657}"/>
              </a:ext>
            </a:extLst>
          </p:cNvPr>
          <p:cNvPicPr>
            <a:picLocks noGrp="1" noChangeAspect="1"/>
          </p:cNvPicPr>
          <p:nvPr>
            <p:ph sz="half" idx="2"/>
          </p:nvPr>
        </p:nvPicPr>
        <p:blipFill rotWithShape="1">
          <a:blip r:embed="rId3"/>
          <a:srcRect r="1" b="2187"/>
          <a:stretch/>
        </p:blipFill>
        <p:spPr>
          <a:xfrm>
            <a:off x="6416039" y="2228003"/>
            <a:ext cx="5194769" cy="3633047"/>
          </a:xfrm>
          <a:noFill/>
        </p:spPr>
      </p:pic>
      <p:sp>
        <p:nvSpPr>
          <p:cNvPr id="16" name="Footer Placeholder 4">
            <a:extLst>
              <a:ext uri="{FF2B5EF4-FFF2-40B4-BE49-F238E27FC236}">
                <a16:creationId xmlns:a16="http://schemas.microsoft.com/office/drawing/2014/main" id="{E005E667-7F42-FBC9-1AAD-311636EA021B}"/>
              </a:ext>
            </a:extLst>
          </p:cNvPr>
          <p:cNvSpPr>
            <a:spLocks noGrp="1"/>
          </p:cNvSpPr>
          <p:nvPr>
            <p:ph type="ftr" sz="quarter" idx="11"/>
          </p:nvPr>
        </p:nvSpPr>
        <p:spPr>
          <a:xfrm>
            <a:off x="581192" y="6423914"/>
            <a:ext cx="6917210" cy="365125"/>
          </a:xfrm>
        </p:spPr>
        <p:txBody>
          <a:bodyPr/>
          <a:lstStyle/>
          <a:p>
            <a:pPr>
              <a:spcAft>
                <a:spcPts val="600"/>
              </a:spcAft>
            </a:pPr>
            <a:r>
              <a:rPr lang="en-US"/>
              <a:t>Sample Footer Text</a:t>
            </a:r>
          </a:p>
        </p:txBody>
      </p:sp>
      <p:sp>
        <p:nvSpPr>
          <p:cNvPr id="4" name="Slide Number Placeholder 3">
            <a:extLst>
              <a:ext uri="{FF2B5EF4-FFF2-40B4-BE49-F238E27FC236}">
                <a16:creationId xmlns:a16="http://schemas.microsoft.com/office/drawing/2014/main" id="{5947942D-0E12-44A9-B67B-FD75E0E41F25}"/>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11</a:t>
            </a:fld>
            <a:endParaRPr lang="en-US"/>
          </a:p>
        </p:txBody>
      </p:sp>
    </p:spTree>
    <p:extLst>
      <p:ext uri="{BB962C8B-B14F-4D97-AF65-F5344CB8AC3E}">
        <p14:creationId xmlns:p14="http://schemas.microsoft.com/office/powerpoint/2010/main" val="226161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3BF9-5DB7-7499-26A0-41E836D4C161}"/>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B4424248-D5CB-2A5F-12FF-E4B47A5636A0}"/>
              </a:ext>
            </a:extLst>
          </p:cNvPr>
          <p:cNvSpPr>
            <a:spLocks noGrp="1"/>
          </p:cNvSpPr>
          <p:nvPr>
            <p:ph idx="1"/>
          </p:nvPr>
        </p:nvSpPr>
        <p:spPr/>
        <p:txBody>
          <a:bodyPr>
            <a:normAutofit lnSpcReduction="10000"/>
          </a:bodyPr>
          <a:lstStyle/>
          <a:p>
            <a:r>
              <a:rPr lang="en-US" dirty="0"/>
              <a:t>Cacioppo et al.  Loneliness: clinical important interventions. </a:t>
            </a:r>
            <a:r>
              <a:rPr lang="en-US" i="1" dirty="0" err="1"/>
              <a:t>Perspect</a:t>
            </a:r>
            <a:r>
              <a:rPr lang="en-US" i="1" dirty="0"/>
              <a:t> Psychol Sci. </a:t>
            </a:r>
            <a:r>
              <a:rPr lang="en-US" dirty="0"/>
              <a:t>2015 March; 10 (2): 238-249.</a:t>
            </a:r>
          </a:p>
          <a:p>
            <a:r>
              <a:rPr lang="en-US" dirty="0"/>
              <a:t>Paquet, Catherine et al.  Social Prescription Interventions Addressing Social Isolation and Loneliness in Older Adults: meta-Review. </a:t>
            </a:r>
            <a:r>
              <a:rPr lang="en-US" i="1" dirty="0"/>
              <a:t>J Med Internet Res</a:t>
            </a:r>
            <a:r>
              <a:rPr lang="en-US" dirty="0"/>
              <a:t>. 2023;25</a:t>
            </a:r>
          </a:p>
          <a:p>
            <a:r>
              <a:rPr lang="en-US" dirty="0"/>
              <a:t>Hoang, Peter et </a:t>
            </a:r>
            <a:r>
              <a:rPr lang="en-US" dirty="0" err="1"/>
              <a:t>ol</a:t>
            </a:r>
            <a:r>
              <a:rPr lang="en-US" dirty="0"/>
              <a:t>.  Interventions Associated with Reduced Loneliness and Social Isolation in older adults.  Jama Network Open. 2022;5 (10):e2236676.</a:t>
            </a:r>
          </a:p>
          <a:p>
            <a:r>
              <a:rPr lang="en-US" dirty="0" err="1"/>
              <a:t>Maes</a:t>
            </a:r>
            <a:r>
              <a:rPr lang="en-US" dirty="0"/>
              <a:t>, </a:t>
            </a:r>
            <a:r>
              <a:rPr lang="en-US" dirty="0" err="1"/>
              <a:t>Marlies</a:t>
            </a:r>
            <a:r>
              <a:rPr lang="en-US" dirty="0"/>
              <a:t> et al.  How to Measure Loneliness: A review of the Eight Most Commonly Used Scales. </a:t>
            </a:r>
            <a:r>
              <a:rPr lang="en-US" i="1" dirty="0"/>
              <a:t>Int. </a:t>
            </a:r>
            <a:r>
              <a:rPr lang="en-US" i="1" dirty="0" err="1"/>
              <a:t>J.Environ</a:t>
            </a:r>
            <a:r>
              <a:rPr lang="en-US" i="1" dirty="0"/>
              <a:t>. Res. Public Health </a:t>
            </a:r>
            <a:r>
              <a:rPr lang="en-US" dirty="0"/>
              <a:t>2022,19,10816.</a:t>
            </a:r>
          </a:p>
          <a:p>
            <a:r>
              <a:rPr lang="en-US" dirty="0"/>
              <a:t>Kang, Ji Won et al.  Examining the combined Effects of Social Isolation and Loneliness on Memory: Systemic Review. </a:t>
            </a:r>
            <a:r>
              <a:rPr lang="en-US" i="1" dirty="0"/>
              <a:t>Archives of Ger and Geriatrics </a:t>
            </a:r>
            <a:r>
              <a:rPr lang="en-US" dirty="0"/>
              <a:t>104 (2023)</a:t>
            </a:r>
          </a:p>
          <a:p>
            <a:r>
              <a:rPr lang="en-US" dirty="0"/>
              <a:t>Sau-</a:t>
            </a:r>
            <a:r>
              <a:rPr lang="en-US" dirty="0" err="1"/>
              <a:t>fung</a:t>
            </a:r>
            <a:r>
              <a:rPr lang="en-US" dirty="0"/>
              <a:t> Yu, Doris et al. Effects of non-pharmacological interventions on loneliness among community-dwelling older adults: A systemic review. </a:t>
            </a:r>
            <a:r>
              <a:rPr lang="en-US" i="1" dirty="0"/>
              <a:t>Int Journal of Nursing Studies</a:t>
            </a:r>
            <a:r>
              <a:rPr lang="en-US" dirty="0"/>
              <a:t>. 144 (2023).</a:t>
            </a:r>
          </a:p>
        </p:txBody>
      </p:sp>
      <p:sp>
        <p:nvSpPr>
          <p:cNvPr id="4" name="Footer Placeholder 3">
            <a:extLst>
              <a:ext uri="{FF2B5EF4-FFF2-40B4-BE49-F238E27FC236}">
                <a16:creationId xmlns:a16="http://schemas.microsoft.com/office/drawing/2014/main" id="{ADCC12CE-E992-6429-E601-326199998EED}"/>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A5FFDAAE-5C1C-1D68-E6A2-096287DF4C4F}"/>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171315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CEE0-AF33-4B8B-9622-2A50B4FD62C5}"/>
              </a:ext>
            </a:extLst>
          </p:cNvPr>
          <p:cNvSpPr>
            <a:spLocks noGrp="1"/>
          </p:cNvSpPr>
          <p:nvPr>
            <p:ph type="title"/>
          </p:nvPr>
        </p:nvSpPr>
        <p:spPr>
          <a:xfrm>
            <a:off x="767857" y="933450"/>
            <a:ext cx="3031852" cy="1722419"/>
          </a:xfrm>
        </p:spPr>
        <p:txBody>
          <a:bodyPr anchor="b">
            <a:normAutofit/>
          </a:bodyPr>
          <a:lstStyle/>
          <a:p>
            <a:r>
              <a:rPr lang="en-US" dirty="0"/>
              <a:t>objectives	</a:t>
            </a:r>
          </a:p>
        </p:txBody>
      </p:sp>
      <p:pic>
        <p:nvPicPr>
          <p:cNvPr id="5" name="Picture 4" descr="Polar bear on iceberg">
            <a:extLst>
              <a:ext uri="{FF2B5EF4-FFF2-40B4-BE49-F238E27FC236}">
                <a16:creationId xmlns:a16="http://schemas.microsoft.com/office/drawing/2014/main" id="{22624AD1-AAEC-EC0B-9E1B-EB55952A8F12}"/>
              </a:ext>
            </a:extLst>
          </p:cNvPr>
          <p:cNvPicPr>
            <a:picLocks noChangeAspect="1"/>
          </p:cNvPicPr>
          <p:nvPr/>
        </p:nvPicPr>
        <p:blipFill rotWithShape="1">
          <a:blip r:embed="rId2"/>
          <a:srcRect l="3923" r="774" b="3"/>
          <a:stretch/>
        </p:blipFill>
        <p:spPr>
          <a:xfrm>
            <a:off x="4900928" y="1179829"/>
            <a:ext cx="6650991" cy="4658216"/>
          </a:xfrm>
          <a:prstGeom prst="rect">
            <a:avLst/>
          </a:prstGeom>
          <a:noFill/>
        </p:spPr>
      </p:pic>
      <p:sp>
        <p:nvSpPr>
          <p:cNvPr id="3" name="Content Placeholder 2">
            <a:extLst>
              <a:ext uri="{FF2B5EF4-FFF2-40B4-BE49-F238E27FC236}">
                <a16:creationId xmlns:a16="http://schemas.microsoft.com/office/drawing/2014/main" id="{F0495D9B-1C30-46A7-AC78-0AD00F70BCAE}"/>
              </a:ext>
            </a:extLst>
          </p:cNvPr>
          <p:cNvSpPr>
            <a:spLocks noGrp="1"/>
          </p:cNvSpPr>
          <p:nvPr>
            <p:ph type="body" sz="half" idx="2"/>
          </p:nvPr>
        </p:nvSpPr>
        <p:spPr>
          <a:xfrm>
            <a:off x="767857" y="2836654"/>
            <a:ext cx="3031852" cy="3001392"/>
          </a:xfrm>
        </p:spPr>
        <p:txBody>
          <a:bodyPr anchor="t">
            <a:normAutofit/>
          </a:bodyPr>
          <a:lstStyle/>
          <a:p>
            <a:r>
              <a:rPr lang="en-US" dirty="0"/>
              <a:t>Define loneliness vs social isolation</a:t>
            </a:r>
          </a:p>
          <a:p>
            <a:r>
              <a:rPr lang="en-US" dirty="0"/>
              <a:t>Ways to identify loneliness</a:t>
            </a:r>
          </a:p>
          <a:p>
            <a:r>
              <a:rPr lang="en-US" dirty="0"/>
              <a:t>Why it matters</a:t>
            </a:r>
          </a:p>
          <a:p>
            <a:r>
              <a:rPr lang="en-US" dirty="0"/>
              <a:t>Treatment options</a:t>
            </a:r>
          </a:p>
        </p:txBody>
      </p:sp>
      <p:sp>
        <p:nvSpPr>
          <p:cNvPr id="12" name="Slide Number Placeholder 11">
            <a:extLst>
              <a:ext uri="{FF2B5EF4-FFF2-40B4-BE49-F238E27FC236}">
                <a16:creationId xmlns:a16="http://schemas.microsoft.com/office/drawing/2014/main" id="{9A0B9DDD-5A75-438F-8748-02EC3B861C4F}"/>
              </a:ext>
            </a:extLst>
          </p:cNvPr>
          <p:cNvSpPr>
            <a:spLocks noGrp="1"/>
          </p:cNvSpPr>
          <p:nvPr>
            <p:ph type="sldNum" sz="quarter" idx="12"/>
          </p:nvPr>
        </p:nvSpPr>
        <p:spPr>
          <a:xfrm>
            <a:off x="10558300" y="6456916"/>
            <a:ext cx="1052510" cy="365125"/>
          </a:xfrm>
        </p:spPr>
        <p:txBody>
          <a:bodyPr anchor="ctr">
            <a:normAutofit/>
          </a:bodyPr>
          <a:lstStyle/>
          <a:p>
            <a:pPr>
              <a:spcAft>
                <a:spcPts val="600"/>
              </a:spcAft>
            </a:pPr>
            <a:fld id="{3A98EE3D-8CD1-4C3F-BD1C-C98C9596463C}" type="slidenum">
              <a:rPr lang="en-US" smtClean="0"/>
              <a:pPr>
                <a:spcAft>
                  <a:spcPts val="600"/>
                </a:spcAft>
              </a:pPr>
              <a:t>2</a:t>
            </a:fld>
            <a:endParaRPr lang="en-US"/>
          </a:p>
        </p:txBody>
      </p:sp>
    </p:spTree>
    <p:extLst>
      <p:ext uri="{BB962C8B-B14F-4D97-AF65-F5344CB8AC3E}">
        <p14:creationId xmlns:p14="http://schemas.microsoft.com/office/powerpoint/2010/main" val="380516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7732A2-559A-A680-C6CC-906BC08FE675}"/>
              </a:ext>
            </a:extLst>
          </p:cNvPr>
          <p:cNvSpPr>
            <a:spLocks noGrp="1"/>
          </p:cNvSpPr>
          <p:nvPr>
            <p:ph type="title"/>
          </p:nvPr>
        </p:nvSpPr>
        <p:spPr>
          <a:xfrm>
            <a:off x="767857" y="933450"/>
            <a:ext cx="3031852" cy="1722419"/>
          </a:xfrm>
        </p:spPr>
        <p:txBody>
          <a:bodyPr/>
          <a:lstStyle/>
          <a:p>
            <a:r>
              <a:rPr lang="en-US" dirty="0"/>
              <a:t>Comedian Robin William’s quote</a:t>
            </a:r>
          </a:p>
        </p:txBody>
      </p:sp>
      <p:pic>
        <p:nvPicPr>
          <p:cNvPr id="8" name="Picture Placeholder 7" descr="A close-up of a person&#10;&#10;Description automatically generated">
            <a:extLst>
              <a:ext uri="{FF2B5EF4-FFF2-40B4-BE49-F238E27FC236}">
                <a16:creationId xmlns:a16="http://schemas.microsoft.com/office/drawing/2014/main" id="{00E225AE-BBC9-595C-C4C8-B4C167193B3B}"/>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006" r="-3" b="-3"/>
          <a:stretch/>
        </p:blipFill>
        <p:spPr>
          <a:xfrm>
            <a:off x="4900928" y="1179829"/>
            <a:ext cx="6650991" cy="4658216"/>
          </a:xfrm>
          <a:noFill/>
        </p:spPr>
      </p:pic>
      <p:sp>
        <p:nvSpPr>
          <p:cNvPr id="16" name="Text Placeholder 3">
            <a:extLst>
              <a:ext uri="{FF2B5EF4-FFF2-40B4-BE49-F238E27FC236}">
                <a16:creationId xmlns:a16="http://schemas.microsoft.com/office/drawing/2014/main" id="{E0B53D43-8D47-2151-5BE1-4A4D436D3C31}"/>
              </a:ext>
            </a:extLst>
          </p:cNvPr>
          <p:cNvSpPr>
            <a:spLocks noGrp="1"/>
          </p:cNvSpPr>
          <p:nvPr>
            <p:ph type="body" sz="half" idx="2"/>
          </p:nvPr>
        </p:nvSpPr>
        <p:spPr>
          <a:xfrm>
            <a:off x="767857" y="2836654"/>
            <a:ext cx="3031852" cy="3001392"/>
          </a:xfrm>
        </p:spPr>
        <p:txBody>
          <a:bodyPr>
            <a:normAutofit/>
          </a:bodyPr>
          <a:lstStyle/>
          <a:p>
            <a:r>
              <a:rPr lang="en-US" sz="2000" dirty="0"/>
              <a:t>“I used to think the worst thing in life was to end up all alone.  It’s not. The worse thing in life is to end up with people who make you feel all alone”</a:t>
            </a:r>
          </a:p>
        </p:txBody>
      </p:sp>
      <p:sp>
        <p:nvSpPr>
          <p:cNvPr id="6" name="Slide Number Placeholder 5">
            <a:extLst>
              <a:ext uri="{FF2B5EF4-FFF2-40B4-BE49-F238E27FC236}">
                <a16:creationId xmlns:a16="http://schemas.microsoft.com/office/drawing/2014/main" id="{EE117AE6-B855-3090-BB69-B6B03681D8B5}"/>
              </a:ext>
            </a:extLst>
          </p:cNvPr>
          <p:cNvSpPr>
            <a:spLocks noGrp="1"/>
          </p:cNvSpPr>
          <p:nvPr>
            <p:ph type="sldNum" sz="quarter" idx="12"/>
          </p:nvPr>
        </p:nvSpPr>
        <p:spPr>
          <a:xfrm>
            <a:off x="10558300" y="6456916"/>
            <a:ext cx="1052510" cy="365125"/>
          </a:xfrm>
        </p:spPr>
        <p:txBody>
          <a:bodyPr anchor="ctr">
            <a:normAutofit/>
          </a:bodyPr>
          <a:lstStyle/>
          <a:p>
            <a:pPr>
              <a:spcAft>
                <a:spcPts val="600"/>
              </a:spcAft>
            </a:pPr>
            <a:fld id="{3A98EE3D-8CD1-4C3F-BD1C-C98C9596463C}" type="slidenum">
              <a:rPr lang="en-US" smtClean="0"/>
              <a:pPr>
                <a:spcAft>
                  <a:spcPts val="600"/>
                </a:spcAft>
              </a:pPr>
              <a:t>3</a:t>
            </a:fld>
            <a:endParaRPr lang="en-US"/>
          </a:p>
        </p:txBody>
      </p:sp>
      <p:sp>
        <p:nvSpPr>
          <p:cNvPr id="9" name="TextBox 8">
            <a:extLst>
              <a:ext uri="{FF2B5EF4-FFF2-40B4-BE49-F238E27FC236}">
                <a16:creationId xmlns:a16="http://schemas.microsoft.com/office/drawing/2014/main" id="{E2BC6891-B47A-4B33-708B-82DEEE63CA98}"/>
              </a:ext>
            </a:extLst>
          </p:cNvPr>
          <p:cNvSpPr txBox="1"/>
          <p:nvPr/>
        </p:nvSpPr>
        <p:spPr>
          <a:xfrm>
            <a:off x="9260907" y="5637990"/>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apper.blogspot.com/2014/08/today-pair-of-farewells-to-robi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51489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581193" y="729658"/>
            <a:ext cx="11029616" cy="988332"/>
          </a:xfrm>
        </p:spPr>
        <p:txBody>
          <a:bodyPr anchor="b">
            <a:normAutofit/>
          </a:bodyPr>
          <a:lstStyle/>
          <a:p>
            <a:r>
              <a:rPr lang="en-US" dirty="0"/>
              <a:t>Loneliness</a:t>
            </a:r>
          </a:p>
        </p:txBody>
      </p:sp>
      <p:sp>
        <p:nvSpPr>
          <p:cNvPr id="3" name="Content Placeholder 2">
            <a:extLst>
              <a:ext uri="{FF2B5EF4-FFF2-40B4-BE49-F238E27FC236}">
                <a16:creationId xmlns:a16="http://schemas.microsoft.com/office/drawing/2014/main" id="{F210F1C6-68F4-48F7-97E9-343EE7513674}"/>
              </a:ext>
            </a:extLst>
          </p:cNvPr>
          <p:cNvSpPr>
            <a:spLocks noGrp="1"/>
          </p:cNvSpPr>
          <p:nvPr>
            <p:ph sz="half" idx="1"/>
          </p:nvPr>
        </p:nvSpPr>
        <p:spPr>
          <a:xfrm>
            <a:off x="581192" y="1957827"/>
            <a:ext cx="6391809" cy="4170516"/>
          </a:xfrm>
        </p:spPr>
        <p:txBody>
          <a:bodyPr anchor="ctr">
            <a:normAutofit/>
          </a:bodyPr>
          <a:lstStyle/>
          <a:p>
            <a:pPr marL="285750" indent="-285750">
              <a:lnSpc>
                <a:spcPct val="90000"/>
              </a:lnSpc>
              <a:buFont typeface="Arial" panose="020B0604020202020204" pitchFamily="34" charset="0"/>
              <a:buChar char="•"/>
            </a:pPr>
            <a:r>
              <a:rPr lang="en-US" sz="1700" dirty="0"/>
              <a:t>Unpleasant experience that occurs when a person’s network of social relations is deficient in some important way, either quantitatively or qualitatively.</a:t>
            </a:r>
          </a:p>
          <a:p>
            <a:pPr marL="285750" indent="-285750">
              <a:lnSpc>
                <a:spcPct val="90000"/>
              </a:lnSpc>
              <a:buFont typeface="Arial" panose="020B0604020202020204" pitchFamily="34" charset="0"/>
              <a:buChar char="•"/>
            </a:pPr>
            <a:r>
              <a:rPr lang="en-US" sz="1700" dirty="0"/>
              <a:t>A discrepancy between an individual’s preferred and actual social relations-negative experience of feeling alone or isolated even when among family or friends.</a:t>
            </a:r>
          </a:p>
          <a:p>
            <a:pPr marL="285750" indent="-285750">
              <a:lnSpc>
                <a:spcPct val="90000"/>
              </a:lnSpc>
              <a:buFont typeface="Arial" panose="020B0604020202020204" pitchFamily="34" charset="0"/>
              <a:buChar char="•"/>
            </a:pPr>
            <a:r>
              <a:rPr lang="en-US" sz="1700" dirty="0"/>
              <a:t>Feeling alone does not necessarily mean being alone, nor does being alone mean feeling alone</a:t>
            </a:r>
          </a:p>
          <a:p>
            <a:pPr marL="285750" indent="-285750">
              <a:lnSpc>
                <a:spcPct val="90000"/>
              </a:lnSpc>
              <a:buFont typeface="Arial" panose="020B0604020202020204" pitchFamily="34" charset="0"/>
              <a:buChar char="•"/>
            </a:pPr>
            <a:r>
              <a:rPr lang="en-US" sz="1700" dirty="0"/>
              <a:t>Deprivation in meaningful interpersonal relationships</a:t>
            </a:r>
          </a:p>
          <a:p>
            <a:pPr marL="285750" indent="-285750">
              <a:lnSpc>
                <a:spcPct val="90000"/>
              </a:lnSpc>
              <a:buFont typeface="Arial" panose="020B0604020202020204" pitchFamily="34" charset="0"/>
              <a:buChar char="•"/>
            </a:pPr>
            <a:r>
              <a:rPr lang="en-US" sz="1700" i="1" dirty="0"/>
              <a:t>Subjective</a:t>
            </a:r>
            <a:r>
              <a:rPr lang="en-US" sz="1700" dirty="0"/>
              <a:t> perception of missing social contacts or a designated companion </a:t>
            </a:r>
          </a:p>
          <a:p>
            <a:pPr marL="609750" lvl="1" indent="-285750">
              <a:lnSpc>
                <a:spcPct val="90000"/>
              </a:lnSpc>
              <a:buFont typeface="Arial" panose="020B0604020202020204" pitchFamily="34" charset="0"/>
              <a:buChar char="•"/>
            </a:pPr>
            <a:r>
              <a:rPr lang="en-US" sz="1500" dirty="0"/>
              <a:t>vs </a:t>
            </a:r>
            <a:r>
              <a:rPr lang="en-US" sz="2000" dirty="0"/>
              <a:t>social isolation </a:t>
            </a:r>
            <a:r>
              <a:rPr lang="en-US" sz="1500" dirty="0"/>
              <a:t>as the </a:t>
            </a:r>
            <a:r>
              <a:rPr lang="en-US" sz="1500" i="1" dirty="0"/>
              <a:t>objective</a:t>
            </a:r>
            <a:r>
              <a:rPr lang="en-US" sz="1500" dirty="0"/>
              <a:t> lack of social contact with other persons.</a:t>
            </a:r>
          </a:p>
          <a:p>
            <a:pPr>
              <a:lnSpc>
                <a:spcPct val="90000"/>
              </a:lnSpc>
            </a:pPr>
            <a:endParaRPr lang="en-US" sz="1700" dirty="0"/>
          </a:p>
        </p:txBody>
      </p:sp>
      <p:pic>
        <p:nvPicPr>
          <p:cNvPr id="13" name="Picture 12" descr="A person sitting on a bench&#10;&#10;Description automatically generated">
            <a:extLst>
              <a:ext uri="{FF2B5EF4-FFF2-40B4-BE49-F238E27FC236}">
                <a16:creationId xmlns:a16="http://schemas.microsoft.com/office/drawing/2014/main" id="{15D3A62D-C803-1D2B-5DAB-D8653D7048A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37" r="12842" b="-2"/>
          <a:stretch/>
        </p:blipFill>
        <p:spPr>
          <a:xfrm>
            <a:off x="6973001" y="2228004"/>
            <a:ext cx="4637807" cy="3243526"/>
          </a:xfrm>
          <a:prstGeom prst="rect">
            <a:avLst/>
          </a:prstGeom>
          <a:noFill/>
        </p:spPr>
      </p:pic>
      <p:sp>
        <p:nvSpPr>
          <p:cNvPr id="15" name="Slide Number Placeholder 14">
            <a:extLst>
              <a:ext uri="{FF2B5EF4-FFF2-40B4-BE49-F238E27FC236}">
                <a16:creationId xmlns:a16="http://schemas.microsoft.com/office/drawing/2014/main" id="{7E05EE0A-8EAF-4145-9C58-570DD87753E3}"/>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16" name="TextBox 15">
            <a:extLst>
              <a:ext uri="{FF2B5EF4-FFF2-40B4-BE49-F238E27FC236}">
                <a16:creationId xmlns:a16="http://schemas.microsoft.com/office/drawing/2014/main" id="{3624AD16-7859-78ED-F901-DE175FECC37A}"/>
              </a:ext>
            </a:extLst>
          </p:cNvPr>
          <p:cNvSpPr txBox="1"/>
          <p:nvPr/>
        </p:nvSpPr>
        <p:spPr>
          <a:xfrm>
            <a:off x="9449507" y="5660996"/>
            <a:ext cx="2161301" cy="307777"/>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www.geripal.org/2011/05/loneliness-2-recent-articles-ha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98013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60AC-7E89-360B-F019-E649184BA84C}"/>
              </a:ext>
            </a:extLst>
          </p:cNvPr>
          <p:cNvSpPr>
            <a:spLocks noGrp="1"/>
          </p:cNvSpPr>
          <p:nvPr>
            <p:ph type="title"/>
          </p:nvPr>
        </p:nvSpPr>
        <p:spPr/>
        <p:txBody>
          <a:bodyPr/>
          <a:lstStyle/>
          <a:p>
            <a:r>
              <a:rPr lang="en-US" dirty="0"/>
              <a:t>Prevalence</a:t>
            </a:r>
          </a:p>
        </p:txBody>
      </p:sp>
      <p:sp>
        <p:nvSpPr>
          <p:cNvPr id="3" name="Content Placeholder 2">
            <a:extLst>
              <a:ext uri="{FF2B5EF4-FFF2-40B4-BE49-F238E27FC236}">
                <a16:creationId xmlns:a16="http://schemas.microsoft.com/office/drawing/2014/main" id="{232F84A8-AE26-FF1F-137B-FA79388A1F73}"/>
              </a:ext>
            </a:extLst>
          </p:cNvPr>
          <p:cNvSpPr>
            <a:spLocks noGrp="1"/>
          </p:cNvSpPr>
          <p:nvPr>
            <p:ph idx="1"/>
          </p:nvPr>
        </p:nvSpPr>
        <p:spPr/>
        <p:txBody>
          <a:bodyPr/>
          <a:lstStyle/>
          <a:p>
            <a:pPr marL="285750" indent="-285750">
              <a:buFont typeface="Arial" panose="020B0604020202020204" pitchFamily="34" charset="0"/>
              <a:buChar char="•"/>
            </a:pPr>
            <a:r>
              <a:rPr lang="en-US" dirty="0"/>
              <a:t>Loneliness affects over 40 % middle aged and older adults US</a:t>
            </a:r>
          </a:p>
          <a:p>
            <a:pPr marL="285750" indent="-285750">
              <a:buFont typeface="Arial" panose="020B0604020202020204" pitchFamily="34" charset="0"/>
              <a:buChar char="•"/>
            </a:pPr>
            <a:r>
              <a:rPr lang="en-US" dirty="0"/>
              <a:t>¼ adults aged &gt;65 considered socially isolated in US</a:t>
            </a:r>
          </a:p>
          <a:p>
            <a:pPr marL="285750" indent="-285750">
              <a:buFont typeface="Arial" panose="020B0604020202020204" pitchFamily="34" charset="0"/>
              <a:buChar char="•"/>
            </a:pPr>
            <a:r>
              <a:rPr lang="en-US" dirty="0"/>
              <a:t>12% older adults world wide rose to 28.6% during pandemic</a:t>
            </a:r>
          </a:p>
        </p:txBody>
      </p:sp>
      <p:sp>
        <p:nvSpPr>
          <p:cNvPr id="7" name="Footer Placeholder 6">
            <a:extLst>
              <a:ext uri="{FF2B5EF4-FFF2-40B4-BE49-F238E27FC236}">
                <a16:creationId xmlns:a16="http://schemas.microsoft.com/office/drawing/2014/main" id="{FEC014E0-E29C-80C1-1ADD-613DACF367E8}"/>
              </a:ext>
            </a:extLst>
          </p:cNvPr>
          <p:cNvSpPr>
            <a:spLocks noGrp="1"/>
          </p:cNvSpPr>
          <p:nvPr>
            <p:ph type="ftr" sz="quarter" idx="11"/>
          </p:nvPr>
        </p:nvSpPr>
        <p:spPr>
          <a:xfrm>
            <a:off x="3676357" y="6303362"/>
            <a:ext cx="5350411" cy="485677"/>
          </a:xfrm>
        </p:spPr>
        <p:txBody>
          <a:bodyPr/>
          <a:lstStyle/>
          <a:p>
            <a:r>
              <a:rPr lang="en-US" dirty="0"/>
              <a:t>Via increased hypothalamic pituitary adrenocortical activity and increased inflammation </a:t>
            </a:r>
          </a:p>
        </p:txBody>
      </p:sp>
      <p:sp>
        <p:nvSpPr>
          <p:cNvPr id="8" name="Slide Number Placeholder 7">
            <a:extLst>
              <a:ext uri="{FF2B5EF4-FFF2-40B4-BE49-F238E27FC236}">
                <a16:creationId xmlns:a16="http://schemas.microsoft.com/office/drawing/2014/main" id="{ED7BA20C-CEE9-64C5-0F93-4F2B0B77D193}"/>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9" name="TextBox 8">
            <a:extLst>
              <a:ext uri="{FF2B5EF4-FFF2-40B4-BE49-F238E27FC236}">
                <a16:creationId xmlns:a16="http://schemas.microsoft.com/office/drawing/2014/main" id="{08AFFAF6-9EA8-5519-024A-AA9F50FD0FD2}"/>
              </a:ext>
            </a:extLst>
          </p:cNvPr>
          <p:cNvSpPr txBox="1"/>
          <p:nvPr/>
        </p:nvSpPr>
        <p:spPr>
          <a:xfrm>
            <a:off x="4555748" y="1655298"/>
            <a:ext cx="3284646" cy="400110"/>
          </a:xfrm>
          <a:prstGeom prst="rect">
            <a:avLst/>
          </a:prstGeom>
          <a:noFill/>
        </p:spPr>
        <p:txBody>
          <a:bodyPr wrap="square" rtlCol="0">
            <a:spAutoFit/>
          </a:bodyPr>
          <a:lstStyle/>
          <a:p>
            <a:r>
              <a:rPr lang="en-US" sz="2000" dirty="0"/>
              <a:t>Loneliness is risk Factor For</a:t>
            </a:r>
            <a:r>
              <a:rPr lang="en-US" dirty="0"/>
              <a:t>:</a:t>
            </a:r>
          </a:p>
        </p:txBody>
      </p:sp>
      <p:sp>
        <p:nvSpPr>
          <p:cNvPr id="11" name="TextBox 10">
            <a:extLst>
              <a:ext uri="{FF2B5EF4-FFF2-40B4-BE49-F238E27FC236}">
                <a16:creationId xmlns:a16="http://schemas.microsoft.com/office/drawing/2014/main" id="{0F3B1D98-34E3-7300-94DC-EAB9B48DAFB5}"/>
              </a:ext>
            </a:extLst>
          </p:cNvPr>
          <p:cNvSpPr txBox="1"/>
          <p:nvPr/>
        </p:nvSpPr>
        <p:spPr>
          <a:xfrm>
            <a:off x="4670474" y="2471225"/>
            <a:ext cx="334034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Depression</a:t>
            </a:r>
          </a:p>
          <a:p>
            <a:pPr marL="285750" indent="-285750">
              <a:buFont typeface="Arial" panose="020B0604020202020204" pitchFamily="34" charset="0"/>
              <a:buChar char="•"/>
            </a:pPr>
            <a:r>
              <a:rPr lang="en-US" dirty="0"/>
              <a:t>Suicidality</a:t>
            </a:r>
          </a:p>
          <a:p>
            <a:pPr marL="285750" indent="-285750">
              <a:buFont typeface="Arial" panose="020B0604020202020204" pitchFamily="34" charset="0"/>
              <a:buChar char="•"/>
            </a:pPr>
            <a:r>
              <a:rPr lang="en-US" dirty="0"/>
              <a:t>Alcoholism</a:t>
            </a:r>
          </a:p>
          <a:p>
            <a:pPr marL="285750" indent="-285750">
              <a:buFont typeface="Arial" panose="020B0604020202020204" pitchFamily="34" charset="0"/>
              <a:buChar char="•"/>
            </a:pPr>
            <a:r>
              <a:rPr lang="en-US" dirty="0"/>
              <a:t>Cognitive decline/Dementia’s</a:t>
            </a:r>
          </a:p>
          <a:p>
            <a:pPr marL="285750" indent="-285750">
              <a:buFont typeface="Arial" panose="020B0604020202020204" pitchFamily="34" charset="0"/>
              <a:buChar char="•"/>
            </a:pPr>
            <a:r>
              <a:rPr lang="en-US" dirty="0"/>
              <a:t>Cardiovascular disease</a:t>
            </a:r>
          </a:p>
          <a:p>
            <a:pPr marL="285750" indent="-285750">
              <a:buFont typeface="Arial" panose="020B0604020202020204" pitchFamily="34" charset="0"/>
              <a:buChar char="•"/>
            </a:pPr>
            <a:r>
              <a:rPr lang="en-US" dirty="0"/>
              <a:t>Increased health service utilization</a:t>
            </a:r>
          </a:p>
          <a:p>
            <a:pPr marL="285750" indent="-285750">
              <a:buFont typeface="Arial" panose="020B0604020202020204" pitchFamily="34" charset="0"/>
              <a:buChar char="•"/>
            </a:pPr>
            <a:r>
              <a:rPr lang="en-US" dirty="0"/>
              <a:t>Decreased immunity </a:t>
            </a:r>
          </a:p>
          <a:p>
            <a:pPr marL="285750" indent="-285750">
              <a:buFont typeface="Arial" panose="020B0604020202020204" pitchFamily="34" charset="0"/>
              <a:buChar char="•"/>
            </a:pPr>
            <a:r>
              <a:rPr lang="en-US" dirty="0"/>
              <a:t>Morbidity and mortality similar to risk factors like smoking inactivity and obesity</a:t>
            </a:r>
          </a:p>
        </p:txBody>
      </p:sp>
      <p:sp>
        <p:nvSpPr>
          <p:cNvPr id="12" name="TextBox 11">
            <a:extLst>
              <a:ext uri="{FF2B5EF4-FFF2-40B4-BE49-F238E27FC236}">
                <a16:creationId xmlns:a16="http://schemas.microsoft.com/office/drawing/2014/main" id="{A94D0B4E-0F54-A6E2-71FC-F4CF3ADF2B88}"/>
              </a:ext>
            </a:extLst>
          </p:cNvPr>
          <p:cNvSpPr txBox="1"/>
          <p:nvPr/>
        </p:nvSpPr>
        <p:spPr>
          <a:xfrm>
            <a:off x="8187428" y="1655297"/>
            <a:ext cx="3172449" cy="400110"/>
          </a:xfrm>
          <a:prstGeom prst="rect">
            <a:avLst/>
          </a:prstGeom>
          <a:noFill/>
        </p:spPr>
        <p:txBody>
          <a:bodyPr wrap="square" rtlCol="0">
            <a:spAutoFit/>
          </a:bodyPr>
          <a:lstStyle/>
          <a:p>
            <a:r>
              <a:rPr lang="en-US" dirty="0"/>
              <a:t>Those at Risk </a:t>
            </a:r>
            <a:r>
              <a:rPr lang="en-US" sz="2000" dirty="0"/>
              <a:t>of</a:t>
            </a:r>
            <a:r>
              <a:rPr lang="en-US" dirty="0"/>
              <a:t> Loneliness</a:t>
            </a:r>
          </a:p>
        </p:txBody>
      </p:sp>
      <p:sp>
        <p:nvSpPr>
          <p:cNvPr id="13" name="TextBox 12">
            <a:extLst>
              <a:ext uri="{FF2B5EF4-FFF2-40B4-BE49-F238E27FC236}">
                <a16:creationId xmlns:a16="http://schemas.microsoft.com/office/drawing/2014/main" id="{A3DEE5B7-69FD-3606-F5B3-6AA7D368ACF8}"/>
              </a:ext>
            </a:extLst>
          </p:cNvPr>
          <p:cNvSpPr txBox="1"/>
          <p:nvPr/>
        </p:nvSpPr>
        <p:spPr>
          <a:xfrm>
            <a:off x="8398412" y="2469191"/>
            <a:ext cx="334034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Widowed</a:t>
            </a:r>
          </a:p>
          <a:p>
            <a:pPr marL="285750" indent="-285750">
              <a:buFont typeface="Arial" panose="020B0604020202020204" pitchFamily="34" charset="0"/>
              <a:buChar char="•"/>
            </a:pPr>
            <a:r>
              <a:rPr lang="en-US" dirty="0"/>
              <a:t>Female</a:t>
            </a:r>
          </a:p>
          <a:p>
            <a:pPr marL="285750" indent="-285750">
              <a:buFont typeface="Arial" panose="020B0604020202020204" pitchFamily="34" charset="0"/>
              <a:buChar char="•"/>
            </a:pPr>
            <a:r>
              <a:rPr lang="en-US" dirty="0"/>
              <a:t>Older age</a:t>
            </a:r>
          </a:p>
          <a:p>
            <a:pPr marL="285750" indent="-285750">
              <a:buFont typeface="Arial" panose="020B0604020202020204" pitchFamily="34" charset="0"/>
              <a:buChar char="•"/>
            </a:pPr>
            <a:r>
              <a:rPr lang="en-US" dirty="0"/>
              <a:t>Multiple chronic diseases</a:t>
            </a:r>
          </a:p>
          <a:p>
            <a:pPr marL="285750" indent="-285750">
              <a:buFont typeface="Arial" panose="020B0604020202020204" pitchFamily="34" charset="0"/>
              <a:buChar char="•"/>
            </a:pPr>
            <a:r>
              <a:rPr lang="en-US" dirty="0"/>
              <a:t>Decreased mobility</a:t>
            </a:r>
          </a:p>
          <a:p>
            <a:pPr marL="285750" indent="-285750">
              <a:buFont typeface="Arial" panose="020B0604020202020204" pitchFamily="34" charset="0"/>
              <a:buChar char="•"/>
            </a:pPr>
            <a:r>
              <a:rPr lang="en-US" dirty="0"/>
              <a:t>Lower education</a:t>
            </a:r>
          </a:p>
          <a:p>
            <a:pPr marL="285750" indent="-285750">
              <a:buFont typeface="Arial" panose="020B0604020202020204" pitchFamily="34" charset="0"/>
              <a:buChar char="•"/>
            </a:pPr>
            <a:r>
              <a:rPr lang="en-US" dirty="0"/>
              <a:t>Lower socioeconomic status</a:t>
            </a:r>
          </a:p>
        </p:txBody>
      </p:sp>
    </p:spTree>
    <p:extLst>
      <p:ext uri="{BB962C8B-B14F-4D97-AF65-F5344CB8AC3E}">
        <p14:creationId xmlns:p14="http://schemas.microsoft.com/office/powerpoint/2010/main" val="139471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2660-BD3E-352F-F14E-8E4EAA415D9D}"/>
              </a:ext>
            </a:extLst>
          </p:cNvPr>
          <p:cNvSpPr>
            <a:spLocks noGrp="1"/>
          </p:cNvSpPr>
          <p:nvPr>
            <p:ph type="title"/>
          </p:nvPr>
        </p:nvSpPr>
        <p:spPr>
          <a:xfrm>
            <a:off x="362410" y="171874"/>
            <a:ext cx="11029616" cy="988332"/>
          </a:xfrm>
        </p:spPr>
        <p:txBody>
          <a:bodyPr/>
          <a:lstStyle/>
          <a:p>
            <a:r>
              <a:rPr lang="en-US" dirty="0"/>
              <a:t>Loneliness scales</a:t>
            </a:r>
          </a:p>
        </p:txBody>
      </p:sp>
      <p:sp>
        <p:nvSpPr>
          <p:cNvPr id="3" name="Text Placeholder 2">
            <a:extLst>
              <a:ext uri="{FF2B5EF4-FFF2-40B4-BE49-F238E27FC236}">
                <a16:creationId xmlns:a16="http://schemas.microsoft.com/office/drawing/2014/main" id="{F362995F-37BF-93D5-A9E4-C665A53A4821}"/>
              </a:ext>
            </a:extLst>
          </p:cNvPr>
          <p:cNvSpPr>
            <a:spLocks noGrp="1"/>
          </p:cNvSpPr>
          <p:nvPr>
            <p:ph type="body" idx="1"/>
          </p:nvPr>
        </p:nvSpPr>
        <p:spPr>
          <a:xfrm>
            <a:off x="581193" y="1814228"/>
            <a:ext cx="5194769" cy="557784"/>
          </a:xfrm>
        </p:spPr>
        <p:txBody>
          <a:bodyPr/>
          <a:lstStyle/>
          <a:p>
            <a:r>
              <a:rPr lang="en-US" dirty="0"/>
              <a:t>UCLA loneliness questionnaire </a:t>
            </a:r>
          </a:p>
        </p:txBody>
      </p:sp>
      <p:pic>
        <p:nvPicPr>
          <p:cNvPr id="10" name="Content Placeholder 9" descr="A black and white sheet of paper with text&#10;&#10;Description automatically generated">
            <a:extLst>
              <a:ext uri="{FF2B5EF4-FFF2-40B4-BE49-F238E27FC236}">
                <a16:creationId xmlns:a16="http://schemas.microsoft.com/office/drawing/2014/main" id="{BBB93286-A4E7-FEAE-2CF7-DABDF03F77AD}"/>
              </a:ext>
            </a:extLst>
          </p:cNvPr>
          <p:cNvPicPr>
            <a:picLocks noGrp="1" noChangeAspect="1"/>
          </p:cNvPicPr>
          <p:nvPr>
            <p:ph sz="half" idx="2"/>
          </p:nvPr>
        </p:nvPicPr>
        <p:blipFill>
          <a:blip r:embed="rId2"/>
          <a:stretch>
            <a:fillRect/>
          </a:stretch>
        </p:blipFill>
        <p:spPr>
          <a:xfrm>
            <a:off x="-6458" y="2250892"/>
            <a:ext cx="6152136" cy="4480887"/>
          </a:xfrm>
        </p:spPr>
      </p:pic>
      <p:sp>
        <p:nvSpPr>
          <p:cNvPr id="5" name="Text Placeholder 4">
            <a:extLst>
              <a:ext uri="{FF2B5EF4-FFF2-40B4-BE49-F238E27FC236}">
                <a16:creationId xmlns:a16="http://schemas.microsoft.com/office/drawing/2014/main" id="{B8DD891C-426D-7B09-1D3C-30DD8AA9C4D3}"/>
              </a:ext>
            </a:extLst>
          </p:cNvPr>
          <p:cNvSpPr>
            <a:spLocks noGrp="1"/>
          </p:cNvSpPr>
          <p:nvPr>
            <p:ph type="body" sz="quarter" idx="3"/>
          </p:nvPr>
        </p:nvSpPr>
        <p:spPr/>
        <p:txBody>
          <a:bodyPr/>
          <a:lstStyle/>
          <a:p>
            <a:r>
              <a:rPr lang="en-US" dirty="0"/>
              <a:t>Other scales</a:t>
            </a:r>
          </a:p>
        </p:txBody>
      </p:sp>
      <p:sp>
        <p:nvSpPr>
          <p:cNvPr id="6" name="Content Placeholder 5">
            <a:extLst>
              <a:ext uri="{FF2B5EF4-FFF2-40B4-BE49-F238E27FC236}">
                <a16:creationId xmlns:a16="http://schemas.microsoft.com/office/drawing/2014/main" id="{868971EE-C66D-D6D0-8A2E-449CA99513F1}"/>
              </a:ext>
            </a:extLst>
          </p:cNvPr>
          <p:cNvSpPr>
            <a:spLocks noGrp="1"/>
          </p:cNvSpPr>
          <p:nvPr>
            <p:ph sz="quarter" idx="4"/>
          </p:nvPr>
        </p:nvSpPr>
        <p:spPr/>
        <p:txBody>
          <a:bodyPr/>
          <a:lstStyle/>
          <a:p>
            <a:r>
              <a:rPr lang="en-US" dirty="0"/>
              <a:t>Rasch-type loneliness scale</a:t>
            </a:r>
          </a:p>
          <a:p>
            <a:r>
              <a:rPr lang="en-US" dirty="0"/>
              <a:t>Social and emotional loneliness scale for adults</a:t>
            </a:r>
          </a:p>
          <a:p>
            <a:r>
              <a:rPr lang="en-US" dirty="0"/>
              <a:t>Differential loneliness scale</a:t>
            </a:r>
          </a:p>
          <a:p>
            <a:r>
              <a:rPr lang="en-US" dirty="0"/>
              <a:t>UCLA is most commonly used</a:t>
            </a:r>
          </a:p>
        </p:txBody>
      </p:sp>
      <p:sp>
        <p:nvSpPr>
          <p:cNvPr id="8" name="Slide Number Placeholder 7">
            <a:extLst>
              <a:ext uri="{FF2B5EF4-FFF2-40B4-BE49-F238E27FC236}">
                <a16:creationId xmlns:a16="http://schemas.microsoft.com/office/drawing/2014/main" id="{2F16D8D5-8521-0DBE-901B-B4BDCBC10D5A}"/>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4174497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A1D7-FC44-7684-7242-6F0A5E3CFFC3}"/>
              </a:ext>
            </a:extLst>
          </p:cNvPr>
          <p:cNvSpPr>
            <a:spLocks noGrp="1"/>
          </p:cNvSpPr>
          <p:nvPr>
            <p:ph type="title"/>
          </p:nvPr>
        </p:nvSpPr>
        <p:spPr/>
        <p:txBody>
          <a:bodyPr/>
          <a:lstStyle/>
          <a:p>
            <a:r>
              <a:rPr lang="en-US" dirty="0"/>
              <a:t>interventions</a:t>
            </a:r>
          </a:p>
        </p:txBody>
      </p:sp>
      <p:sp>
        <p:nvSpPr>
          <p:cNvPr id="3" name="Content Placeholder 2">
            <a:extLst>
              <a:ext uri="{FF2B5EF4-FFF2-40B4-BE49-F238E27FC236}">
                <a16:creationId xmlns:a16="http://schemas.microsoft.com/office/drawing/2014/main" id="{E04FF263-61B7-FF75-08B8-10BEEEB37D66}"/>
              </a:ext>
            </a:extLst>
          </p:cNvPr>
          <p:cNvSpPr>
            <a:spLocks noGrp="1"/>
          </p:cNvSpPr>
          <p:nvPr>
            <p:ph idx="1"/>
          </p:nvPr>
        </p:nvSpPr>
        <p:spPr>
          <a:xfrm>
            <a:off x="581193" y="2580015"/>
            <a:ext cx="11029615" cy="3634486"/>
          </a:xfrm>
        </p:spPr>
        <p:txBody>
          <a:bodyPr/>
          <a:lstStyle/>
          <a:p>
            <a:r>
              <a:rPr lang="en-US" dirty="0"/>
              <a:t>Physical exercise (doesn’t have to be group)</a:t>
            </a:r>
          </a:p>
          <a:p>
            <a:r>
              <a:rPr lang="en-US" dirty="0"/>
              <a:t>Reminiscence therapy</a:t>
            </a:r>
          </a:p>
          <a:p>
            <a:r>
              <a:rPr lang="en-US" dirty="0"/>
              <a:t>Technological interventions (videoconferences/facetime)</a:t>
            </a:r>
          </a:p>
          <a:p>
            <a:r>
              <a:rPr lang="en-US" dirty="0"/>
              <a:t>Living arrangements</a:t>
            </a:r>
          </a:p>
          <a:p>
            <a:r>
              <a:rPr lang="en-US" dirty="0"/>
              <a:t>Animal therapy (very +studies in LTC even when not a group)</a:t>
            </a:r>
          </a:p>
          <a:p>
            <a:r>
              <a:rPr lang="en-US" dirty="0"/>
              <a:t>Counseling/CBT</a:t>
            </a:r>
          </a:p>
          <a:p>
            <a:r>
              <a:rPr lang="en-US" dirty="0"/>
              <a:t>Social prescribing not beneficial (not necessarily building meaningful relationships)</a:t>
            </a:r>
          </a:p>
        </p:txBody>
      </p:sp>
      <p:sp>
        <p:nvSpPr>
          <p:cNvPr id="5" name="Slide Number Placeholder 4">
            <a:extLst>
              <a:ext uri="{FF2B5EF4-FFF2-40B4-BE49-F238E27FC236}">
                <a16:creationId xmlns:a16="http://schemas.microsoft.com/office/drawing/2014/main" id="{C86145F2-0641-05EC-B215-7AEEC9B362F0}"/>
              </a:ext>
            </a:extLst>
          </p:cNvPr>
          <p:cNvSpPr>
            <a:spLocks noGrp="1"/>
          </p:cNvSpPr>
          <p:nvPr>
            <p:ph type="sldNum" sz="quarter" idx="12"/>
          </p:nvPr>
        </p:nvSpPr>
        <p:spPr/>
        <p:txBody>
          <a:bodyPr/>
          <a:lstStyle/>
          <a:p>
            <a:fld id="{3A98EE3D-8CD1-4C3F-BD1C-C98C9596463C}" type="slidenum">
              <a:rPr lang="en-US" smtClean="0"/>
              <a:t>7</a:t>
            </a:fld>
            <a:endParaRPr lang="en-US" dirty="0"/>
          </a:p>
        </p:txBody>
      </p:sp>
      <p:pic>
        <p:nvPicPr>
          <p:cNvPr id="7" name="Picture 6" descr="A dog with a blue vest&#10;&#10;Description automatically generated">
            <a:extLst>
              <a:ext uri="{FF2B5EF4-FFF2-40B4-BE49-F238E27FC236}">
                <a16:creationId xmlns:a16="http://schemas.microsoft.com/office/drawing/2014/main" id="{FD0773E4-29BD-B1AE-62E1-3B810A241D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8229" y="703811"/>
            <a:ext cx="3242444" cy="2218903"/>
          </a:xfrm>
          <a:prstGeom prst="rect">
            <a:avLst/>
          </a:prstGeom>
        </p:spPr>
      </p:pic>
      <p:pic>
        <p:nvPicPr>
          <p:cNvPr id="10" name="Picture 9" descr="A group of older women exercising&#10;&#10;Description automatically generated">
            <a:extLst>
              <a:ext uri="{FF2B5EF4-FFF2-40B4-BE49-F238E27FC236}">
                <a16:creationId xmlns:a16="http://schemas.microsoft.com/office/drawing/2014/main" id="{4074F7AF-0627-7142-BBCB-F6A0C9DD7E5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81081" y="703811"/>
            <a:ext cx="3327013" cy="2218903"/>
          </a:xfrm>
          <a:prstGeom prst="rect">
            <a:avLst/>
          </a:prstGeom>
        </p:spPr>
      </p:pic>
    </p:spTree>
    <p:extLst>
      <p:ext uri="{BB962C8B-B14F-4D97-AF65-F5344CB8AC3E}">
        <p14:creationId xmlns:p14="http://schemas.microsoft.com/office/powerpoint/2010/main" val="351189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DE4E-F7AF-4563-B6F4-DD8C689868B2}"/>
              </a:ext>
            </a:extLst>
          </p:cNvPr>
          <p:cNvSpPr>
            <a:spLocks noGrp="1"/>
          </p:cNvSpPr>
          <p:nvPr>
            <p:ph type="title"/>
          </p:nvPr>
        </p:nvSpPr>
        <p:spPr>
          <a:xfrm>
            <a:off x="581192" y="731520"/>
            <a:ext cx="11029616" cy="987552"/>
          </a:xfrm>
        </p:spPr>
        <p:txBody>
          <a:bodyPr/>
          <a:lstStyle/>
          <a:p>
            <a:r>
              <a:rPr lang="en-US" dirty="0"/>
              <a:t>Patient </a:t>
            </a:r>
          </a:p>
        </p:txBody>
      </p:sp>
      <p:sp>
        <p:nvSpPr>
          <p:cNvPr id="7" name="Slide Number Placeholder 6">
            <a:extLst>
              <a:ext uri="{FF2B5EF4-FFF2-40B4-BE49-F238E27FC236}">
                <a16:creationId xmlns:a16="http://schemas.microsoft.com/office/drawing/2014/main" id="{DAFD9EFA-1B10-4B11-9CB4-DF21A3A8557B}"/>
              </a:ext>
            </a:extLst>
          </p:cNvPr>
          <p:cNvSpPr>
            <a:spLocks noGrp="1"/>
          </p:cNvSpPr>
          <p:nvPr>
            <p:ph type="sldNum" sz="quarter" idx="12"/>
          </p:nvPr>
        </p:nvSpPr>
        <p:spPr>
          <a:xfrm>
            <a:off x="10558300" y="6423914"/>
            <a:ext cx="1052510" cy="365125"/>
          </a:xfrm>
        </p:spPr>
        <p:txBody>
          <a:bodyPr/>
          <a:lstStyle/>
          <a:p>
            <a:fld id="{3A98EE3D-8CD1-4C3F-BD1C-C98C9596463C}" type="slidenum">
              <a:rPr lang="en-US" smtClean="0"/>
              <a:pPr/>
              <a:t>8</a:t>
            </a:fld>
            <a:endParaRPr lang="en-US" dirty="0"/>
          </a:p>
        </p:txBody>
      </p:sp>
      <p:sp>
        <p:nvSpPr>
          <p:cNvPr id="5" name="Content Placeholder 4">
            <a:extLst>
              <a:ext uri="{FF2B5EF4-FFF2-40B4-BE49-F238E27FC236}">
                <a16:creationId xmlns:a16="http://schemas.microsoft.com/office/drawing/2014/main" id="{79798662-0C1B-9A18-5E05-D753A672061A}"/>
              </a:ext>
            </a:extLst>
          </p:cNvPr>
          <p:cNvSpPr>
            <a:spLocks noGrp="1"/>
          </p:cNvSpPr>
          <p:nvPr>
            <p:ph idx="1"/>
          </p:nvPr>
        </p:nvSpPr>
        <p:spPr/>
        <p:txBody>
          <a:bodyPr/>
          <a:lstStyle/>
          <a:p>
            <a:r>
              <a:rPr lang="en-US" dirty="0"/>
              <a:t>88 y/o </a:t>
            </a:r>
            <a:r>
              <a:rPr lang="en-US" dirty="0" err="1"/>
              <a:t>wf</a:t>
            </a:r>
            <a:r>
              <a:rPr lang="en-US" dirty="0"/>
              <a:t> widowed h/o </a:t>
            </a:r>
            <a:r>
              <a:rPr lang="en-US" dirty="0" err="1"/>
              <a:t>oa</a:t>
            </a:r>
            <a:r>
              <a:rPr lang="en-US" dirty="0"/>
              <a:t>, </a:t>
            </a:r>
            <a:r>
              <a:rPr lang="en-US" dirty="0" err="1"/>
              <a:t>htn</a:t>
            </a:r>
            <a:r>
              <a:rPr lang="en-US" dirty="0"/>
              <a:t>, osteoporosis presents for regular 6 </a:t>
            </a:r>
            <a:r>
              <a:rPr lang="en-US" dirty="0" err="1"/>
              <a:t>mo</a:t>
            </a:r>
            <a:r>
              <a:rPr lang="en-US" dirty="0"/>
              <a:t> follow up/chronic disease management. </a:t>
            </a:r>
          </a:p>
          <a:p>
            <a:r>
              <a:rPr lang="en-US" dirty="0"/>
              <a:t>Lives alone in home, recently self stopped driving.</a:t>
            </a:r>
          </a:p>
          <a:p>
            <a:r>
              <a:rPr lang="en-US" dirty="0"/>
              <a:t>Noted 10lb weight loss from last visit.</a:t>
            </a:r>
          </a:p>
          <a:p>
            <a:r>
              <a:rPr lang="en-US" dirty="0"/>
              <a:t>Family note some changes in memory:  forgetting conversation.</a:t>
            </a:r>
          </a:p>
          <a:p>
            <a:r>
              <a:rPr lang="en-US" dirty="0"/>
              <a:t>Because not driving stopped going to church, stopped playing cards with her girlfriends.  Didn’t want to bother anyone to take her.</a:t>
            </a:r>
          </a:p>
          <a:p>
            <a:r>
              <a:rPr lang="en-US" dirty="0"/>
              <a:t>Not sleeping at night.  Daytime spent watching tv, reading often finds she has fallen asleep during the day.  Out of boredom </a:t>
            </a:r>
          </a:p>
          <a:p>
            <a:endParaRPr lang="en-US" dirty="0"/>
          </a:p>
        </p:txBody>
      </p:sp>
    </p:spTree>
    <p:extLst>
      <p:ext uri="{BB962C8B-B14F-4D97-AF65-F5344CB8AC3E}">
        <p14:creationId xmlns:p14="http://schemas.microsoft.com/office/powerpoint/2010/main" val="3848018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65001A-3867-5953-CDB7-6F44B9D201A0}"/>
              </a:ext>
            </a:extLst>
          </p:cNvPr>
          <p:cNvSpPr>
            <a:spLocks noGrp="1"/>
          </p:cNvSpPr>
          <p:nvPr>
            <p:ph type="title"/>
          </p:nvPr>
        </p:nvSpPr>
        <p:spPr>
          <a:xfrm>
            <a:off x="581192" y="731520"/>
            <a:ext cx="11029616" cy="987552"/>
          </a:xfrm>
        </p:spPr>
        <p:txBody>
          <a:bodyPr/>
          <a:lstStyle/>
          <a:p>
            <a:endParaRPr lang="en-US"/>
          </a:p>
        </p:txBody>
      </p:sp>
      <p:sp>
        <p:nvSpPr>
          <p:cNvPr id="4" name="Footer Placeholder 3">
            <a:extLst>
              <a:ext uri="{FF2B5EF4-FFF2-40B4-BE49-F238E27FC236}">
                <a16:creationId xmlns:a16="http://schemas.microsoft.com/office/drawing/2014/main" id="{F92B3FA8-4A6F-B168-D58E-99F4D8C95B9F}"/>
              </a:ext>
            </a:extLst>
          </p:cNvPr>
          <p:cNvSpPr>
            <a:spLocks noGrp="1"/>
          </p:cNvSpPr>
          <p:nvPr>
            <p:ph type="ftr" sz="quarter" idx="11"/>
          </p:nvPr>
        </p:nvSpPr>
        <p:spPr>
          <a:xfrm>
            <a:off x="581192" y="6423914"/>
            <a:ext cx="6917210" cy="365125"/>
          </a:xfrm>
        </p:spPr>
        <p:txBody>
          <a:bodyPr anchor="ctr">
            <a:normAutofit/>
          </a:bodyPr>
          <a:lstStyle/>
          <a:p>
            <a:pPr>
              <a:spcAft>
                <a:spcPts val="600"/>
              </a:spcAft>
            </a:pPr>
            <a:r>
              <a:rPr lang="en-US"/>
              <a:t>Sample Footer Text</a:t>
            </a:r>
          </a:p>
        </p:txBody>
      </p:sp>
      <p:sp>
        <p:nvSpPr>
          <p:cNvPr id="5" name="Slide Number Placeholder 4">
            <a:extLst>
              <a:ext uri="{FF2B5EF4-FFF2-40B4-BE49-F238E27FC236}">
                <a16:creationId xmlns:a16="http://schemas.microsoft.com/office/drawing/2014/main" id="{026602DA-5E36-6318-8CCA-8677DBD1BCB9}"/>
              </a:ext>
            </a:extLst>
          </p:cNvPr>
          <p:cNvSpPr>
            <a:spLocks noGrp="1"/>
          </p:cNvSpPr>
          <p:nvPr>
            <p:ph type="sldNum" sz="quarter" idx="12"/>
          </p:nvPr>
        </p:nvSpPr>
        <p:spPr>
          <a:xfrm>
            <a:off x="10558300" y="6423914"/>
            <a:ext cx="1052510" cy="365125"/>
          </a:xfrm>
        </p:spPr>
        <p:txBody>
          <a:bodyPr anchor="ctr">
            <a:normAutofit/>
          </a:bodyPr>
          <a:lstStyle/>
          <a:p>
            <a:pPr>
              <a:spcAft>
                <a:spcPts val="600"/>
              </a:spcAft>
            </a:pPr>
            <a:fld id="{3A98EE3D-8CD1-4C3F-BD1C-C98C9596463C}" type="slidenum">
              <a:rPr lang="en-US" smtClean="0"/>
              <a:pPr>
                <a:spcAft>
                  <a:spcPts val="600"/>
                </a:spcAft>
              </a:pPr>
              <a:t>9</a:t>
            </a:fld>
            <a:endParaRPr lang="en-US"/>
          </a:p>
        </p:txBody>
      </p:sp>
      <p:graphicFrame>
        <p:nvGraphicFramePr>
          <p:cNvPr id="7" name="Content Placeholder 2">
            <a:extLst>
              <a:ext uri="{FF2B5EF4-FFF2-40B4-BE49-F238E27FC236}">
                <a16:creationId xmlns:a16="http://schemas.microsoft.com/office/drawing/2014/main" id="{F88BD9E0-222A-D6A0-FD7C-74D734EEEA87}"/>
              </a:ext>
            </a:extLst>
          </p:cNvPr>
          <p:cNvGraphicFramePr>
            <a:graphicFrameLocks noGrp="1"/>
          </p:cNvGraphicFramePr>
          <p:nvPr>
            <p:ph idx="1"/>
            <p:extLst>
              <p:ext uri="{D42A27DB-BD31-4B8C-83A1-F6EECF244321}">
                <p14:modId xmlns:p14="http://schemas.microsoft.com/office/powerpoint/2010/main" val="2860724321"/>
              </p:ext>
            </p:extLst>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12527"/>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design" id="{9B7A93B0-7E75-4B33-9362-9C4D614AECA1}" vid="{3CF9A9D3-49E8-47CC-B06C-73362BD11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D7F1A9-0188-45A8-AAB7-D8B3257A9F5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AB925AF-1C2C-47DC-A961-4D6FA1612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EB89B-922A-4F66-97DB-EDD8F270360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{04A315D4-CD2B-42FB-8A27-07FFB52776B8}tf45205285_win32</Template>
  <TotalTime>20550</TotalTime>
  <Words>719</Words>
  <Application>Microsoft Office PowerPoint</Application>
  <PresentationFormat>Widescreen</PresentationFormat>
  <Paragraphs>94</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Gill Sans MT</vt:lpstr>
      <vt:lpstr>Wingdings 2</vt:lpstr>
      <vt:lpstr>DividendVTI</vt:lpstr>
      <vt:lpstr>Loneliness</vt:lpstr>
      <vt:lpstr>objectives </vt:lpstr>
      <vt:lpstr>Comedian Robin William’s quote</vt:lpstr>
      <vt:lpstr>Loneliness</vt:lpstr>
      <vt:lpstr>Prevalence</vt:lpstr>
      <vt:lpstr>Loneliness scales</vt:lpstr>
      <vt:lpstr>interventions</vt:lpstr>
      <vt:lpstr>Patient </vt:lpstr>
      <vt:lpstr>PowerPoint Presentation</vt:lpstr>
      <vt:lpstr>PowerPoint Presentation</vt:lpstr>
      <vt:lpstr>Thank you</vt:lpstr>
      <vt:lpstr>References </vt:lpstr>
    </vt:vector>
  </TitlesOfParts>
  <Company>University of North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Loneliness</dc:title>
  <dc:creator>Dahl, Lindsey</dc:creator>
  <cp:lastModifiedBy>Crouch, Nicole</cp:lastModifiedBy>
  <cp:revision>14</cp:revision>
  <dcterms:created xsi:type="dcterms:W3CDTF">2024-01-30T20:48:09Z</dcterms:created>
  <dcterms:modified xsi:type="dcterms:W3CDTF">2024-02-29T20:59:35Z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