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9"/>
  </p:notesMasterIdLst>
  <p:sldIdLst>
    <p:sldId id="270" r:id="rId2"/>
    <p:sldId id="1466" r:id="rId3"/>
    <p:sldId id="1467" r:id="rId4"/>
    <p:sldId id="636" r:id="rId5"/>
    <p:sldId id="1486" r:id="rId6"/>
    <p:sldId id="1196" r:id="rId7"/>
    <p:sldId id="1474" r:id="rId8"/>
    <p:sldId id="289" r:id="rId9"/>
    <p:sldId id="1487" r:id="rId10"/>
    <p:sldId id="637" r:id="rId11"/>
    <p:sldId id="1475" r:id="rId12"/>
    <p:sldId id="1288" r:id="rId13"/>
    <p:sldId id="1476" r:id="rId14"/>
    <p:sldId id="1477" r:id="rId15"/>
    <p:sldId id="1478" r:id="rId16"/>
    <p:sldId id="1247" r:id="rId17"/>
    <p:sldId id="1479" r:id="rId18"/>
    <p:sldId id="1480" r:id="rId19"/>
    <p:sldId id="1482" r:id="rId20"/>
    <p:sldId id="1483" r:id="rId21"/>
    <p:sldId id="1484" r:id="rId22"/>
    <p:sldId id="1179" r:id="rId23"/>
    <p:sldId id="647" r:id="rId24"/>
    <p:sldId id="1456" r:id="rId25"/>
    <p:sldId id="1018" r:id="rId26"/>
    <p:sldId id="1017" r:id="rId27"/>
    <p:sldId id="1043" r:id="rId28"/>
    <p:sldId id="1453" r:id="rId29"/>
    <p:sldId id="1305" r:id="rId30"/>
    <p:sldId id="1140" r:id="rId31"/>
    <p:sldId id="1275" r:id="rId32"/>
    <p:sldId id="1277" r:id="rId33"/>
    <p:sldId id="1303" r:id="rId34"/>
    <p:sldId id="1304" r:id="rId35"/>
    <p:sldId id="1454" r:id="rId36"/>
    <p:sldId id="1457" r:id="rId37"/>
    <p:sldId id="1451" r:id="rId38"/>
    <p:sldId id="1452" r:id="rId39"/>
    <p:sldId id="1458" r:id="rId40"/>
    <p:sldId id="1011" r:id="rId41"/>
    <p:sldId id="1459" r:id="rId42"/>
    <p:sldId id="995" r:id="rId43"/>
    <p:sldId id="997" r:id="rId44"/>
    <p:sldId id="1455" r:id="rId45"/>
    <p:sldId id="1461" r:id="rId46"/>
    <p:sldId id="1463" r:id="rId47"/>
    <p:sldId id="1464" r:id="rId48"/>
    <p:sldId id="1490" r:id="rId49"/>
    <p:sldId id="1488" r:id="rId50"/>
    <p:sldId id="1468" r:id="rId51"/>
    <p:sldId id="1470" r:id="rId52"/>
    <p:sldId id="1471" r:id="rId53"/>
    <p:sldId id="1465" r:id="rId54"/>
    <p:sldId id="684" r:id="rId55"/>
    <p:sldId id="629" r:id="rId56"/>
    <p:sldId id="631" r:id="rId57"/>
    <p:sldId id="63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22E14-33F6-370E-639B-21AF9FC6E854}" v="229" dt="2024-04-07T01:09:30.005"/>
    <p1510:client id="{592BD43F-9BD9-6CFE-F26C-686748B6F518}" v="448" dt="2024-04-06T21:28:16.648"/>
    <p1510:client id="{7B4317A0-B965-97F8-199E-8B2209862501}" v="56" dt="2024-04-06T22:04:45.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2597" autoAdjust="0"/>
  </p:normalViewPr>
  <p:slideViewPr>
    <p:cSldViewPr snapToGrid="0" snapToObjects="1">
      <p:cViewPr varScale="1">
        <p:scale>
          <a:sx n="148" d="100"/>
          <a:sy n="148" d="100"/>
        </p:scale>
        <p:origin x="126" y="162"/>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FD0A1-93BE-42E0-9DDB-D446EB5579A1}"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n-US"/>
        </a:p>
      </dgm:t>
    </dgm:pt>
    <dgm:pt modelId="{AD1468EC-7BE5-428C-8844-A385983ED1EE}">
      <dgm:prSet phldrT="[Text]" phldr="0"/>
      <dgm:spPr/>
      <dgm:t>
        <a:bodyPr/>
        <a:lstStyle/>
        <a:p>
          <a:pPr rtl="0"/>
          <a:r>
            <a:rPr lang="en-US" dirty="0">
              <a:latin typeface="Calibri Light" panose="020F0302020204030204"/>
            </a:rPr>
            <a:t>Muscle changes</a:t>
          </a:r>
          <a:endParaRPr lang="en-US" dirty="0"/>
        </a:p>
      </dgm:t>
    </dgm:pt>
    <dgm:pt modelId="{235642D5-C89B-489A-888B-CF3A28F10768}" type="parTrans" cxnId="{CC417DE7-5CA2-49A2-BA92-ECB026E15116}">
      <dgm:prSet/>
      <dgm:spPr/>
      <dgm:t>
        <a:bodyPr/>
        <a:lstStyle/>
        <a:p>
          <a:endParaRPr lang="en-US"/>
        </a:p>
      </dgm:t>
    </dgm:pt>
    <dgm:pt modelId="{7DF14C4D-3AD0-4E63-9A16-1626CC5A84EA}" type="sibTrans" cxnId="{CC417DE7-5CA2-49A2-BA92-ECB026E15116}">
      <dgm:prSet/>
      <dgm:spPr/>
      <dgm:t>
        <a:bodyPr/>
        <a:lstStyle/>
        <a:p>
          <a:endParaRPr lang="en-US"/>
        </a:p>
      </dgm:t>
    </dgm:pt>
    <dgm:pt modelId="{C3A3DFB9-2102-4908-908A-EA3FD5666BCA}">
      <dgm:prSet phldrT="[Text]" phldr="0"/>
      <dgm:spPr/>
      <dgm:t>
        <a:bodyPr/>
        <a:lstStyle/>
        <a:p>
          <a:pPr rtl="0"/>
          <a:r>
            <a:rPr lang="en-US" dirty="0">
              <a:latin typeface="Calibri Light" panose="020F0302020204030204"/>
            </a:rPr>
            <a:t>Nervous system changes</a:t>
          </a:r>
          <a:endParaRPr lang="en-US" dirty="0"/>
        </a:p>
      </dgm:t>
    </dgm:pt>
    <dgm:pt modelId="{4331969A-E8BF-4455-B628-388E7EC92982}" type="parTrans" cxnId="{C9253839-EF32-43E2-A61F-A283E055CEA5}">
      <dgm:prSet/>
      <dgm:spPr/>
      <dgm:t>
        <a:bodyPr/>
        <a:lstStyle/>
        <a:p>
          <a:endParaRPr lang="en-US"/>
        </a:p>
      </dgm:t>
    </dgm:pt>
    <dgm:pt modelId="{C43D8895-F5CF-4BBB-B2FA-8D7DD6B03FFE}" type="sibTrans" cxnId="{C9253839-EF32-43E2-A61F-A283E055CEA5}">
      <dgm:prSet/>
      <dgm:spPr/>
      <dgm:t>
        <a:bodyPr/>
        <a:lstStyle/>
        <a:p>
          <a:endParaRPr lang="en-US"/>
        </a:p>
      </dgm:t>
    </dgm:pt>
    <dgm:pt modelId="{023FB116-DBCD-4053-93E7-CF85F03C5616}">
      <dgm:prSet phldrT="[Text]" phldr="0"/>
      <dgm:spPr/>
      <dgm:t>
        <a:bodyPr/>
        <a:lstStyle/>
        <a:p>
          <a:pPr rtl="0"/>
          <a:r>
            <a:rPr lang="en-US" dirty="0">
              <a:latin typeface="Calibri Light" panose="020F0302020204030204"/>
            </a:rPr>
            <a:t>Hormonal and immunological changes</a:t>
          </a:r>
          <a:endParaRPr lang="en-US" dirty="0"/>
        </a:p>
      </dgm:t>
    </dgm:pt>
    <dgm:pt modelId="{A0281851-ACBE-4B26-8A85-4955F5A01AFD}" type="parTrans" cxnId="{35F9A27A-D8EE-45F3-9078-2A6DE7EBA4A5}">
      <dgm:prSet/>
      <dgm:spPr/>
      <dgm:t>
        <a:bodyPr/>
        <a:lstStyle/>
        <a:p>
          <a:endParaRPr lang="en-US"/>
        </a:p>
      </dgm:t>
    </dgm:pt>
    <dgm:pt modelId="{D9232F37-4651-4D0B-837C-612AE415BD1B}" type="sibTrans" cxnId="{35F9A27A-D8EE-45F3-9078-2A6DE7EBA4A5}">
      <dgm:prSet/>
      <dgm:spPr/>
      <dgm:t>
        <a:bodyPr/>
        <a:lstStyle/>
        <a:p>
          <a:endParaRPr lang="en-US"/>
        </a:p>
      </dgm:t>
    </dgm:pt>
    <dgm:pt modelId="{17230B38-7370-4511-90BE-FFABE129FA48}">
      <dgm:prSet phldrT="[Text]" phldr="0"/>
      <dgm:spPr/>
      <dgm:t>
        <a:bodyPr/>
        <a:lstStyle/>
        <a:p>
          <a:pPr rtl="0"/>
          <a:r>
            <a:rPr lang="en-US" dirty="0">
              <a:latin typeface="Calibri Light" panose="020F0302020204030204"/>
            </a:rPr>
            <a:t>Decreased activity level, inactivity</a:t>
          </a:r>
          <a:endParaRPr lang="en-US" dirty="0"/>
        </a:p>
      </dgm:t>
    </dgm:pt>
    <dgm:pt modelId="{B39888DD-BC70-4874-AD15-1818DE013E87}" type="parTrans" cxnId="{9DF2FC06-526B-4BDB-9A20-3AD562B50BAF}">
      <dgm:prSet/>
      <dgm:spPr/>
      <dgm:t>
        <a:bodyPr/>
        <a:lstStyle/>
        <a:p>
          <a:endParaRPr lang="en-US"/>
        </a:p>
      </dgm:t>
    </dgm:pt>
    <dgm:pt modelId="{E550B35E-56B9-49C6-910D-7657520712EE}" type="sibTrans" cxnId="{9DF2FC06-526B-4BDB-9A20-3AD562B50BAF}">
      <dgm:prSet/>
      <dgm:spPr/>
      <dgm:t>
        <a:bodyPr/>
        <a:lstStyle/>
        <a:p>
          <a:endParaRPr lang="en-US"/>
        </a:p>
      </dgm:t>
    </dgm:pt>
    <dgm:pt modelId="{C228FD25-31B4-443A-9703-2263655F122C}">
      <dgm:prSet phldrT="[Text]" phldr="0"/>
      <dgm:spPr/>
      <dgm:t>
        <a:bodyPr/>
        <a:lstStyle/>
        <a:p>
          <a:pPr rtl="0"/>
          <a:r>
            <a:rPr lang="en-US" dirty="0">
              <a:latin typeface="Calibri Light" panose="020F0302020204030204"/>
            </a:rPr>
            <a:t>Health status, comorbidities</a:t>
          </a:r>
          <a:endParaRPr lang="en-US" dirty="0"/>
        </a:p>
      </dgm:t>
    </dgm:pt>
    <dgm:pt modelId="{D9060772-A676-4F24-8C9D-E5B4216FB119}" type="parTrans" cxnId="{A01A65E8-0C14-4362-9348-036FEC2B0CD5}">
      <dgm:prSet/>
      <dgm:spPr/>
      <dgm:t>
        <a:bodyPr/>
        <a:lstStyle/>
        <a:p>
          <a:endParaRPr lang="en-US"/>
        </a:p>
      </dgm:t>
    </dgm:pt>
    <dgm:pt modelId="{F08BC3E9-1231-4F90-9F7C-65B3AFBF9418}" type="sibTrans" cxnId="{A01A65E8-0C14-4362-9348-036FEC2B0CD5}">
      <dgm:prSet/>
      <dgm:spPr/>
      <dgm:t>
        <a:bodyPr/>
        <a:lstStyle/>
        <a:p>
          <a:endParaRPr lang="en-US"/>
        </a:p>
      </dgm:t>
    </dgm:pt>
    <dgm:pt modelId="{0FB2DD41-7EC9-4C93-8E84-549E74AB44DB}">
      <dgm:prSet phldr="0"/>
      <dgm:spPr/>
      <dgm:t>
        <a:bodyPr/>
        <a:lstStyle/>
        <a:p>
          <a:pPr rtl="0"/>
          <a:r>
            <a:rPr lang="en-US" dirty="0">
              <a:latin typeface="Calibri Light" panose="020F0302020204030204"/>
            </a:rPr>
            <a:t>Nutrition and dietary intake</a:t>
          </a:r>
        </a:p>
      </dgm:t>
    </dgm:pt>
    <dgm:pt modelId="{DD55E59E-643C-460C-B36A-799D055557B5}" type="parTrans" cxnId="{0CD7A407-99CC-4DF3-9D9B-CA30BD54F962}">
      <dgm:prSet/>
      <dgm:spPr/>
    </dgm:pt>
    <dgm:pt modelId="{6FDC5F06-2340-46F1-B5E9-D12630671A86}" type="sibTrans" cxnId="{0CD7A407-99CC-4DF3-9D9B-CA30BD54F962}">
      <dgm:prSet/>
      <dgm:spPr/>
    </dgm:pt>
    <dgm:pt modelId="{7F9AFC96-4451-46F8-864D-A52A27797C99}">
      <dgm:prSet phldr="0"/>
      <dgm:spPr/>
      <dgm:t>
        <a:bodyPr/>
        <a:lstStyle/>
        <a:p>
          <a:pPr rtl="0"/>
          <a:r>
            <a:rPr lang="en-US" dirty="0">
              <a:latin typeface="Calibri Light" panose="020F0302020204030204"/>
            </a:rPr>
            <a:t>Age and gender</a:t>
          </a:r>
        </a:p>
      </dgm:t>
    </dgm:pt>
    <dgm:pt modelId="{AE8C1F3A-6BB0-44DD-A64D-611F39CCEBBB}" type="parTrans" cxnId="{8E871EB0-1EDF-4E72-A54E-30A492B5657F}">
      <dgm:prSet/>
      <dgm:spPr/>
    </dgm:pt>
    <dgm:pt modelId="{7A8F48BB-AF69-43EB-8208-0C205F6587DC}" type="sibTrans" cxnId="{8E871EB0-1EDF-4E72-A54E-30A492B5657F}">
      <dgm:prSet/>
      <dgm:spPr/>
    </dgm:pt>
    <dgm:pt modelId="{7AFF4051-511B-4949-923C-7743C7000409}" type="pres">
      <dgm:prSet presAssocID="{E10FD0A1-93BE-42E0-9DDB-D446EB5579A1}" presName="cycle" presStyleCnt="0">
        <dgm:presLayoutVars>
          <dgm:dir/>
          <dgm:resizeHandles val="exact"/>
        </dgm:presLayoutVars>
      </dgm:prSet>
      <dgm:spPr/>
    </dgm:pt>
    <dgm:pt modelId="{0B2B745A-09D1-4E81-B9E9-5CCA009ABE58}" type="pres">
      <dgm:prSet presAssocID="{AD1468EC-7BE5-428C-8844-A385983ED1EE}" presName="node" presStyleLbl="node1" presStyleIdx="0" presStyleCnt="7">
        <dgm:presLayoutVars>
          <dgm:bulletEnabled val="1"/>
        </dgm:presLayoutVars>
      </dgm:prSet>
      <dgm:spPr>
        <a:solidFill>
          <a:srgbClr val="00B050"/>
        </a:solidFill>
      </dgm:spPr>
    </dgm:pt>
    <dgm:pt modelId="{F50527CA-B5A7-4A2E-8BF5-3AE804AA10A9}" type="pres">
      <dgm:prSet presAssocID="{AD1468EC-7BE5-428C-8844-A385983ED1EE}" presName="spNode" presStyleCnt="0"/>
      <dgm:spPr/>
    </dgm:pt>
    <dgm:pt modelId="{47F6B0CF-1D2C-4859-BD4F-8BFA55699472}" type="pres">
      <dgm:prSet presAssocID="{7DF14C4D-3AD0-4E63-9A16-1626CC5A84EA}" presName="sibTrans" presStyleLbl="sibTrans1D1" presStyleIdx="0" presStyleCnt="7"/>
      <dgm:spPr/>
    </dgm:pt>
    <dgm:pt modelId="{31CFBD23-B173-495D-BD17-4D811195A6CB}" type="pres">
      <dgm:prSet presAssocID="{C3A3DFB9-2102-4908-908A-EA3FD5666BCA}" presName="node" presStyleLbl="node1" presStyleIdx="1" presStyleCnt="7">
        <dgm:presLayoutVars>
          <dgm:bulletEnabled val="1"/>
        </dgm:presLayoutVars>
      </dgm:prSet>
      <dgm:spPr>
        <a:solidFill>
          <a:srgbClr val="00B050"/>
        </a:solidFill>
      </dgm:spPr>
    </dgm:pt>
    <dgm:pt modelId="{1DBA7134-1C25-4E4A-9296-7388CB9BD60B}" type="pres">
      <dgm:prSet presAssocID="{C3A3DFB9-2102-4908-908A-EA3FD5666BCA}" presName="spNode" presStyleCnt="0"/>
      <dgm:spPr/>
    </dgm:pt>
    <dgm:pt modelId="{97E7725F-A461-4EFE-9F49-9367514D7305}" type="pres">
      <dgm:prSet presAssocID="{C43D8895-F5CF-4BBB-B2FA-8D7DD6B03FFE}" presName="sibTrans" presStyleLbl="sibTrans1D1" presStyleIdx="1" presStyleCnt="7"/>
      <dgm:spPr/>
    </dgm:pt>
    <dgm:pt modelId="{58393453-3867-481A-AE30-676DE88769B0}" type="pres">
      <dgm:prSet presAssocID="{023FB116-DBCD-4053-93E7-CF85F03C5616}" presName="node" presStyleLbl="node1" presStyleIdx="2" presStyleCnt="7">
        <dgm:presLayoutVars>
          <dgm:bulletEnabled val="1"/>
        </dgm:presLayoutVars>
      </dgm:prSet>
      <dgm:spPr>
        <a:solidFill>
          <a:srgbClr val="00B050"/>
        </a:solidFill>
      </dgm:spPr>
    </dgm:pt>
    <dgm:pt modelId="{BD0454D6-EC8D-48CE-9F13-EEB7F92E8EBE}" type="pres">
      <dgm:prSet presAssocID="{023FB116-DBCD-4053-93E7-CF85F03C5616}" presName="spNode" presStyleCnt="0"/>
      <dgm:spPr/>
    </dgm:pt>
    <dgm:pt modelId="{90A15F33-71E5-44CB-AE57-B08C288B4E1E}" type="pres">
      <dgm:prSet presAssocID="{D9232F37-4651-4D0B-837C-612AE415BD1B}" presName="sibTrans" presStyleLbl="sibTrans1D1" presStyleIdx="2" presStyleCnt="7"/>
      <dgm:spPr/>
    </dgm:pt>
    <dgm:pt modelId="{A8A6164C-0CC0-4FFB-B680-C900BFE925CA}" type="pres">
      <dgm:prSet presAssocID="{17230B38-7370-4511-90BE-FFABE129FA48}" presName="node" presStyleLbl="node1" presStyleIdx="3" presStyleCnt="7">
        <dgm:presLayoutVars>
          <dgm:bulletEnabled val="1"/>
        </dgm:presLayoutVars>
      </dgm:prSet>
      <dgm:spPr>
        <a:solidFill>
          <a:srgbClr val="00B050"/>
        </a:solidFill>
      </dgm:spPr>
    </dgm:pt>
    <dgm:pt modelId="{198019F2-9E12-4885-A6EB-08ECF1D5A0A0}" type="pres">
      <dgm:prSet presAssocID="{17230B38-7370-4511-90BE-FFABE129FA48}" presName="spNode" presStyleCnt="0"/>
      <dgm:spPr/>
    </dgm:pt>
    <dgm:pt modelId="{F5D22BF1-6356-47C2-9988-CB4E4DD54259}" type="pres">
      <dgm:prSet presAssocID="{E550B35E-56B9-49C6-910D-7657520712EE}" presName="sibTrans" presStyleLbl="sibTrans1D1" presStyleIdx="3" presStyleCnt="7"/>
      <dgm:spPr/>
    </dgm:pt>
    <dgm:pt modelId="{BF3F523F-2056-4504-85BD-722FE6D05CA6}" type="pres">
      <dgm:prSet presAssocID="{C228FD25-31B4-443A-9703-2263655F122C}" presName="node" presStyleLbl="node1" presStyleIdx="4" presStyleCnt="7">
        <dgm:presLayoutVars>
          <dgm:bulletEnabled val="1"/>
        </dgm:presLayoutVars>
      </dgm:prSet>
      <dgm:spPr>
        <a:solidFill>
          <a:srgbClr val="00B050"/>
        </a:solidFill>
      </dgm:spPr>
    </dgm:pt>
    <dgm:pt modelId="{D121ACE7-C5B1-48BF-860A-09A358628D41}" type="pres">
      <dgm:prSet presAssocID="{C228FD25-31B4-443A-9703-2263655F122C}" presName="spNode" presStyleCnt="0"/>
      <dgm:spPr/>
    </dgm:pt>
    <dgm:pt modelId="{643235BC-ABF2-4D90-88A4-D64F666CD544}" type="pres">
      <dgm:prSet presAssocID="{F08BC3E9-1231-4F90-9F7C-65B3AFBF9418}" presName="sibTrans" presStyleLbl="sibTrans1D1" presStyleIdx="4" presStyleCnt="7"/>
      <dgm:spPr/>
    </dgm:pt>
    <dgm:pt modelId="{2F38D29D-E2F1-4838-9266-C2F56B555489}" type="pres">
      <dgm:prSet presAssocID="{0FB2DD41-7EC9-4C93-8E84-549E74AB44DB}" presName="node" presStyleLbl="node1" presStyleIdx="5" presStyleCnt="7">
        <dgm:presLayoutVars>
          <dgm:bulletEnabled val="1"/>
        </dgm:presLayoutVars>
      </dgm:prSet>
      <dgm:spPr>
        <a:solidFill>
          <a:srgbClr val="00B050"/>
        </a:solidFill>
      </dgm:spPr>
    </dgm:pt>
    <dgm:pt modelId="{3D355C90-3B76-4AA2-B7D1-B9970C8F3A53}" type="pres">
      <dgm:prSet presAssocID="{0FB2DD41-7EC9-4C93-8E84-549E74AB44DB}" presName="spNode" presStyleCnt="0"/>
      <dgm:spPr/>
    </dgm:pt>
    <dgm:pt modelId="{DA1133FE-BDB2-4264-810D-9A1D502D9F06}" type="pres">
      <dgm:prSet presAssocID="{6FDC5F06-2340-46F1-B5E9-D12630671A86}" presName="sibTrans" presStyleLbl="sibTrans1D1" presStyleIdx="5" presStyleCnt="7"/>
      <dgm:spPr/>
    </dgm:pt>
    <dgm:pt modelId="{D9883E1B-7643-4733-9D16-0978C2DF7F6C}" type="pres">
      <dgm:prSet presAssocID="{7F9AFC96-4451-46F8-864D-A52A27797C99}" presName="node" presStyleLbl="node1" presStyleIdx="6" presStyleCnt="7">
        <dgm:presLayoutVars>
          <dgm:bulletEnabled val="1"/>
        </dgm:presLayoutVars>
      </dgm:prSet>
      <dgm:spPr>
        <a:solidFill>
          <a:srgbClr val="00B050"/>
        </a:solidFill>
      </dgm:spPr>
    </dgm:pt>
    <dgm:pt modelId="{1051F331-EC5D-4A98-97E4-5D146725A3E4}" type="pres">
      <dgm:prSet presAssocID="{7F9AFC96-4451-46F8-864D-A52A27797C99}" presName="spNode" presStyleCnt="0"/>
      <dgm:spPr/>
    </dgm:pt>
    <dgm:pt modelId="{91042B85-709C-4060-94ED-F22AB810CDF9}" type="pres">
      <dgm:prSet presAssocID="{7A8F48BB-AF69-43EB-8208-0C205F6587DC}" presName="sibTrans" presStyleLbl="sibTrans1D1" presStyleIdx="6" presStyleCnt="7"/>
      <dgm:spPr/>
    </dgm:pt>
  </dgm:ptLst>
  <dgm:cxnLst>
    <dgm:cxn modelId="{5AE84200-C29A-45D0-9ACF-01845B7FD668}" type="presOf" srcId="{7F9AFC96-4451-46F8-864D-A52A27797C99}" destId="{D9883E1B-7643-4733-9D16-0978C2DF7F6C}" srcOrd="0" destOrd="0" presId="urn:microsoft.com/office/officeart/2005/8/layout/cycle6"/>
    <dgm:cxn modelId="{9DF2FC06-526B-4BDB-9A20-3AD562B50BAF}" srcId="{E10FD0A1-93BE-42E0-9DDB-D446EB5579A1}" destId="{17230B38-7370-4511-90BE-FFABE129FA48}" srcOrd="3" destOrd="0" parTransId="{B39888DD-BC70-4874-AD15-1818DE013E87}" sibTransId="{E550B35E-56B9-49C6-910D-7657520712EE}"/>
    <dgm:cxn modelId="{0CD7A407-99CC-4DF3-9D9B-CA30BD54F962}" srcId="{E10FD0A1-93BE-42E0-9DDB-D446EB5579A1}" destId="{0FB2DD41-7EC9-4C93-8E84-549E74AB44DB}" srcOrd="5" destOrd="0" parTransId="{DD55E59E-643C-460C-B36A-799D055557B5}" sibTransId="{6FDC5F06-2340-46F1-B5E9-D12630671A86}"/>
    <dgm:cxn modelId="{C9253839-EF32-43E2-A61F-A283E055CEA5}" srcId="{E10FD0A1-93BE-42E0-9DDB-D446EB5579A1}" destId="{C3A3DFB9-2102-4908-908A-EA3FD5666BCA}" srcOrd="1" destOrd="0" parTransId="{4331969A-E8BF-4455-B628-388E7EC92982}" sibTransId="{C43D8895-F5CF-4BBB-B2FA-8D7DD6B03FFE}"/>
    <dgm:cxn modelId="{A870523A-4387-4121-8197-00BFB12E1FB6}" type="presOf" srcId="{E550B35E-56B9-49C6-910D-7657520712EE}" destId="{F5D22BF1-6356-47C2-9988-CB4E4DD54259}" srcOrd="0" destOrd="0" presId="urn:microsoft.com/office/officeart/2005/8/layout/cycle6"/>
    <dgm:cxn modelId="{E35B4D40-DE27-47EF-AEEC-CDC1B985B7B5}" type="presOf" srcId="{6FDC5F06-2340-46F1-B5E9-D12630671A86}" destId="{DA1133FE-BDB2-4264-810D-9A1D502D9F06}" srcOrd="0" destOrd="0" presId="urn:microsoft.com/office/officeart/2005/8/layout/cycle6"/>
    <dgm:cxn modelId="{19A00373-8464-4AEB-A7E4-9F17AE574AEA}" type="presOf" srcId="{C43D8895-F5CF-4BBB-B2FA-8D7DD6B03FFE}" destId="{97E7725F-A461-4EFE-9F49-9367514D7305}" srcOrd="0" destOrd="0" presId="urn:microsoft.com/office/officeart/2005/8/layout/cycle6"/>
    <dgm:cxn modelId="{35F9A27A-D8EE-45F3-9078-2A6DE7EBA4A5}" srcId="{E10FD0A1-93BE-42E0-9DDB-D446EB5579A1}" destId="{023FB116-DBCD-4053-93E7-CF85F03C5616}" srcOrd="2" destOrd="0" parTransId="{A0281851-ACBE-4B26-8A85-4955F5A01AFD}" sibTransId="{D9232F37-4651-4D0B-837C-612AE415BD1B}"/>
    <dgm:cxn modelId="{9567B799-8EBA-476E-BCE2-B67ED4CD018E}" type="presOf" srcId="{C3A3DFB9-2102-4908-908A-EA3FD5666BCA}" destId="{31CFBD23-B173-495D-BD17-4D811195A6CB}" srcOrd="0" destOrd="0" presId="urn:microsoft.com/office/officeart/2005/8/layout/cycle6"/>
    <dgm:cxn modelId="{14AD8AA3-3CC2-41C6-B18D-166B5E017988}" type="presOf" srcId="{AD1468EC-7BE5-428C-8844-A385983ED1EE}" destId="{0B2B745A-09D1-4E81-B9E9-5CCA009ABE58}" srcOrd="0" destOrd="0" presId="urn:microsoft.com/office/officeart/2005/8/layout/cycle6"/>
    <dgm:cxn modelId="{CC4853A8-084F-4B90-AA1D-C914ADDBEA7D}" type="presOf" srcId="{023FB116-DBCD-4053-93E7-CF85F03C5616}" destId="{58393453-3867-481A-AE30-676DE88769B0}" srcOrd="0" destOrd="0" presId="urn:microsoft.com/office/officeart/2005/8/layout/cycle6"/>
    <dgm:cxn modelId="{23BB4DAE-3881-44CA-A6DA-659F68CF85CE}" type="presOf" srcId="{E10FD0A1-93BE-42E0-9DDB-D446EB5579A1}" destId="{7AFF4051-511B-4949-923C-7743C7000409}" srcOrd="0" destOrd="0" presId="urn:microsoft.com/office/officeart/2005/8/layout/cycle6"/>
    <dgm:cxn modelId="{8E871EB0-1EDF-4E72-A54E-30A492B5657F}" srcId="{E10FD0A1-93BE-42E0-9DDB-D446EB5579A1}" destId="{7F9AFC96-4451-46F8-864D-A52A27797C99}" srcOrd="6" destOrd="0" parTransId="{AE8C1F3A-6BB0-44DD-A64D-611F39CCEBBB}" sibTransId="{7A8F48BB-AF69-43EB-8208-0C205F6587DC}"/>
    <dgm:cxn modelId="{E84C48BD-A523-493A-AE4C-98371C1FFDDF}" type="presOf" srcId="{17230B38-7370-4511-90BE-FFABE129FA48}" destId="{A8A6164C-0CC0-4FFB-B680-C900BFE925CA}" srcOrd="0" destOrd="0" presId="urn:microsoft.com/office/officeart/2005/8/layout/cycle6"/>
    <dgm:cxn modelId="{26553CC8-ACE6-4AB6-8CF3-D76F43C77E7F}" type="presOf" srcId="{7DF14C4D-3AD0-4E63-9A16-1626CC5A84EA}" destId="{47F6B0CF-1D2C-4859-BD4F-8BFA55699472}" srcOrd="0" destOrd="0" presId="urn:microsoft.com/office/officeart/2005/8/layout/cycle6"/>
    <dgm:cxn modelId="{4F4F4DDB-6B43-43C5-8DDE-D6F22D37C542}" type="presOf" srcId="{D9232F37-4651-4D0B-837C-612AE415BD1B}" destId="{90A15F33-71E5-44CB-AE57-B08C288B4E1E}" srcOrd="0" destOrd="0" presId="urn:microsoft.com/office/officeart/2005/8/layout/cycle6"/>
    <dgm:cxn modelId="{43C56BE5-159E-4A84-A6ED-9D5039A94868}" type="presOf" srcId="{C228FD25-31B4-443A-9703-2263655F122C}" destId="{BF3F523F-2056-4504-85BD-722FE6D05CA6}" srcOrd="0" destOrd="0" presId="urn:microsoft.com/office/officeart/2005/8/layout/cycle6"/>
    <dgm:cxn modelId="{CC417DE7-5CA2-49A2-BA92-ECB026E15116}" srcId="{E10FD0A1-93BE-42E0-9DDB-D446EB5579A1}" destId="{AD1468EC-7BE5-428C-8844-A385983ED1EE}" srcOrd="0" destOrd="0" parTransId="{235642D5-C89B-489A-888B-CF3A28F10768}" sibTransId="{7DF14C4D-3AD0-4E63-9A16-1626CC5A84EA}"/>
    <dgm:cxn modelId="{A01A65E8-0C14-4362-9348-036FEC2B0CD5}" srcId="{E10FD0A1-93BE-42E0-9DDB-D446EB5579A1}" destId="{C228FD25-31B4-443A-9703-2263655F122C}" srcOrd="4" destOrd="0" parTransId="{D9060772-A676-4F24-8C9D-E5B4216FB119}" sibTransId="{F08BC3E9-1231-4F90-9F7C-65B3AFBF9418}"/>
    <dgm:cxn modelId="{45A8FCEA-D7CA-4953-9CC0-09DE3334383A}" type="presOf" srcId="{0FB2DD41-7EC9-4C93-8E84-549E74AB44DB}" destId="{2F38D29D-E2F1-4838-9266-C2F56B555489}" srcOrd="0" destOrd="0" presId="urn:microsoft.com/office/officeart/2005/8/layout/cycle6"/>
    <dgm:cxn modelId="{35506DED-1476-4A9F-9C99-E12999B43A0F}" type="presOf" srcId="{F08BC3E9-1231-4F90-9F7C-65B3AFBF9418}" destId="{643235BC-ABF2-4D90-88A4-D64F666CD544}" srcOrd="0" destOrd="0" presId="urn:microsoft.com/office/officeart/2005/8/layout/cycle6"/>
    <dgm:cxn modelId="{9D376EED-0639-45AD-B98E-2E16222D9B72}" type="presOf" srcId="{7A8F48BB-AF69-43EB-8208-0C205F6587DC}" destId="{91042B85-709C-4060-94ED-F22AB810CDF9}" srcOrd="0" destOrd="0" presId="urn:microsoft.com/office/officeart/2005/8/layout/cycle6"/>
    <dgm:cxn modelId="{D58164A9-B784-4F9A-8278-9029B424A28A}" type="presParOf" srcId="{7AFF4051-511B-4949-923C-7743C7000409}" destId="{0B2B745A-09D1-4E81-B9E9-5CCA009ABE58}" srcOrd="0" destOrd="0" presId="urn:microsoft.com/office/officeart/2005/8/layout/cycle6"/>
    <dgm:cxn modelId="{0B3E154F-416E-4E74-A2D3-1F0FB32CF0BC}" type="presParOf" srcId="{7AFF4051-511B-4949-923C-7743C7000409}" destId="{F50527CA-B5A7-4A2E-8BF5-3AE804AA10A9}" srcOrd="1" destOrd="0" presId="urn:microsoft.com/office/officeart/2005/8/layout/cycle6"/>
    <dgm:cxn modelId="{2E182322-9E82-4474-B84E-C532A11FD9E8}" type="presParOf" srcId="{7AFF4051-511B-4949-923C-7743C7000409}" destId="{47F6B0CF-1D2C-4859-BD4F-8BFA55699472}" srcOrd="2" destOrd="0" presId="urn:microsoft.com/office/officeart/2005/8/layout/cycle6"/>
    <dgm:cxn modelId="{198A1DA7-EB71-43DD-9F17-3D7BCA04653C}" type="presParOf" srcId="{7AFF4051-511B-4949-923C-7743C7000409}" destId="{31CFBD23-B173-495D-BD17-4D811195A6CB}" srcOrd="3" destOrd="0" presId="urn:microsoft.com/office/officeart/2005/8/layout/cycle6"/>
    <dgm:cxn modelId="{E2BD9C85-85F2-4793-9458-39A6F87E762C}" type="presParOf" srcId="{7AFF4051-511B-4949-923C-7743C7000409}" destId="{1DBA7134-1C25-4E4A-9296-7388CB9BD60B}" srcOrd="4" destOrd="0" presId="urn:microsoft.com/office/officeart/2005/8/layout/cycle6"/>
    <dgm:cxn modelId="{6E72A56C-B3F3-4380-9CE1-32558580A288}" type="presParOf" srcId="{7AFF4051-511B-4949-923C-7743C7000409}" destId="{97E7725F-A461-4EFE-9F49-9367514D7305}" srcOrd="5" destOrd="0" presId="urn:microsoft.com/office/officeart/2005/8/layout/cycle6"/>
    <dgm:cxn modelId="{C0D5A45D-2F3F-448D-9D48-2BEADB63DC9C}" type="presParOf" srcId="{7AFF4051-511B-4949-923C-7743C7000409}" destId="{58393453-3867-481A-AE30-676DE88769B0}" srcOrd="6" destOrd="0" presId="urn:microsoft.com/office/officeart/2005/8/layout/cycle6"/>
    <dgm:cxn modelId="{2A69BECC-31D4-417D-942D-A6CE4717521C}" type="presParOf" srcId="{7AFF4051-511B-4949-923C-7743C7000409}" destId="{BD0454D6-EC8D-48CE-9F13-EEB7F92E8EBE}" srcOrd="7" destOrd="0" presId="urn:microsoft.com/office/officeart/2005/8/layout/cycle6"/>
    <dgm:cxn modelId="{CFD3D877-E35A-4299-A3E1-0AB8AD5C082F}" type="presParOf" srcId="{7AFF4051-511B-4949-923C-7743C7000409}" destId="{90A15F33-71E5-44CB-AE57-B08C288B4E1E}" srcOrd="8" destOrd="0" presId="urn:microsoft.com/office/officeart/2005/8/layout/cycle6"/>
    <dgm:cxn modelId="{F43D116A-2736-4730-AA4C-9DDECCEC53A8}" type="presParOf" srcId="{7AFF4051-511B-4949-923C-7743C7000409}" destId="{A8A6164C-0CC0-4FFB-B680-C900BFE925CA}" srcOrd="9" destOrd="0" presId="urn:microsoft.com/office/officeart/2005/8/layout/cycle6"/>
    <dgm:cxn modelId="{EE632D1D-0926-4C0A-8FD5-BCA5E7C1E90A}" type="presParOf" srcId="{7AFF4051-511B-4949-923C-7743C7000409}" destId="{198019F2-9E12-4885-A6EB-08ECF1D5A0A0}" srcOrd="10" destOrd="0" presId="urn:microsoft.com/office/officeart/2005/8/layout/cycle6"/>
    <dgm:cxn modelId="{13711150-0F1D-4058-A8A3-170F72B43F46}" type="presParOf" srcId="{7AFF4051-511B-4949-923C-7743C7000409}" destId="{F5D22BF1-6356-47C2-9988-CB4E4DD54259}" srcOrd="11" destOrd="0" presId="urn:microsoft.com/office/officeart/2005/8/layout/cycle6"/>
    <dgm:cxn modelId="{8024C62D-7B50-472A-8859-CC139FB325F0}" type="presParOf" srcId="{7AFF4051-511B-4949-923C-7743C7000409}" destId="{BF3F523F-2056-4504-85BD-722FE6D05CA6}" srcOrd="12" destOrd="0" presId="urn:microsoft.com/office/officeart/2005/8/layout/cycle6"/>
    <dgm:cxn modelId="{E2A275E2-DE7D-449D-8164-FCA3F2D7DD18}" type="presParOf" srcId="{7AFF4051-511B-4949-923C-7743C7000409}" destId="{D121ACE7-C5B1-48BF-860A-09A358628D41}" srcOrd="13" destOrd="0" presId="urn:microsoft.com/office/officeart/2005/8/layout/cycle6"/>
    <dgm:cxn modelId="{AA3AC826-705A-4443-AC26-58BDD19533DF}" type="presParOf" srcId="{7AFF4051-511B-4949-923C-7743C7000409}" destId="{643235BC-ABF2-4D90-88A4-D64F666CD544}" srcOrd="14" destOrd="0" presId="urn:microsoft.com/office/officeart/2005/8/layout/cycle6"/>
    <dgm:cxn modelId="{022482CB-ED88-4427-9DCC-1839FC2B3A7D}" type="presParOf" srcId="{7AFF4051-511B-4949-923C-7743C7000409}" destId="{2F38D29D-E2F1-4838-9266-C2F56B555489}" srcOrd="15" destOrd="0" presId="urn:microsoft.com/office/officeart/2005/8/layout/cycle6"/>
    <dgm:cxn modelId="{A3C84C86-035F-4DFA-8905-F6B38D41D386}" type="presParOf" srcId="{7AFF4051-511B-4949-923C-7743C7000409}" destId="{3D355C90-3B76-4AA2-B7D1-B9970C8F3A53}" srcOrd="16" destOrd="0" presId="urn:microsoft.com/office/officeart/2005/8/layout/cycle6"/>
    <dgm:cxn modelId="{108FFA05-6636-4A95-B1F2-84F2E149558A}" type="presParOf" srcId="{7AFF4051-511B-4949-923C-7743C7000409}" destId="{DA1133FE-BDB2-4264-810D-9A1D502D9F06}" srcOrd="17" destOrd="0" presId="urn:microsoft.com/office/officeart/2005/8/layout/cycle6"/>
    <dgm:cxn modelId="{B2DEB89B-026F-4BDD-9109-7505C12E86BB}" type="presParOf" srcId="{7AFF4051-511B-4949-923C-7743C7000409}" destId="{D9883E1B-7643-4733-9D16-0978C2DF7F6C}" srcOrd="18" destOrd="0" presId="urn:microsoft.com/office/officeart/2005/8/layout/cycle6"/>
    <dgm:cxn modelId="{E93309FC-DC47-4715-BD4D-DF8442578E85}" type="presParOf" srcId="{7AFF4051-511B-4949-923C-7743C7000409}" destId="{1051F331-EC5D-4A98-97E4-5D146725A3E4}" srcOrd="19" destOrd="0" presId="urn:microsoft.com/office/officeart/2005/8/layout/cycle6"/>
    <dgm:cxn modelId="{18E7CAAF-1D0F-4C3C-AB02-A96F0617F4F3}" type="presParOf" srcId="{7AFF4051-511B-4949-923C-7743C7000409}" destId="{91042B85-709C-4060-94ED-F22AB810CDF9}"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B745A-09D1-4E81-B9E9-5CCA009ABE58}">
      <dsp:nvSpPr>
        <dsp:cNvPr id="0" name=""/>
        <dsp:cNvSpPr/>
      </dsp:nvSpPr>
      <dsp:spPr>
        <a:xfrm>
          <a:off x="3567165" y="1819"/>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Muscle changes</a:t>
          </a:r>
          <a:endParaRPr lang="en-US" sz="1600" kern="1200" dirty="0"/>
        </a:p>
      </dsp:txBody>
      <dsp:txXfrm>
        <a:off x="3614310" y="48964"/>
        <a:ext cx="1391503" cy="871475"/>
      </dsp:txXfrm>
    </dsp:sp>
    <dsp:sp modelId="{47F6B0CF-1D2C-4859-BD4F-8BFA55699472}">
      <dsp:nvSpPr>
        <dsp:cNvPr id="0" name=""/>
        <dsp:cNvSpPr/>
      </dsp:nvSpPr>
      <dsp:spPr>
        <a:xfrm>
          <a:off x="1550606" y="484702"/>
          <a:ext cx="5518912" cy="5518912"/>
        </a:xfrm>
        <a:custGeom>
          <a:avLst/>
          <a:gdLst/>
          <a:ahLst/>
          <a:cxnLst/>
          <a:rect l="0" t="0" r="0" b="0"/>
          <a:pathLst>
            <a:path>
              <a:moveTo>
                <a:pt x="3512214" y="104658"/>
              </a:moveTo>
              <a:arcTo wR="2759456" hR="2759456" stAng="17149829" swAng="125828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CFBD23-B173-495D-BD17-4D811195A6CB}">
      <dsp:nvSpPr>
        <dsp:cNvPr id="0" name=""/>
        <dsp:cNvSpPr/>
      </dsp:nvSpPr>
      <dsp:spPr>
        <a:xfrm>
          <a:off x="5724595" y="1040782"/>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Nervous system changes</a:t>
          </a:r>
          <a:endParaRPr lang="en-US" sz="1600" kern="1200" dirty="0"/>
        </a:p>
      </dsp:txBody>
      <dsp:txXfrm>
        <a:off x="5771740" y="1087927"/>
        <a:ext cx="1391503" cy="871475"/>
      </dsp:txXfrm>
    </dsp:sp>
    <dsp:sp modelId="{97E7725F-A461-4EFE-9F49-9367514D7305}">
      <dsp:nvSpPr>
        <dsp:cNvPr id="0" name=""/>
        <dsp:cNvSpPr/>
      </dsp:nvSpPr>
      <dsp:spPr>
        <a:xfrm>
          <a:off x="1550606" y="484702"/>
          <a:ext cx="5518912" cy="5518912"/>
        </a:xfrm>
        <a:custGeom>
          <a:avLst/>
          <a:gdLst/>
          <a:ahLst/>
          <a:cxnLst/>
          <a:rect l="0" t="0" r="0" b="0"/>
          <a:pathLst>
            <a:path>
              <a:moveTo>
                <a:pt x="5232057" y="1534367"/>
              </a:moveTo>
              <a:arcTo wR="2759456" hR="2759456" stAng="20018590" swAng="172743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393453-3867-481A-AE30-676DE88769B0}">
      <dsp:nvSpPr>
        <dsp:cNvPr id="0" name=""/>
        <dsp:cNvSpPr/>
      </dsp:nvSpPr>
      <dsp:spPr>
        <a:xfrm>
          <a:off x="6257437" y="3375312"/>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Hormonal and immunological changes</a:t>
          </a:r>
          <a:endParaRPr lang="en-US" sz="1600" kern="1200" dirty="0"/>
        </a:p>
      </dsp:txBody>
      <dsp:txXfrm>
        <a:off x="6304582" y="3422457"/>
        <a:ext cx="1391503" cy="871475"/>
      </dsp:txXfrm>
    </dsp:sp>
    <dsp:sp modelId="{90A15F33-71E5-44CB-AE57-B08C288B4E1E}">
      <dsp:nvSpPr>
        <dsp:cNvPr id="0" name=""/>
        <dsp:cNvSpPr/>
      </dsp:nvSpPr>
      <dsp:spPr>
        <a:xfrm>
          <a:off x="1550606" y="484702"/>
          <a:ext cx="5518912" cy="5518912"/>
        </a:xfrm>
        <a:custGeom>
          <a:avLst/>
          <a:gdLst/>
          <a:ahLst/>
          <a:cxnLst/>
          <a:rect l="0" t="0" r="0" b="0"/>
          <a:pathLst>
            <a:path>
              <a:moveTo>
                <a:pt x="5287106" y="3866518"/>
              </a:moveTo>
              <a:arcTo wR="2759456" hR="2759456" stAng="1419150" swAng="136007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A6164C-0CC0-4FFB-B680-C900BFE925CA}">
      <dsp:nvSpPr>
        <dsp:cNvPr id="0" name=""/>
        <dsp:cNvSpPr/>
      </dsp:nvSpPr>
      <dsp:spPr>
        <a:xfrm>
          <a:off x="4764449" y="5247460"/>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Decreased activity level, inactivity</a:t>
          </a:r>
          <a:endParaRPr lang="en-US" sz="1600" kern="1200" dirty="0"/>
        </a:p>
      </dsp:txBody>
      <dsp:txXfrm>
        <a:off x="4811594" y="5294605"/>
        <a:ext cx="1391503" cy="871475"/>
      </dsp:txXfrm>
    </dsp:sp>
    <dsp:sp modelId="{F5D22BF1-6356-47C2-9988-CB4E4DD54259}">
      <dsp:nvSpPr>
        <dsp:cNvPr id="0" name=""/>
        <dsp:cNvSpPr/>
      </dsp:nvSpPr>
      <dsp:spPr>
        <a:xfrm>
          <a:off x="1550606" y="484702"/>
          <a:ext cx="5518912" cy="5518912"/>
        </a:xfrm>
        <a:custGeom>
          <a:avLst/>
          <a:gdLst/>
          <a:ahLst/>
          <a:cxnLst/>
          <a:rect l="0" t="0" r="0" b="0"/>
          <a:pathLst>
            <a:path>
              <a:moveTo>
                <a:pt x="3204877" y="5482726"/>
              </a:moveTo>
              <a:arcTo wR="2759456" hR="2759456" stAng="4842654" swAng="111469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3F523F-2056-4504-85BD-722FE6D05CA6}">
      <dsp:nvSpPr>
        <dsp:cNvPr id="0" name=""/>
        <dsp:cNvSpPr/>
      </dsp:nvSpPr>
      <dsp:spPr>
        <a:xfrm>
          <a:off x="2369882" y="5247460"/>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Health status, comorbidities</a:t>
          </a:r>
          <a:endParaRPr lang="en-US" sz="1600" kern="1200" dirty="0"/>
        </a:p>
      </dsp:txBody>
      <dsp:txXfrm>
        <a:off x="2417027" y="5294605"/>
        <a:ext cx="1391503" cy="871475"/>
      </dsp:txXfrm>
    </dsp:sp>
    <dsp:sp modelId="{643235BC-ABF2-4D90-88A4-D64F666CD544}">
      <dsp:nvSpPr>
        <dsp:cNvPr id="0" name=""/>
        <dsp:cNvSpPr/>
      </dsp:nvSpPr>
      <dsp:spPr>
        <a:xfrm>
          <a:off x="1550606" y="484702"/>
          <a:ext cx="5518912" cy="5518912"/>
        </a:xfrm>
        <a:custGeom>
          <a:avLst/>
          <a:gdLst/>
          <a:ahLst/>
          <a:cxnLst/>
          <a:rect l="0" t="0" r="0" b="0"/>
          <a:pathLst>
            <a:path>
              <a:moveTo>
                <a:pt x="853709" y="4755133"/>
              </a:moveTo>
              <a:arcTo wR="2759456" hR="2759456" stAng="8020772" swAng="1360078"/>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38D29D-E2F1-4838-9266-C2F56B555489}">
      <dsp:nvSpPr>
        <dsp:cNvPr id="0" name=""/>
        <dsp:cNvSpPr/>
      </dsp:nvSpPr>
      <dsp:spPr>
        <a:xfrm>
          <a:off x="876894" y="3375312"/>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Nutrition and dietary intake</a:t>
          </a:r>
        </a:p>
      </dsp:txBody>
      <dsp:txXfrm>
        <a:off x="924039" y="3422457"/>
        <a:ext cx="1391503" cy="871475"/>
      </dsp:txXfrm>
    </dsp:sp>
    <dsp:sp modelId="{DA1133FE-BDB2-4264-810D-9A1D502D9F06}">
      <dsp:nvSpPr>
        <dsp:cNvPr id="0" name=""/>
        <dsp:cNvSpPr/>
      </dsp:nvSpPr>
      <dsp:spPr>
        <a:xfrm>
          <a:off x="1550606" y="484702"/>
          <a:ext cx="5518912" cy="5518912"/>
        </a:xfrm>
        <a:custGeom>
          <a:avLst/>
          <a:gdLst/>
          <a:ahLst/>
          <a:cxnLst/>
          <a:rect l="0" t="0" r="0" b="0"/>
          <a:pathLst>
            <a:path>
              <a:moveTo>
                <a:pt x="2489" y="2876633"/>
              </a:moveTo>
              <a:arcTo wR="2759456" hR="2759456" stAng="10653977" swAng="172743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883E1B-7643-4733-9D16-0978C2DF7F6C}">
      <dsp:nvSpPr>
        <dsp:cNvPr id="0" name=""/>
        <dsp:cNvSpPr/>
      </dsp:nvSpPr>
      <dsp:spPr>
        <a:xfrm>
          <a:off x="1409736" y="1040782"/>
          <a:ext cx="1485793" cy="96576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libri Light" panose="020F0302020204030204"/>
            </a:rPr>
            <a:t>Age and gender</a:t>
          </a:r>
        </a:p>
      </dsp:txBody>
      <dsp:txXfrm>
        <a:off x="1456881" y="1087927"/>
        <a:ext cx="1391503" cy="871475"/>
      </dsp:txXfrm>
    </dsp:sp>
    <dsp:sp modelId="{91042B85-709C-4060-94ED-F22AB810CDF9}">
      <dsp:nvSpPr>
        <dsp:cNvPr id="0" name=""/>
        <dsp:cNvSpPr/>
      </dsp:nvSpPr>
      <dsp:spPr>
        <a:xfrm>
          <a:off x="1550606" y="484702"/>
          <a:ext cx="5518912" cy="5518912"/>
        </a:xfrm>
        <a:custGeom>
          <a:avLst/>
          <a:gdLst/>
          <a:ahLst/>
          <a:cxnLst/>
          <a:rect l="0" t="0" r="0" b="0"/>
          <a:pathLst>
            <a:path>
              <a:moveTo>
                <a:pt x="1106403" y="549928"/>
              </a:moveTo>
              <a:arcTo wR="2759456" hR="2759456" stAng="13991886" swAng="125828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B232E-EDFA-41CD-833D-D00C06CFB538}" type="datetimeFigureOut">
              <a:rPr lang="en-US" smtClean="0"/>
              <a:t>4/8/2024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47173-869B-41CC-B443-626F93D2D072}" type="slidenum">
              <a:rPr lang="en-US" smtClean="0"/>
              <a:t>‹#›</a:t>
            </a:fld>
            <a:endParaRPr lang="en-US"/>
          </a:p>
        </p:txBody>
      </p:sp>
    </p:spTree>
    <p:extLst>
      <p:ext uri="{BB962C8B-B14F-4D97-AF65-F5344CB8AC3E}">
        <p14:creationId xmlns:p14="http://schemas.microsoft.com/office/powerpoint/2010/main" val="355853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147173-869B-41CC-B443-626F93D2D072}" type="slidenum">
              <a:rPr lang="en-US" smtClean="0"/>
              <a:t>4</a:t>
            </a:fld>
            <a:endParaRPr lang="en-US"/>
          </a:p>
        </p:txBody>
      </p:sp>
    </p:spTree>
    <p:extLst>
      <p:ext uri="{BB962C8B-B14F-4D97-AF65-F5344CB8AC3E}">
        <p14:creationId xmlns:p14="http://schemas.microsoft.com/office/powerpoint/2010/main" val="323502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147173-869B-41CC-B443-626F93D2D072}" type="slidenum">
              <a:rPr lang="en-US" smtClean="0"/>
              <a:t>7</a:t>
            </a:fld>
            <a:endParaRPr lang="en-US"/>
          </a:p>
        </p:txBody>
      </p:sp>
    </p:spTree>
    <p:extLst>
      <p:ext uri="{BB962C8B-B14F-4D97-AF65-F5344CB8AC3E}">
        <p14:creationId xmlns:p14="http://schemas.microsoft.com/office/powerpoint/2010/main" val="322716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147173-869B-41CC-B443-626F93D2D072}" type="slidenum">
              <a:rPr lang="en-US" smtClean="0"/>
              <a:t>42</a:t>
            </a:fld>
            <a:endParaRPr lang="en-US"/>
          </a:p>
        </p:txBody>
      </p:sp>
    </p:spTree>
    <p:extLst>
      <p:ext uri="{BB962C8B-B14F-4D97-AF65-F5344CB8AC3E}">
        <p14:creationId xmlns:p14="http://schemas.microsoft.com/office/powerpoint/2010/main" val="3921391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5CCA6D-A719-FC4A-B788-55597B187FB5}"/>
              </a:ext>
            </a:extLst>
          </p:cNvPr>
          <p:cNvSpPr>
            <a:spLocks noGrp="1"/>
          </p:cNvSpPr>
          <p:nvPr>
            <p:ph type="title"/>
          </p:nvPr>
        </p:nvSpPr>
        <p:spPr>
          <a:xfrm>
            <a:off x="262582" y="2316163"/>
            <a:ext cx="8618837" cy="1655762"/>
          </a:xfrm>
          <a:prstGeom prst="rect">
            <a:avLst/>
          </a:prstGeom>
        </p:spPr>
        <p:txBody>
          <a:bodyPr anchor="b"/>
          <a:lstStyle>
            <a:lvl1pPr algn="ct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2315149-24D1-0440-9310-6172A11CFD2D}"/>
              </a:ext>
            </a:extLst>
          </p:cNvPr>
          <p:cNvSpPr>
            <a:spLocks noGrp="1"/>
          </p:cNvSpPr>
          <p:nvPr>
            <p:ph type="body" sz="quarter" idx="10" hasCustomPrompt="1"/>
          </p:nvPr>
        </p:nvSpPr>
        <p:spPr>
          <a:xfrm>
            <a:off x="261938" y="4043363"/>
            <a:ext cx="8620125" cy="528637"/>
          </a:xfrm>
        </p:spPr>
        <p:txBody>
          <a:bodyPr>
            <a:normAutofit/>
          </a:bodyPr>
          <a:lstStyle>
            <a:lvl1pPr algn="ctr">
              <a:buNone/>
              <a:defRPr sz="2400">
                <a:solidFill>
                  <a:schemeClr val="bg1"/>
                </a:solidFill>
              </a:defRPr>
            </a:lvl1pPr>
          </a:lstStyle>
          <a:p>
            <a:pPr lvl="0"/>
            <a:r>
              <a:rPr lang="en-US" dirty="0"/>
              <a:t>Click to edit Master subtitle styles</a:t>
            </a:r>
          </a:p>
        </p:txBody>
      </p:sp>
    </p:spTree>
    <p:extLst>
      <p:ext uri="{BB962C8B-B14F-4D97-AF65-F5344CB8AC3E}">
        <p14:creationId xmlns:p14="http://schemas.microsoft.com/office/powerpoint/2010/main" val="373934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F683ED-D9E1-684F-B26F-349E45540335}"/>
              </a:ext>
            </a:extLst>
          </p:cNvPr>
          <p:cNvSpPr>
            <a:spLocks noGrp="1"/>
          </p:cNvSpPr>
          <p:nvPr>
            <p:ph type="title"/>
          </p:nvPr>
        </p:nvSpPr>
        <p:spPr>
          <a:xfrm>
            <a:off x="262582" y="259897"/>
            <a:ext cx="8618837" cy="1265967"/>
          </a:xfrm>
          <a:prstGeom prst="rect">
            <a:avLst/>
          </a:prstGeom>
        </p:spPr>
        <p:txBody>
          <a:bodyPr anchor="ctr"/>
          <a:lstStyle>
            <a:lvl1pPr>
              <a:defRPr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52FE92F0-DC99-2245-87D1-23C9F30DD846}"/>
              </a:ext>
            </a:extLst>
          </p:cNvPr>
          <p:cNvSpPr>
            <a:spLocks noGrp="1"/>
          </p:cNvSpPr>
          <p:nvPr>
            <p:ph type="body" idx="1"/>
          </p:nvPr>
        </p:nvSpPr>
        <p:spPr>
          <a:xfrm>
            <a:off x="259492" y="1762162"/>
            <a:ext cx="4198208" cy="453855"/>
          </a:xfrm>
          <a:prstGeom prst="rect">
            <a:avLst/>
          </a:prstGeom>
        </p:spPr>
        <p:txBody>
          <a:bodyPr anchor="t"/>
          <a:lstStyle>
            <a:lvl1pPr marL="0" indent="0">
              <a:buNone/>
              <a:defRPr sz="21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919B26A6-1B35-8643-B92A-5CD12D47E59F}"/>
              </a:ext>
            </a:extLst>
          </p:cNvPr>
          <p:cNvSpPr>
            <a:spLocks noGrp="1"/>
          </p:cNvSpPr>
          <p:nvPr>
            <p:ph sz="half" idx="2"/>
          </p:nvPr>
        </p:nvSpPr>
        <p:spPr>
          <a:xfrm>
            <a:off x="259492" y="2216018"/>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D681AAD9-6B17-AB4B-A55C-B6D45C4D5AFA}"/>
              </a:ext>
            </a:extLst>
          </p:cNvPr>
          <p:cNvSpPr>
            <a:spLocks noGrp="1"/>
          </p:cNvSpPr>
          <p:nvPr>
            <p:ph sz="quarter" idx="4"/>
          </p:nvPr>
        </p:nvSpPr>
        <p:spPr>
          <a:xfrm>
            <a:off x="4680122" y="2225543"/>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909850E4-E84A-7847-BC69-FF7A44F6692B}"/>
              </a:ext>
            </a:extLst>
          </p:cNvPr>
          <p:cNvSpPr>
            <a:spLocks noGrp="1"/>
          </p:cNvSpPr>
          <p:nvPr>
            <p:ph type="body" idx="10"/>
          </p:nvPr>
        </p:nvSpPr>
        <p:spPr>
          <a:xfrm>
            <a:off x="4680122" y="1762162"/>
            <a:ext cx="4198208" cy="453855"/>
          </a:xfrm>
          <a:prstGeom prst="rect">
            <a:avLst/>
          </a:prstGeom>
        </p:spPr>
        <p:txBody>
          <a:bodyPr anchor="t"/>
          <a:lstStyle>
            <a:lvl1pPr marL="0" indent="0">
              <a:buNone/>
              <a:defRPr sz="21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239650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7E9CD8-F50F-A84E-9207-90EF30EE6218}"/>
              </a:ext>
            </a:extLst>
          </p:cNvPr>
          <p:cNvSpPr>
            <a:spLocks noGrp="1"/>
          </p:cNvSpPr>
          <p:nvPr>
            <p:ph type="title"/>
          </p:nvPr>
        </p:nvSpPr>
        <p:spPr>
          <a:xfrm>
            <a:off x="262582" y="2316163"/>
            <a:ext cx="8618837" cy="1655762"/>
          </a:xfrm>
          <a:prstGeom prst="rect">
            <a:avLst/>
          </a:prstGeom>
        </p:spPr>
        <p:txBody>
          <a:bodyPr anchor="b"/>
          <a:lstStyle>
            <a:lvl1pPr algn="ct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224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74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Blank Green">
    <p:bg>
      <p:bgPr>
        <a:solidFill>
          <a:srgbClr val="009A4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1110A9-B876-4525-B9D8-9A88213BCCB3}"/>
              </a:ext>
            </a:extLst>
          </p:cNvPr>
          <p:cNvSpPr>
            <a:spLocks noGrp="1"/>
          </p:cNvSpPr>
          <p:nvPr>
            <p:ph type="dt" sz="half" idx="10"/>
          </p:nvPr>
        </p:nvSpPr>
        <p:spPr/>
        <p:txBody>
          <a:bodyPr/>
          <a:lstStyle>
            <a:lvl1pPr>
              <a:defRPr/>
            </a:lvl1pPr>
          </a:lstStyle>
          <a:p>
            <a:pPr>
              <a:defRPr/>
            </a:pPr>
            <a:fld id="{2BE69456-875F-4CDA-8A30-1229381B061D}" type="datetime1">
              <a:rPr lang="en-US"/>
              <a:pPr>
                <a:defRPr/>
              </a:pPr>
              <a:t>4/8/2024</a:t>
            </a:fld>
            <a:endParaRPr lang="en-US"/>
          </a:p>
        </p:txBody>
      </p:sp>
      <p:sp>
        <p:nvSpPr>
          <p:cNvPr id="5" name="Footer Placeholder 4">
            <a:extLst>
              <a:ext uri="{FF2B5EF4-FFF2-40B4-BE49-F238E27FC236}">
                <a16:creationId xmlns:a16="http://schemas.microsoft.com/office/drawing/2014/main" id="{25684358-0B14-41BE-A786-B163CE0063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E87A2E-9587-4D9E-81D9-BA8A91A12A98}"/>
              </a:ext>
            </a:extLst>
          </p:cNvPr>
          <p:cNvSpPr>
            <a:spLocks noGrp="1"/>
          </p:cNvSpPr>
          <p:nvPr>
            <p:ph type="sldNum" sz="quarter" idx="12"/>
          </p:nvPr>
        </p:nvSpPr>
        <p:spPr/>
        <p:txBody>
          <a:bodyPr/>
          <a:lstStyle>
            <a:lvl1pPr>
              <a:defRPr/>
            </a:lvl1pPr>
          </a:lstStyle>
          <a:p>
            <a:pPr>
              <a:defRPr/>
            </a:pPr>
            <a:fld id="{A3390A0B-4128-4C40-A516-1936101CB2EB}" type="slidenum">
              <a:rPr lang="en-US" altLang="en-US"/>
              <a:pPr>
                <a:defRPr/>
              </a:pPr>
              <a:t>‹#›</a:t>
            </a:fld>
            <a:endParaRPr lang="en-US" altLang="en-US"/>
          </a:p>
        </p:txBody>
      </p:sp>
    </p:spTree>
    <p:extLst>
      <p:ext uri="{BB962C8B-B14F-4D97-AF65-F5344CB8AC3E}">
        <p14:creationId xmlns:p14="http://schemas.microsoft.com/office/powerpoint/2010/main" val="383183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ouble Content Slide - Gree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A954C1-DD6B-3B41-8D09-7805E4A3161C}"/>
              </a:ext>
            </a:extLst>
          </p:cNvPr>
          <p:cNvSpPr>
            <a:spLocks noGrp="1"/>
          </p:cNvSpPr>
          <p:nvPr>
            <p:ph type="title"/>
          </p:nvPr>
        </p:nvSpPr>
        <p:spPr>
          <a:xfrm>
            <a:off x="321469" y="1198606"/>
            <a:ext cx="2597816" cy="1699054"/>
          </a:xfrm>
          <a:prstGeom prst="rect">
            <a:avLst/>
          </a:prstGeom>
        </p:spPr>
        <p:txBody>
          <a:bodyPr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3">
            <a:extLst>
              <a:ext uri="{FF2B5EF4-FFF2-40B4-BE49-F238E27FC236}">
                <a16:creationId xmlns:a16="http://schemas.microsoft.com/office/drawing/2014/main" id="{9E30DEBC-2133-FD4A-85C7-E86D7C122BE0}"/>
              </a:ext>
            </a:extLst>
          </p:cNvPr>
          <p:cNvSpPr>
            <a:spLocks noGrp="1"/>
          </p:cNvSpPr>
          <p:nvPr>
            <p:ph type="body" sz="half" idx="2"/>
          </p:nvPr>
        </p:nvSpPr>
        <p:spPr>
          <a:xfrm>
            <a:off x="321469" y="2908257"/>
            <a:ext cx="2597816" cy="3566685"/>
          </a:xfrm>
          <a:prstGeom prst="rect">
            <a:avLst/>
          </a:prstGeom>
        </p:spPr>
        <p:txBody>
          <a:bodyPr>
            <a:normAutofit/>
          </a:bodyPr>
          <a:lstStyle>
            <a:lvl1pPr marL="0" indent="0">
              <a:buNone/>
              <a:defRPr sz="14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Content Placeholder 2">
            <a:extLst>
              <a:ext uri="{FF2B5EF4-FFF2-40B4-BE49-F238E27FC236}">
                <a16:creationId xmlns:a16="http://schemas.microsoft.com/office/drawing/2014/main" id="{D19E522E-4691-2A49-B1F8-1AF11E3A5FC4}"/>
              </a:ext>
            </a:extLst>
          </p:cNvPr>
          <p:cNvSpPr>
            <a:spLocks noGrp="1"/>
          </p:cNvSpPr>
          <p:nvPr>
            <p:ph idx="1"/>
          </p:nvPr>
        </p:nvSpPr>
        <p:spPr>
          <a:xfrm>
            <a:off x="3412671" y="1198605"/>
            <a:ext cx="5527222" cy="482663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947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ntent Slide -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5984A4E-9219-5248-BE84-26F0E648281B}"/>
              </a:ext>
            </a:extLst>
          </p:cNvPr>
          <p:cNvSpPr>
            <a:spLocks noGrp="1"/>
          </p:cNvSpPr>
          <p:nvPr>
            <p:ph type="title"/>
          </p:nvPr>
        </p:nvSpPr>
        <p:spPr>
          <a:xfrm>
            <a:off x="262582" y="269422"/>
            <a:ext cx="8618837" cy="1085850"/>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820C13D4-63AE-7C4D-A066-B5C8246095F1}"/>
              </a:ext>
            </a:extLst>
          </p:cNvPr>
          <p:cNvSpPr>
            <a:spLocks noGrp="1"/>
          </p:cNvSpPr>
          <p:nvPr>
            <p:ph idx="1"/>
          </p:nvPr>
        </p:nvSpPr>
        <p:spPr>
          <a:xfrm>
            <a:off x="262582" y="1744946"/>
            <a:ext cx="8618837" cy="408435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13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9CB275-21B9-AA40-AD09-998563A30B1F}"/>
              </a:ext>
            </a:extLst>
          </p:cNvPr>
          <p:cNvSpPr>
            <a:spLocks noGrp="1"/>
          </p:cNvSpPr>
          <p:nvPr>
            <p:ph type="body" idx="1"/>
          </p:nvPr>
        </p:nvSpPr>
        <p:spPr>
          <a:xfrm>
            <a:off x="259492" y="1762162"/>
            <a:ext cx="4198208" cy="453855"/>
          </a:xfrm>
          <a:prstGeom prst="rect">
            <a:avLst/>
          </a:prstGeom>
        </p:spPr>
        <p:txBody>
          <a:bodyPr anchor="t"/>
          <a:lstStyle>
            <a:lvl1pPr marL="0" indent="0">
              <a:buNone/>
              <a:defRPr sz="21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634723-A922-C64B-B61D-894A47D5455C}"/>
              </a:ext>
            </a:extLst>
          </p:cNvPr>
          <p:cNvSpPr>
            <a:spLocks noGrp="1"/>
          </p:cNvSpPr>
          <p:nvPr>
            <p:ph sz="half" idx="2"/>
          </p:nvPr>
        </p:nvSpPr>
        <p:spPr>
          <a:xfrm>
            <a:off x="259492" y="2216018"/>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DF76F3DC-82CA-724D-9986-4CCBC146D051}"/>
              </a:ext>
            </a:extLst>
          </p:cNvPr>
          <p:cNvSpPr>
            <a:spLocks noGrp="1"/>
          </p:cNvSpPr>
          <p:nvPr>
            <p:ph sz="quarter" idx="4"/>
          </p:nvPr>
        </p:nvSpPr>
        <p:spPr>
          <a:xfrm>
            <a:off x="4680122" y="2225543"/>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14E0D043-4951-494A-A2F4-D5F1944507A0}"/>
              </a:ext>
            </a:extLst>
          </p:cNvPr>
          <p:cNvSpPr>
            <a:spLocks noGrp="1"/>
          </p:cNvSpPr>
          <p:nvPr>
            <p:ph type="body" idx="10"/>
          </p:nvPr>
        </p:nvSpPr>
        <p:spPr>
          <a:xfrm>
            <a:off x="4680122" y="1762162"/>
            <a:ext cx="4198208" cy="453855"/>
          </a:xfrm>
          <a:prstGeom prst="rect">
            <a:avLst/>
          </a:prstGeom>
        </p:spPr>
        <p:txBody>
          <a:bodyPr anchor="t"/>
          <a:lstStyle>
            <a:lvl1pPr marL="0" indent="0">
              <a:buNone/>
              <a:defRPr sz="21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itle 1">
            <a:extLst>
              <a:ext uri="{FF2B5EF4-FFF2-40B4-BE49-F238E27FC236}">
                <a16:creationId xmlns:a16="http://schemas.microsoft.com/office/drawing/2014/main" id="{41BF9A5D-7BE5-2F48-873A-A23C584C4C53}"/>
              </a:ext>
            </a:extLst>
          </p:cNvPr>
          <p:cNvSpPr>
            <a:spLocks noGrp="1"/>
          </p:cNvSpPr>
          <p:nvPr>
            <p:ph type="title"/>
          </p:nvPr>
        </p:nvSpPr>
        <p:spPr>
          <a:xfrm>
            <a:off x="262582" y="269422"/>
            <a:ext cx="8618837" cy="1085850"/>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3820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F683ED-D9E1-684F-B26F-349E45540335}"/>
              </a:ext>
            </a:extLst>
          </p:cNvPr>
          <p:cNvSpPr>
            <a:spLocks noGrp="1"/>
          </p:cNvSpPr>
          <p:nvPr>
            <p:ph type="title"/>
          </p:nvPr>
        </p:nvSpPr>
        <p:spPr>
          <a:xfrm>
            <a:off x="262582" y="217728"/>
            <a:ext cx="8618837" cy="1265967"/>
          </a:xfrm>
          <a:prstGeom prst="rect">
            <a:avLst/>
          </a:prstGeom>
        </p:spPr>
        <p:txBody>
          <a:bodyPr anchor="ctr"/>
          <a:lstStyle>
            <a:lvl1pPr>
              <a:defRPr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76DE386B-4C06-E243-9673-38DE15EF2215}"/>
              </a:ext>
            </a:extLst>
          </p:cNvPr>
          <p:cNvSpPr>
            <a:spLocks noGrp="1"/>
          </p:cNvSpPr>
          <p:nvPr>
            <p:ph idx="1"/>
          </p:nvPr>
        </p:nvSpPr>
        <p:spPr>
          <a:xfrm>
            <a:off x="262582" y="1744946"/>
            <a:ext cx="8618837" cy="408435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18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775A41-E3A8-8242-8204-A28EAF7FA7F0}"/>
              </a:ext>
            </a:extLst>
          </p:cNvPr>
          <p:cNvSpPr>
            <a:spLocks noGrp="1"/>
          </p:cNvSpPr>
          <p:nvPr>
            <p:ph type="title"/>
          </p:nvPr>
        </p:nvSpPr>
        <p:spPr>
          <a:xfrm>
            <a:off x="262582" y="2171782"/>
            <a:ext cx="8618837" cy="1655762"/>
          </a:xfrm>
          <a:prstGeom prst="rect">
            <a:avLst/>
          </a:prstGeom>
        </p:spPr>
        <p:txBody>
          <a:bodyPr anchor="b"/>
          <a:lstStyle>
            <a:lvl1pPr algn="ctr">
              <a:defRPr b="1" i="0">
                <a:solidFill>
                  <a:srgbClr val="009A4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BB7592DB-143F-5B4F-A810-8A4D14F019B0}"/>
              </a:ext>
            </a:extLst>
          </p:cNvPr>
          <p:cNvSpPr>
            <a:spLocks noGrp="1"/>
          </p:cNvSpPr>
          <p:nvPr>
            <p:ph type="body" sz="quarter" idx="10" hasCustomPrompt="1"/>
          </p:nvPr>
        </p:nvSpPr>
        <p:spPr>
          <a:xfrm>
            <a:off x="261938" y="3898982"/>
            <a:ext cx="8620125" cy="528637"/>
          </a:xfrm>
        </p:spPr>
        <p:txBody>
          <a:bodyPr>
            <a:normAutofit/>
          </a:bodyPr>
          <a:lstStyle>
            <a:lvl1pPr algn="ctr">
              <a:buNone/>
              <a:defRPr sz="2400">
                <a:solidFill>
                  <a:schemeClr val="tx1"/>
                </a:solidFill>
              </a:defRPr>
            </a:lvl1pPr>
          </a:lstStyle>
          <a:p>
            <a:pPr lvl="0"/>
            <a:r>
              <a:rPr lang="en-US" dirty="0"/>
              <a:t>Click to edit Master subtitle styles</a:t>
            </a:r>
          </a:p>
        </p:txBody>
      </p:sp>
    </p:spTree>
    <p:extLst>
      <p:ext uri="{BB962C8B-B14F-4D97-AF65-F5344CB8AC3E}">
        <p14:creationId xmlns:p14="http://schemas.microsoft.com/office/powerpoint/2010/main" val="361959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reen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86E32B-0BD5-234B-BE45-BCC88E730B0C}"/>
              </a:ext>
            </a:extLst>
          </p:cNvPr>
          <p:cNvSpPr>
            <a:spLocks noGrp="1"/>
          </p:cNvSpPr>
          <p:nvPr>
            <p:ph type="title"/>
          </p:nvPr>
        </p:nvSpPr>
        <p:spPr>
          <a:xfrm>
            <a:off x="262582" y="1969654"/>
            <a:ext cx="8618837" cy="1655762"/>
          </a:xfrm>
          <a:prstGeom prst="rect">
            <a:avLst/>
          </a:prstGeom>
        </p:spPr>
        <p:txBody>
          <a:bodyPr anchor="b"/>
          <a:lstStyle>
            <a:lvl1pPr algn="ct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04CF86C9-F804-EA40-9832-8157D5999B6F}"/>
              </a:ext>
            </a:extLst>
          </p:cNvPr>
          <p:cNvSpPr>
            <a:spLocks noGrp="1"/>
          </p:cNvSpPr>
          <p:nvPr>
            <p:ph type="body" sz="quarter" idx="10" hasCustomPrompt="1"/>
          </p:nvPr>
        </p:nvSpPr>
        <p:spPr>
          <a:xfrm>
            <a:off x="261938" y="3696854"/>
            <a:ext cx="8620125" cy="528637"/>
          </a:xfrm>
        </p:spPr>
        <p:txBody>
          <a:bodyPr>
            <a:normAutofit/>
          </a:bodyPr>
          <a:lstStyle>
            <a:lvl1pPr algn="ctr">
              <a:buNone/>
              <a:defRPr sz="2400">
                <a:solidFill>
                  <a:schemeClr val="bg1"/>
                </a:solidFill>
              </a:defRPr>
            </a:lvl1pPr>
          </a:lstStyle>
          <a:p>
            <a:pPr lvl="0"/>
            <a:r>
              <a:rPr lang="en-US" dirty="0"/>
              <a:t>Click to edit Master subtitle styles</a:t>
            </a:r>
          </a:p>
        </p:txBody>
      </p:sp>
    </p:spTree>
    <p:extLst>
      <p:ext uri="{BB962C8B-B14F-4D97-AF65-F5344CB8AC3E}">
        <p14:creationId xmlns:p14="http://schemas.microsoft.com/office/powerpoint/2010/main" val="95225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Green + White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A049B-29F1-7F47-BC91-C5B1BDA92E2B}"/>
              </a:ext>
            </a:extLst>
          </p:cNvPr>
          <p:cNvSpPr>
            <a:spLocks noGrp="1"/>
          </p:cNvSpPr>
          <p:nvPr>
            <p:ph type="title"/>
          </p:nvPr>
        </p:nvSpPr>
        <p:spPr>
          <a:xfrm>
            <a:off x="262582" y="3483709"/>
            <a:ext cx="8618837" cy="1655762"/>
          </a:xfrm>
          <a:prstGeom prst="rect">
            <a:avLst/>
          </a:prstGeom>
        </p:spPr>
        <p:txBody>
          <a:bodyPr anchor="b"/>
          <a:lstStyle>
            <a:lvl1pPr algn="ct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D1C84B48-ADEB-3A41-80F3-578C50AFD0CA}"/>
              </a:ext>
            </a:extLst>
          </p:cNvPr>
          <p:cNvSpPr>
            <a:spLocks noGrp="1"/>
          </p:cNvSpPr>
          <p:nvPr>
            <p:ph type="body" sz="quarter" idx="10" hasCustomPrompt="1"/>
          </p:nvPr>
        </p:nvSpPr>
        <p:spPr>
          <a:xfrm>
            <a:off x="261938" y="5680144"/>
            <a:ext cx="8620125" cy="528637"/>
          </a:xfrm>
        </p:spPr>
        <p:txBody>
          <a:bodyPr>
            <a:normAutofit/>
          </a:bodyPr>
          <a:lstStyle>
            <a:lvl1pPr algn="ctr">
              <a:buNone/>
              <a:defRPr sz="2400">
                <a:solidFill>
                  <a:schemeClr val="tx1"/>
                </a:solidFill>
              </a:defRPr>
            </a:lvl1pPr>
          </a:lstStyle>
          <a:p>
            <a:pPr lvl="0"/>
            <a:r>
              <a:rPr lang="en-US" dirty="0"/>
              <a:t>Click to edit Master subtitle styles</a:t>
            </a:r>
          </a:p>
        </p:txBody>
      </p:sp>
    </p:spTree>
    <p:extLst>
      <p:ext uri="{BB962C8B-B14F-4D97-AF65-F5344CB8AC3E}">
        <p14:creationId xmlns:p14="http://schemas.microsoft.com/office/powerpoint/2010/main" val="17336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30114D-1CB3-5043-8089-B69E806697D3}"/>
              </a:ext>
            </a:extLst>
          </p:cNvPr>
          <p:cNvSpPr>
            <a:spLocks noGrp="1"/>
          </p:cNvSpPr>
          <p:nvPr>
            <p:ph type="title"/>
          </p:nvPr>
        </p:nvSpPr>
        <p:spPr>
          <a:xfrm>
            <a:off x="262582" y="231989"/>
            <a:ext cx="8618837" cy="1265967"/>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3">
            <a:extLst>
              <a:ext uri="{FF2B5EF4-FFF2-40B4-BE49-F238E27FC236}">
                <a16:creationId xmlns:a16="http://schemas.microsoft.com/office/drawing/2014/main" id="{D2784BCC-2A25-F047-87ED-AB772B9E52C7}"/>
              </a:ext>
            </a:extLst>
          </p:cNvPr>
          <p:cNvSpPr>
            <a:spLocks noGrp="1"/>
          </p:cNvSpPr>
          <p:nvPr>
            <p:ph sz="half" idx="2"/>
          </p:nvPr>
        </p:nvSpPr>
        <p:spPr>
          <a:xfrm>
            <a:off x="259492" y="1693503"/>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5DF177B-5425-B341-82CF-9D6A90EF6F10}"/>
              </a:ext>
            </a:extLst>
          </p:cNvPr>
          <p:cNvSpPr>
            <a:spLocks noGrp="1"/>
          </p:cNvSpPr>
          <p:nvPr>
            <p:ph sz="quarter" idx="4"/>
          </p:nvPr>
        </p:nvSpPr>
        <p:spPr>
          <a:xfrm>
            <a:off x="4680122" y="1703028"/>
            <a:ext cx="4198208" cy="4372560"/>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4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 Blank Gree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E6178-9853-774A-AA5E-3D7E80704E4F}"/>
              </a:ext>
            </a:extLst>
          </p:cNvPr>
          <p:cNvSpPr>
            <a:spLocks noGrp="1"/>
          </p:cNvSpPr>
          <p:nvPr>
            <p:ph type="title"/>
          </p:nvPr>
        </p:nvSpPr>
        <p:spPr>
          <a:xfrm>
            <a:off x="262582" y="269422"/>
            <a:ext cx="8618837" cy="1085850"/>
          </a:xfrm>
          <a:prstGeom prst="rect">
            <a:avLst/>
          </a:prstGeom>
        </p:spPr>
        <p:txBody>
          <a:bodyPr anchor="ct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a:extLst>
              <a:ext uri="{FF2B5EF4-FFF2-40B4-BE49-F238E27FC236}">
                <a16:creationId xmlns:a16="http://schemas.microsoft.com/office/drawing/2014/main" id="{3C6017BB-2BBF-1F44-A1F7-C1DEF4869F46}"/>
              </a:ext>
            </a:extLst>
          </p:cNvPr>
          <p:cNvSpPr>
            <a:spLocks noGrp="1"/>
          </p:cNvSpPr>
          <p:nvPr>
            <p:ph sz="half" idx="2"/>
          </p:nvPr>
        </p:nvSpPr>
        <p:spPr>
          <a:xfrm>
            <a:off x="262581" y="1832296"/>
            <a:ext cx="4198208" cy="475628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861769EA-DF9E-7F45-947A-CB8050E79A15}"/>
              </a:ext>
            </a:extLst>
          </p:cNvPr>
          <p:cNvSpPr>
            <a:spLocks noGrp="1"/>
          </p:cNvSpPr>
          <p:nvPr>
            <p:ph sz="quarter" idx="4"/>
          </p:nvPr>
        </p:nvSpPr>
        <p:spPr>
          <a:xfrm>
            <a:off x="4683211" y="1841821"/>
            <a:ext cx="4198208" cy="4756281"/>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67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AE927-93A5-AF4F-A526-7A306FF3D781}" type="datetimeFigureOut">
              <a:rPr lang="en-US" smtClean="0"/>
              <a:t>4/8/2024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FE814-68E4-0C4A-BCC3-703C26BE2070}" type="slidenum">
              <a:rPr lang="en-US" smtClean="0"/>
              <a:t>‹#›</a:t>
            </a:fld>
            <a:endParaRPr lang="en-US"/>
          </a:p>
        </p:txBody>
      </p:sp>
    </p:spTree>
    <p:extLst>
      <p:ext uri="{BB962C8B-B14F-4D97-AF65-F5344CB8AC3E}">
        <p14:creationId xmlns:p14="http://schemas.microsoft.com/office/powerpoint/2010/main" val="8942365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53" r:id="rId3"/>
    <p:sldLayoutId id="2147483654" r:id="rId4"/>
    <p:sldLayoutId id="2147483649" r:id="rId5"/>
    <p:sldLayoutId id="2147483650" r:id="rId6"/>
    <p:sldLayoutId id="2147483651" r:id="rId7"/>
    <p:sldLayoutId id="2147483663" r:id="rId8"/>
    <p:sldLayoutId id="2147483662" r:id="rId9"/>
    <p:sldLayoutId id="2147483665" r:id="rId10"/>
    <p:sldLayoutId id="2147483658" r:id="rId11"/>
    <p:sldLayoutId id="2147483659" r:id="rId12"/>
    <p:sldLayoutId id="2147483660" r:id="rId13"/>
    <p:sldLayoutId id="2147483681" r:id="rId14"/>
    <p:sldLayoutId id="21474837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geriatrictoolkit.missouri.edu/SPPB-Score-Tool.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na-elderly.com/" TargetMode="External"/><Relationship Id="rId2" Type="http://schemas.openxmlformats.org/officeDocument/2006/relationships/hyperlink" Target="https://www.apta.org/patient-care/evidence-based-practice-resources/test-measures/mini-nutritional-assessment-mna"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rs.usda.gov/topics/food-nutrition-assistance/food-security-in-the-u-s/measurement/" TargetMode="External"/><Relationship Id="rId2" Type="http://schemas.openxmlformats.org/officeDocument/2006/relationships/hyperlink" Target="https://www.ers.usda.gov/media/8282/short2012.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ndsu.edu/agriculture/extension/publications/cooking-one-or-two" TargetMode="External"/><Relationship Id="rId2" Type="http://schemas.openxmlformats.org/officeDocument/2006/relationships/hyperlink" Target="https://www.ndsu.edu/agriculture/extension/extension-topics/food-and-nutrition/health-and-nutrition/nourish-your-bod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Nathaniel.Johnson.4@und.edu" TargetMode="External"/><Relationship Id="rId2" Type="http://schemas.openxmlformats.org/officeDocument/2006/relationships/hyperlink" Target="mailto:Amanda.k.Wilson@und.ed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016/S2213-8587(18)30288-2" TargetMode="External"/><Relationship Id="rId2" Type="http://schemas.openxmlformats.org/officeDocument/2006/relationships/hyperlink" Target="https://doi.org/10.1161/HYPERTENSIONAHA.108.123885" TargetMode="External"/><Relationship Id="rId1" Type="http://schemas.openxmlformats.org/officeDocument/2006/relationships/slideLayout" Target="../slideLayouts/slideLayout14.xml"/><Relationship Id="rId5" Type="http://schemas.openxmlformats.org/officeDocument/2006/relationships/hyperlink" Target="https://doi.org/10.3390/nu14112221" TargetMode="External"/><Relationship Id="rId4" Type="http://schemas.openxmlformats.org/officeDocument/2006/relationships/hyperlink" Target="https://doi.org/10.3390/ijerph182312433"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1007/s00421-019-04104-x" TargetMode="External"/><Relationship Id="rId2" Type="http://schemas.openxmlformats.org/officeDocument/2006/relationships/hyperlink" Target="https://www.sciencedirect.com/science/article/pii/S0261561414001113" TargetMode="Externa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S2213-8587(18)30288-2"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BB9222-0B52-4E41-982B-8676C2028453}"/>
              </a:ext>
            </a:extLst>
          </p:cNvPr>
          <p:cNvSpPr>
            <a:spLocks noGrp="1"/>
          </p:cNvSpPr>
          <p:nvPr>
            <p:ph type="title"/>
          </p:nvPr>
        </p:nvSpPr>
        <p:spPr>
          <a:xfrm>
            <a:off x="261294" y="1488282"/>
            <a:ext cx="8618837" cy="1655762"/>
          </a:xfrm>
        </p:spPr>
        <p:txBody>
          <a:bodyPr>
            <a:normAutofit/>
          </a:bodyPr>
          <a:lstStyle/>
          <a:p>
            <a:r>
              <a:rPr lang="en-US" sz="6000" dirty="0"/>
              <a:t>Nutrition and Mobility</a:t>
            </a:r>
          </a:p>
        </p:txBody>
      </p:sp>
      <p:sp>
        <p:nvSpPr>
          <p:cNvPr id="7" name="Text Placeholder 6">
            <a:extLst>
              <a:ext uri="{FF2B5EF4-FFF2-40B4-BE49-F238E27FC236}">
                <a16:creationId xmlns:a16="http://schemas.microsoft.com/office/drawing/2014/main" id="{EE1F770E-085D-DB49-A0A7-8443292F04AD}"/>
              </a:ext>
            </a:extLst>
          </p:cNvPr>
          <p:cNvSpPr>
            <a:spLocks noGrp="1"/>
          </p:cNvSpPr>
          <p:nvPr>
            <p:ph type="body" sz="quarter" idx="10"/>
          </p:nvPr>
        </p:nvSpPr>
        <p:spPr>
          <a:xfrm>
            <a:off x="260006" y="3344863"/>
            <a:ext cx="8620125" cy="2376487"/>
          </a:xfrm>
        </p:spPr>
        <p:txBody>
          <a:bodyPr>
            <a:normAutofit lnSpcReduction="10000"/>
          </a:bodyPr>
          <a:lstStyle/>
          <a:p>
            <a:r>
              <a:rPr lang="en-US" sz="3200" dirty="0"/>
              <a:t>“Aging, Muscle Health, and Dietary Intake”</a:t>
            </a:r>
          </a:p>
          <a:p>
            <a:endParaRPr lang="en-US" sz="2000" dirty="0"/>
          </a:p>
          <a:p>
            <a:r>
              <a:rPr lang="en-US" sz="2000" dirty="0"/>
              <a:t>Co-Presenters: </a:t>
            </a:r>
          </a:p>
          <a:p>
            <a:r>
              <a:rPr lang="en-US" sz="2000" dirty="0"/>
              <a:t>Nathanial Johnson, PhD- UND Assistant Professor Nutrition and Dietetics</a:t>
            </a:r>
          </a:p>
          <a:p>
            <a:r>
              <a:rPr lang="en-US" sz="2000" dirty="0"/>
              <a:t>and</a:t>
            </a:r>
          </a:p>
          <a:p>
            <a:r>
              <a:rPr lang="en-US" sz="2000" dirty="0"/>
              <a:t>Amanda Wilson, PT, DPT- UND Teaching Assistant Professor Physical Therapy</a:t>
            </a:r>
            <a:endParaRPr lang="en-US" sz="1400" dirty="0"/>
          </a:p>
        </p:txBody>
      </p:sp>
    </p:spTree>
    <p:extLst>
      <p:ext uri="{BB962C8B-B14F-4D97-AF65-F5344CB8AC3E}">
        <p14:creationId xmlns:p14="http://schemas.microsoft.com/office/powerpoint/2010/main" val="4098460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5992-F5AD-B8C4-0B70-9095C8847431}"/>
              </a:ext>
            </a:extLst>
          </p:cNvPr>
          <p:cNvSpPr>
            <a:spLocks noGrp="1"/>
          </p:cNvSpPr>
          <p:nvPr>
            <p:ph type="title"/>
          </p:nvPr>
        </p:nvSpPr>
        <p:spPr/>
        <p:txBody>
          <a:bodyPr/>
          <a:lstStyle/>
          <a:p>
            <a:r>
              <a:rPr lang="en-US" dirty="0"/>
              <a:t>Dietary Intake &amp; Aging</a:t>
            </a:r>
          </a:p>
        </p:txBody>
      </p:sp>
      <p:sp>
        <p:nvSpPr>
          <p:cNvPr id="3" name="Content Placeholder 2">
            <a:extLst>
              <a:ext uri="{FF2B5EF4-FFF2-40B4-BE49-F238E27FC236}">
                <a16:creationId xmlns:a16="http://schemas.microsoft.com/office/drawing/2014/main" id="{CC03CA88-D714-2778-44F3-9462F3C0A40A}"/>
              </a:ext>
            </a:extLst>
          </p:cNvPr>
          <p:cNvSpPr>
            <a:spLocks noGrp="1"/>
          </p:cNvSpPr>
          <p:nvPr>
            <p:ph idx="1"/>
          </p:nvPr>
        </p:nvSpPr>
        <p:spPr>
          <a:xfrm>
            <a:off x="0" y="1592545"/>
            <a:ext cx="9144000" cy="4512419"/>
          </a:xfrm>
        </p:spPr>
        <p:txBody>
          <a:bodyPr>
            <a:normAutofit lnSpcReduction="10000"/>
          </a:bodyPr>
          <a:lstStyle/>
          <a:p>
            <a:r>
              <a:rPr lang="en-US" sz="3200" dirty="0"/>
              <a:t>As we get older:</a:t>
            </a:r>
          </a:p>
          <a:p>
            <a:pPr lvl="1"/>
            <a:r>
              <a:rPr lang="en-US" sz="2800" dirty="0"/>
              <a:t>Taste decreases </a:t>
            </a:r>
            <a:r>
              <a:rPr lang="en-US" dirty="0"/>
              <a:t>(</a:t>
            </a:r>
            <a:r>
              <a:rPr lang="en-US" dirty="0" err="1"/>
              <a:t>Barragán</a:t>
            </a:r>
            <a:r>
              <a:rPr lang="en-US" dirty="0"/>
              <a:t>, 2018)</a:t>
            </a:r>
          </a:p>
          <a:p>
            <a:pPr lvl="1"/>
            <a:r>
              <a:rPr lang="en-US" sz="2800" dirty="0"/>
              <a:t>Oral health worsens </a:t>
            </a:r>
            <a:r>
              <a:rPr lang="en-US" dirty="0"/>
              <a:t>(Hatta, 2021)</a:t>
            </a:r>
          </a:p>
          <a:p>
            <a:pPr lvl="1"/>
            <a:r>
              <a:rPr lang="en-US" sz="2800" dirty="0"/>
              <a:t>Our ability to chew decreases </a:t>
            </a:r>
            <a:r>
              <a:rPr lang="en-US" dirty="0"/>
              <a:t>(</a:t>
            </a:r>
            <a:r>
              <a:rPr lang="en-US" dirty="0" err="1"/>
              <a:t>Fledman</a:t>
            </a:r>
            <a:r>
              <a:rPr lang="en-US" dirty="0"/>
              <a:t>, 1980)</a:t>
            </a:r>
          </a:p>
          <a:p>
            <a:r>
              <a:rPr lang="en-US" sz="3200" dirty="0"/>
              <a:t>Dietary intake decreases by 25% from 40 to 70 </a:t>
            </a:r>
            <a:r>
              <a:rPr lang="en-US" sz="2000" dirty="0"/>
              <a:t>(</a:t>
            </a:r>
            <a:r>
              <a:rPr lang="en-US" sz="2000" dirty="0" err="1"/>
              <a:t>Nieuwenhuizen</a:t>
            </a:r>
            <a:r>
              <a:rPr lang="en-US" sz="2000" dirty="0"/>
              <a:t>, 2010)</a:t>
            </a:r>
          </a:p>
          <a:p>
            <a:pPr lvl="1"/>
            <a:r>
              <a:rPr lang="en-US" sz="2800" b="1" dirty="0"/>
              <a:t>Predisposing people to nutrient deficiencies</a:t>
            </a:r>
          </a:p>
          <a:p>
            <a:r>
              <a:rPr lang="en-US" sz="3200" dirty="0"/>
              <a:t>Energy expenditure also decreases </a:t>
            </a:r>
            <a:r>
              <a:rPr lang="en-US" sz="2000" dirty="0"/>
              <a:t>(Geisler, 2016)</a:t>
            </a:r>
          </a:p>
          <a:p>
            <a:pPr lvl="1"/>
            <a:r>
              <a:rPr lang="en-US" sz="2800" dirty="0"/>
              <a:t>We can lose muscle tissue and gain fat resulting in sarcopenic obesity </a:t>
            </a:r>
            <a:r>
              <a:rPr lang="en-US" dirty="0"/>
              <a:t>(Lee, 2016)</a:t>
            </a:r>
          </a:p>
          <a:p>
            <a:endParaRPr lang="en-US" dirty="0"/>
          </a:p>
        </p:txBody>
      </p:sp>
      <p:pic>
        <p:nvPicPr>
          <p:cNvPr id="4" name="Picture 2" descr="Loss of Appetite in the Elderly | A Place for Mom">
            <a:extLst>
              <a:ext uri="{FF2B5EF4-FFF2-40B4-BE49-F238E27FC236}">
                <a16:creationId xmlns:a16="http://schemas.microsoft.com/office/drawing/2014/main" id="{9B4A3875-5B22-1643-AB05-A2D183B6C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729" y="1592545"/>
            <a:ext cx="1963271" cy="130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507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D691-CB79-D0BB-8C9B-DE9331308AA1}"/>
              </a:ext>
            </a:extLst>
          </p:cNvPr>
          <p:cNvSpPr>
            <a:spLocks noGrp="1"/>
          </p:cNvSpPr>
          <p:nvPr>
            <p:ph type="title"/>
          </p:nvPr>
        </p:nvSpPr>
        <p:spPr/>
        <p:txBody>
          <a:bodyPr/>
          <a:lstStyle/>
          <a:p>
            <a:r>
              <a:rPr lang="en-US" dirty="0"/>
              <a:t>Dietary Protein &amp; Muscle  </a:t>
            </a:r>
          </a:p>
        </p:txBody>
      </p:sp>
      <p:pic>
        <p:nvPicPr>
          <p:cNvPr id="4" name="Picture 8" descr="alpha helix | Biochemistry3rst">
            <a:extLst>
              <a:ext uri="{FF2B5EF4-FFF2-40B4-BE49-F238E27FC236}">
                <a16:creationId xmlns:a16="http://schemas.microsoft.com/office/drawing/2014/main" id="{D2B32A4B-AF4F-B394-B359-E482DCA7B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82" y="1841821"/>
            <a:ext cx="4672944" cy="430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a:extLst>
              <a:ext uri="{FF2B5EF4-FFF2-40B4-BE49-F238E27FC236}">
                <a16:creationId xmlns:a16="http://schemas.microsoft.com/office/drawing/2014/main" id="{896FC00F-4DCF-9C7D-95D1-42C246204C0E}"/>
              </a:ext>
            </a:extLst>
          </p:cNvPr>
          <p:cNvSpPr txBox="1">
            <a:spLocks/>
          </p:cNvSpPr>
          <p:nvPr/>
        </p:nvSpPr>
        <p:spPr>
          <a:xfrm>
            <a:off x="3998258" y="1586753"/>
            <a:ext cx="5145741" cy="52712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Dietary </a:t>
            </a:r>
            <a:r>
              <a:rPr lang="en-US" sz="2400" b="1" dirty="0">
                <a:latin typeface="Arial" panose="020B0604020202020204" pitchFamily="34" charset="0"/>
                <a:cs typeface="Arial" panose="020B0604020202020204" pitchFamily="34" charset="0"/>
              </a:rPr>
              <a:t>protein</a:t>
            </a:r>
            <a:r>
              <a:rPr lang="en-US" sz="2400" dirty="0">
                <a:latin typeface="Arial" panose="020B0604020202020204" pitchFamily="34" charset="0"/>
                <a:cs typeface="Arial" panose="020B0604020202020204" pitchFamily="34" charset="0"/>
              </a:rPr>
              <a:t> can directly stimulate </a:t>
            </a:r>
            <a:r>
              <a:rPr lang="en-US" sz="2400" b="1" dirty="0">
                <a:latin typeface="Arial" panose="020B0604020202020204" pitchFamily="34" charset="0"/>
                <a:cs typeface="Arial" panose="020B0604020202020204" pitchFamily="34" charset="0"/>
              </a:rPr>
              <a:t>muscle protein synthesis </a:t>
            </a:r>
            <a:r>
              <a:rPr lang="en-US" sz="16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Kim, 2018; Dickinson, 2011; Bauer, 2013; </a:t>
            </a:r>
            <a:r>
              <a:rPr lang="en-US" sz="1800" dirty="0" err="1">
                <a:latin typeface="Arial" panose="020B0604020202020204" pitchFamily="34" charset="0"/>
                <a:cs typeface="Arial" panose="020B0604020202020204" pitchFamily="34" charset="0"/>
              </a:rPr>
              <a:t>Paddon</a:t>
            </a:r>
            <a:r>
              <a:rPr lang="en-US" sz="1800" dirty="0">
                <a:latin typeface="Arial" panose="020B0604020202020204" pitchFamily="34" charset="0"/>
                <a:cs typeface="Arial" panose="020B0604020202020204" pitchFamily="34" charset="0"/>
              </a:rPr>
              <a:t>-Jones, 2009, Bar-Peled, 2014, Gingras, 2001)</a:t>
            </a:r>
          </a:p>
          <a:p>
            <a:r>
              <a:rPr lang="en-US" sz="2400" dirty="0">
                <a:latin typeface="Arial" panose="020B0604020202020204" pitchFamily="34" charset="0"/>
                <a:cs typeface="Arial" panose="020B0604020202020204" pitchFamily="34" charset="0"/>
              </a:rPr>
              <a:t>By activating the mammalian target of rapamycin complex 1 - </a:t>
            </a:r>
            <a:r>
              <a:rPr lang="en-US" sz="2400" b="1" dirty="0" err="1">
                <a:latin typeface="Arial" panose="020B0604020202020204" pitchFamily="34" charset="0"/>
                <a:cs typeface="Arial" panose="020B0604020202020204" pitchFamily="34" charset="0"/>
              </a:rPr>
              <a:t>mTORC1</a:t>
            </a:r>
            <a:r>
              <a:rPr lang="en-US" sz="24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(Dickinson, 2011; Bar-Peled, 2014)</a:t>
            </a:r>
          </a:p>
          <a:p>
            <a:pPr lvl="1"/>
            <a:r>
              <a:rPr lang="en-US" sz="2000" dirty="0" err="1">
                <a:latin typeface="Arial" panose="020B0604020202020204" pitchFamily="34" charset="0"/>
                <a:cs typeface="Arial" panose="020B0604020202020204" pitchFamily="34" charset="0"/>
              </a:rPr>
              <a:t>mTORC1</a:t>
            </a:r>
            <a:r>
              <a:rPr lang="en-US" sz="2000" dirty="0">
                <a:latin typeface="Arial" panose="020B0604020202020204" pitchFamily="34" charset="0"/>
                <a:cs typeface="Arial" panose="020B0604020202020204" pitchFamily="34" charset="0"/>
              </a:rPr>
              <a:t> controls </a:t>
            </a:r>
            <a:r>
              <a:rPr lang="en-US" sz="2000" b="1" dirty="0">
                <a:latin typeface="Arial" panose="020B0604020202020204" pitchFamily="34" charset="0"/>
                <a:cs typeface="Arial" panose="020B0604020202020204" pitchFamily="34" charset="0"/>
              </a:rPr>
              <a:t>translation</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(Gingras, 2001)</a:t>
            </a:r>
          </a:p>
          <a:p>
            <a:endParaRPr lang="en-US" dirty="0"/>
          </a:p>
        </p:txBody>
      </p:sp>
    </p:spTree>
    <p:extLst>
      <p:ext uri="{BB962C8B-B14F-4D97-AF65-F5344CB8AC3E}">
        <p14:creationId xmlns:p14="http://schemas.microsoft.com/office/powerpoint/2010/main" val="54423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40CB-8B40-D2BD-CE4B-27ECB0DFA8D6}"/>
              </a:ext>
            </a:extLst>
          </p:cNvPr>
          <p:cNvSpPr>
            <a:spLocks noGrp="1"/>
          </p:cNvSpPr>
          <p:nvPr>
            <p:ph type="title"/>
          </p:nvPr>
        </p:nvSpPr>
        <p:spPr/>
        <p:txBody>
          <a:bodyPr/>
          <a:lstStyle/>
          <a:p>
            <a:r>
              <a:rPr lang="en-US" dirty="0"/>
              <a:t>Keys to Protein Success</a:t>
            </a:r>
          </a:p>
        </p:txBody>
      </p:sp>
      <p:sp>
        <p:nvSpPr>
          <p:cNvPr id="4" name="Content Placeholder 2">
            <a:extLst>
              <a:ext uri="{FF2B5EF4-FFF2-40B4-BE49-F238E27FC236}">
                <a16:creationId xmlns:a16="http://schemas.microsoft.com/office/drawing/2014/main" id="{1FEAA2A4-423F-3DEB-E759-A6BE258C17CD}"/>
              </a:ext>
            </a:extLst>
          </p:cNvPr>
          <p:cNvSpPr>
            <a:spLocks noGrp="1"/>
          </p:cNvSpPr>
          <p:nvPr>
            <p:ph idx="1"/>
          </p:nvPr>
        </p:nvSpPr>
        <p:spPr>
          <a:xfrm>
            <a:off x="2854324" y="1792288"/>
            <a:ext cx="3912235" cy="4205287"/>
          </a:xfrm>
        </p:spPr>
        <p:txBody>
          <a:bodyPr/>
          <a:lstStyle/>
          <a:p>
            <a:pPr marL="0" indent="0">
              <a:buFont typeface="Arial" panose="020B0604020202020204" pitchFamily="34" charset="0"/>
              <a:buNone/>
            </a:pPr>
            <a:r>
              <a:rPr lang="en-US" altLang="en-US" sz="4000" dirty="0">
                <a:ea typeface="ＭＳ Ｐゴシック" panose="020B0600070205080204" pitchFamily="34" charset="-128"/>
              </a:rPr>
              <a:t>1. Quantity</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2. Distribution </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3. Quality</a:t>
            </a:r>
            <a:endParaRPr lang="en-US" altLang="en-US" dirty="0">
              <a:ea typeface="ＭＳ Ｐゴシック" panose="020B0600070205080204" pitchFamily="34" charset="-128"/>
            </a:endParaRPr>
          </a:p>
          <a:p>
            <a:pPr marL="0" indent="0">
              <a:buFont typeface="Arial" panose="020B0604020202020204" pitchFamily="34" charse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694344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E45F-5F19-5A37-F2D0-A9D17B6DA139}"/>
              </a:ext>
            </a:extLst>
          </p:cNvPr>
          <p:cNvSpPr>
            <a:spLocks noGrp="1"/>
          </p:cNvSpPr>
          <p:nvPr>
            <p:ph type="title"/>
          </p:nvPr>
        </p:nvSpPr>
        <p:spPr/>
        <p:txBody>
          <a:bodyPr/>
          <a:lstStyle/>
          <a:p>
            <a:r>
              <a:rPr lang="en-US" dirty="0"/>
              <a:t>Dietary Protein &amp; Aging</a:t>
            </a:r>
          </a:p>
        </p:txBody>
      </p:sp>
      <p:sp>
        <p:nvSpPr>
          <p:cNvPr id="3" name="Content Placeholder 2">
            <a:extLst>
              <a:ext uri="{FF2B5EF4-FFF2-40B4-BE49-F238E27FC236}">
                <a16:creationId xmlns:a16="http://schemas.microsoft.com/office/drawing/2014/main" id="{04D85C2D-7926-537C-0851-8EE6A21889F4}"/>
              </a:ext>
            </a:extLst>
          </p:cNvPr>
          <p:cNvSpPr>
            <a:spLocks noGrp="1"/>
          </p:cNvSpPr>
          <p:nvPr>
            <p:ph idx="1"/>
          </p:nvPr>
        </p:nvSpPr>
        <p:spPr/>
        <p:txBody>
          <a:bodyPr/>
          <a:lstStyle/>
          <a:p>
            <a:endParaRPr lang="en-US"/>
          </a:p>
        </p:txBody>
      </p:sp>
      <p:sp>
        <p:nvSpPr>
          <p:cNvPr id="4" name="Content Placeholder 2">
            <a:extLst>
              <a:ext uri="{FF2B5EF4-FFF2-40B4-BE49-F238E27FC236}">
                <a16:creationId xmlns:a16="http://schemas.microsoft.com/office/drawing/2014/main" id="{DF5E50AF-2FA9-DBD7-73DA-5DF15D8291CB}"/>
              </a:ext>
            </a:extLst>
          </p:cNvPr>
          <p:cNvSpPr txBox="1">
            <a:spLocks/>
          </p:cNvSpPr>
          <p:nvPr/>
        </p:nvSpPr>
        <p:spPr>
          <a:xfrm>
            <a:off x="0" y="2108199"/>
            <a:ext cx="2773680" cy="3721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rPr>
              <a:t>The amount of protein needed during one meal to maximally stimulate muscle protein synthesis increases with aging</a:t>
            </a:r>
          </a:p>
        </p:txBody>
      </p:sp>
      <p:pic>
        <p:nvPicPr>
          <p:cNvPr id="5" name="Picture 4">
            <a:extLst>
              <a:ext uri="{FF2B5EF4-FFF2-40B4-BE49-F238E27FC236}">
                <a16:creationId xmlns:a16="http://schemas.microsoft.com/office/drawing/2014/main" id="{2EEBAB4A-A520-D441-B04F-E1B4045BC9C1}"/>
              </a:ext>
            </a:extLst>
          </p:cNvPr>
          <p:cNvPicPr>
            <a:picLocks noChangeAspect="1"/>
          </p:cNvPicPr>
          <p:nvPr/>
        </p:nvPicPr>
        <p:blipFill>
          <a:blip r:embed="rId2"/>
          <a:stretch>
            <a:fillRect/>
          </a:stretch>
        </p:blipFill>
        <p:spPr>
          <a:xfrm>
            <a:off x="2773680" y="1549402"/>
            <a:ext cx="6370320" cy="4672812"/>
          </a:xfrm>
          <a:prstGeom prst="rect">
            <a:avLst/>
          </a:prstGeom>
        </p:spPr>
      </p:pic>
      <p:sp>
        <p:nvSpPr>
          <p:cNvPr id="6" name="TextBox 5">
            <a:extLst>
              <a:ext uri="{FF2B5EF4-FFF2-40B4-BE49-F238E27FC236}">
                <a16:creationId xmlns:a16="http://schemas.microsoft.com/office/drawing/2014/main" id="{2143F62A-8FCF-B5F5-77A2-07608075BCB6}"/>
              </a:ext>
            </a:extLst>
          </p:cNvPr>
          <p:cNvSpPr txBox="1"/>
          <p:nvPr/>
        </p:nvSpPr>
        <p:spPr>
          <a:xfrm>
            <a:off x="0" y="1175041"/>
            <a:ext cx="9144000" cy="400110"/>
          </a:xfrm>
          <a:prstGeom prst="rect">
            <a:avLst/>
          </a:prstGeom>
          <a:noFill/>
        </p:spPr>
        <p:txBody>
          <a:bodyPr wrap="square">
            <a:spAutoFit/>
          </a:bodyPr>
          <a:lstStyle/>
          <a:p>
            <a:pPr algn="l"/>
            <a:r>
              <a:rPr lang="en-US" sz="1000" b="0" i="0" u="none" strike="noStrike" baseline="0" dirty="0">
                <a:latin typeface="+mj-lt"/>
              </a:rPr>
              <a:t>Moore DR, Churchward-</a:t>
            </a:r>
            <a:r>
              <a:rPr lang="en-US" sz="1000" b="0" i="0" u="none" strike="noStrike" baseline="0" dirty="0" err="1">
                <a:latin typeface="+mj-lt"/>
              </a:rPr>
              <a:t>Venne</a:t>
            </a:r>
            <a:r>
              <a:rPr lang="en-US" sz="1000" b="0" i="0" u="none" strike="noStrike" baseline="0" dirty="0">
                <a:latin typeface="+mj-lt"/>
              </a:rPr>
              <a:t> TA, </a:t>
            </a:r>
            <a:r>
              <a:rPr lang="en-US" sz="1000" b="0" i="0" u="none" strike="noStrike" baseline="0" dirty="0" err="1">
                <a:latin typeface="+mj-lt"/>
              </a:rPr>
              <a:t>Witard</a:t>
            </a:r>
            <a:r>
              <a:rPr lang="en-US" sz="1000" b="0" i="0" u="none" strike="noStrike" baseline="0" dirty="0">
                <a:latin typeface="+mj-lt"/>
              </a:rPr>
              <a:t> O, et al. Protein ingestion to stimulate myofibrillar protein synthesis requires greater relative protein intakes in healthy older versus younger men. Journals of Gerontology - Series A Biological Sciences and Medical </a:t>
            </a:r>
            <a:r>
              <a:rPr lang="pt-BR" sz="1000" b="0" i="0" u="none" strike="noStrike" baseline="0" dirty="0">
                <a:latin typeface="+mj-lt"/>
              </a:rPr>
              <a:t>Sciences. 2015;70(1):57-62. doi:10.1093/gerona/glu103</a:t>
            </a:r>
            <a:endParaRPr lang="en-US" sz="1000" dirty="0">
              <a:latin typeface="+mj-lt"/>
            </a:endParaRPr>
          </a:p>
        </p:txBody>
      </p:sp>
    </p:spTree>
    <p:extLst>
      <p:ext uri="{BB962C8B-B14F-4D97-AF65-F5344CB8AC3E}">
        <p14:creationId xmlns:p14="http://schemas.microsoft.com/office/powerpoint/2010/main" val="216857672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E45F-5F19-5A37-F2D0-A9D17B6DA139}"/>
              </a:ext>
            </a:extLst>
          </p:cNvPr>
          <p:cNvSpPr>
            <a:spLocks noGrp="1"/>
          </p:cNvSpPr>
          <p:nvPr>
            <p:ph type="title"/>
          </p:nvPr>
        </p:nvSpPr>
        <p:spPr/>
        <p:txBody>
          <a:bodyPr/>
          <a:lstStyle/>
          <a:p>
            <a:r>
              <a:rPr lang="en-US" dirty="0"/>
              <a:t>Dietary Protein &amp; Aging</a:t>
            </a:r>
          </a:p>
        </p:txBody>
      </p:sp>
      <p:sp>
        <p:nvSpPr>
          <p:cNvPr id="3" name="Content Placeholder 2">
            <a:extLst>
              <a:ext uri="{FF2B5EF4-FFF2-40B4-BE49-F238E27FC236}">
                <a16:creationId xmlns:a16="http://schemas.microsoft.com/office/drawing/2014/main" id="{04D85C2D-7926-537C-0851-8EE6A21889F4}"/>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EAC659D6-7A50-94F0-1A4C-39BE4D08217A}"/>
              </a:ext>
            </a:extLst>
          </p:cNvPr>
          <p:cNvSpPr txBox="1">
            <a:spLocks/>
          </p:cNvSpPr>
          <p:nvPr/>
        </p:nvSpPr>
        <p:spPr>
          <a:xfrm>
            <a:off x="4778155" y="1757165"/>
            <a:ext cx="4365845" cy="22230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The anabolic response to exercise is blunted with age</a:t>
            </a:r>
          </a:p>
          <a:p>
            <a:pPr lvl="1"/>
            <a:r>
              <a:rPr lang="en-US" sz="2400" dirty="0"/>
              <a:t>Less muscle is produced in response to the same exercise</a:t>
            </a:r>
          </a:p>
        </p:txBody>
      </p:sp>
      <p:pic>
        <p:nvPicPr>
          <p:cNvPr id="8" name="Picture 7" descr="Chart&#10;&#10;Description automatically generated">
            <a:extLst>
              <a:ext uri="{FF2B5EF4-FFF2-40B4-BE49-F238E27FC236}">
                <a16:creationId xmlns:a16="http://schemas.microsoft.com/office/drawing/2014/main" id="{3BE6BCBA-12B4-04CE-EA78-9738C349D45A}"/>
              </a:ext>
            </a:extLst>
          </p:cNvPr>
          <p:cNvPicPr>
            <a:picLocks noChangeAspect="1"/>
          </p:cNvPicPr>
          <p:nvPr/>
        </p:nvPicPr>
        <p:blipFill>
          <a:blip r:embed="rId2"/>
          <a:stretch>
            <a:fillRect/>
          </a:stretch>
        </p:blipFill>
        <p:spPr>
          <a:xfrm>
            <a:off x="0" y="1705298"/>
            <a:ext cx="4778154" cy="3817951"/>
          </a:xfrm>
          <a:prstGeom prst="rect">
            <a:avLst/>
          </a:prstGeom>
        </p:spPr>
      </p:pic>
      <p:sp>
        <p:nvSpPr>
          <p:cNvPr id="9" name="TextBox 8">
            <a:extLst>
              <a:ext uri="{FF2B5EF4-FFF2-40B4-BE49-F238E27FC236}">
                <a16:creationId xmlns:a16="http://schemas.microsoft.com/office/drawing/2014/main" id="{7D81CB43-3C06-2D8F-01CC-ECAD1371F775}"/>
              </a:ext>
            </a:extLst>
          </p:cNvPr>
          <p:cNvSpPr txBox="1"/>
          <p:nvPr/>
        </p:nvSpPr>
        <p:spPr>
          <a:xfrm>
            <a:off x="0" y="5552301"/>
            <a:ext cx="9143999" cy="553998"/>
          </a:xfrm>
          <a:prstGeom prst="rect">
            <a:avLst/>
          </a:prstGeom>
          <a:noFill/>
        </p:spPr>
        <p:txBody>
          <a:bodyPr wrap="square">
            <a:spAutoFit/>
          </a:bodyPr>
          <a:lstStyle/>
          <a:p>
            <a:pPr marL="304800" indent="-304800"/>
            <a:r>
              <a:rPr lang="en-US" sz="1000" dirty="0">
                <a:effectLst/>
                <a:latin typeface="Arial" panose="020B0604020202020204" pitchFamily="34" charset="0"/>
                <a:cs typeface="Arial" panose="020B0604020202020204" pitchFamily="34" charset="0"/>
              </a:rPr>
              <a:t>Fry, C. S., Drummond, M. J., Glynn, E. L., Dickinson, J. M., </a:t>
            </a:r>
            <a:r>
              <a:rPr lang="en-US" sz="1000" dirty="0" err="1">
                <a:effectLst/>
                <a:latin typeface="Arial" panose="020B0604020202020204" pitchFamily="34" charset="0"/>
                <a:cs typeface="Arial" panose="020B0604020202020204" pitchFamily="34" charset="0"/>
              </a:rPr>
              <a:t>Gundermann</a:t>
            </a:r>
            <a:r>
              <a:rPr lang="en-US" sz="1000" dirty="0">
                <a:effectLst/>
                <a:latin typeface="Arial" panose="020B0604020202020204" pitchFamily="34" charset="0"/>
                <a:cs typeface="Arial" panose="020B0604020202020204" pitchFamily="34" charset="0"/>
              </a:rPr>
              <a:t>, D. M., Timmerman, K. L., Walker, D. K., Dhanani, S., Volpi, E., &amp; Rasmussen, B. B. (2011). Aging impairs contraction-induced human skeletal muscle mTORC1 signaling and protein synthesis. </a:t>
            </a:r>
            <a:r>
              <a:rPr lang="en-US" sz="1000" i="1" dirty="0">
                <a:effectLst/>
                <a:latin typeface="Arial" panose="020B0604020202020204" pitchFamily="34" charset="0"/>
                <a:cs typeface="Arial" panose="020B0604020202020204" pitchFamily="34" charset="0"/>
              </a:rPr>
              <a:t>Skeletal Muscle</a:t>
            </a:r>
            <a:r>
              <a:rPr lang="en-US" sz="1000" dirty="0">
                <a:effectLst/>
                <a:latin typeface="Arial" panose="020B0604020202020204" pitchFamily="34" charset="0"/>
                <a:cs typeface="Arial" panose="020B0604020202020204" pitchFamily="34" charset="0"/>
              </a:rPr>
              <a:t>, </a:t>
            </a:r>
            <a:r>
              <a:rPr lang="en-US" sz="1000" i="1" dirty="0">
                <a:effectLst/>
                <a:latin typeface="Arial" panose="020B0604020202020204" pitchFamily="34" charset="0"/>
                <a:cs typeface="Arial" panose="020B0604020202020204" pitchFamily="34" charset="0"/>
              </a:rPr>
              <a:t>1</a:t>
            </a:r>
            <a:r>
              <a:rPr lang="en-US" sz="1000" dirty="0">
                <a:effectLst/>
                <a:latin typeface="Arial" panose="020B0604020202020204" pitchFamily="34" charset="0"/>
                <a:cs typeface="Arial" panose="020B0604020202020204" pitchFamily="34" charset="0"/>
              </a:rPr>
              <a:t>(1), 11. https://doi.org/10.1186/2044-5040-1-11</a:t>
            </a:r>
          </a:p>
        </p:txBody>
      </p:sp>
    </p:spTree>
    <p:extLst>
      <p:ext uri="{BB962C8B-B14F-4D97-AF65-F5344CB8AC3E}">
        <p14:creationId xmlns:p14="http://schemas.microsoft.com/office/powerpoint/2010/main" val="6859563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BC359447-A49C-615A-A21E-DC7628886C00}"/>
              </a:ext>
            </a:extLst>
          </p:cNvPr>
          <p:cNvPicPr>
            <a:picLocks noChangeAspect="1"/>
          </p:cNvPicPr>
          <p:nvPr/>
        </p:nvPicPr>
        <p:blipFill>
          <a:blip r:embed="rId2"/>
          <a:stretch>
            <a:fillRect/>
          </a:stretch>
        </p:blipFill>
        <p:spPr>
          <a:xfrm>
            <a:off x="0" y="1042314"/>
            <a:ext cx="5517358" cy="5776461"/>
          </a:xfrm>
          <a:prstGeom prst="rect">
            <a:avLst/>
          </a:prstGeom>
        </p:spPr>
      </p:pic>
      <p:sp>
        <p:nvSpPr>
          <p:cNvPr id="2" name="Title 1">
            <a:extLst>
              <a:ext uri="{FF2B5EF4-FFF2-40B4-BE49-F238E27FC236}">
                <a16:creationId xmlns:a16="http://schemas.microsoft.com/office/drawing/2014/main" id="{C003E45F-5F19-5A37-F2D0-A9D17B6DA139}"/>
              </a:ext>
            </a:extLst>
          </p:cNvPr>
          <p:cNvSpPr>
            <a:spLocks noGrp="1"/>
          </p:cNvSpPr>
          <p:nvPr>
            <p:ph type="title"/>
          </p:nvPr>
        </p:nvSpPr>
        <p:spPr/>
        <p:txBody>
          <a:bodyPr/>
          <a:lstStyle/>
          <a:p>
            <a:r>
              <a:rPr lang="en-US" dirty="0"/>
              <a:t>Dietary Protein &amp; Aging</a:t>
            </a:r>
          </a:p>
        </p:txBody>
      </p:sp>
      <p:sp>
        <p:nvSpPr>
          <p:cNvPr id="9" name="TextBox 8">
            <a:extLst>
              <a:ext uri="{FF2B5EF4-FFF2-40B4-BE49-F238E27FC236}">
                <a16:creationId xmlns:a16="http://schemas.microsoft.com/office/drawing/2014/main" id="{7D81CB43-3C06-2D8F-01CC-ECAD1371F775}"/>
              </a:ext>
            </a:extLst>
          </p:cNvPr>
          <p:cNvSpPr txBox="1"/>
          <p:nvPr/>
        </p:nvSpPr>
        <p:spPr>
          <a:xfrm>
            <a:off x="0" y="4852"/>
            <a:ext cx="9144000" cy="553998"/>
          </a:xfrm>
          <a:prstGeom prst="rect">
            <a:avLst/>
          </a:prstGeom>
          <a:noFill/>
        </p:spPr>
        <p:txBody>
          <a:bodyPr wrap="square">
            <a:spAutoFit/>
          </a:bodyPr>
          <a:lstStyle/>
          <a:p>
            <a:pPr marL="304800" indent="-304800"/>
            <a:r>
              <a:rPr lang="en-US" sz="1000" dirty="0">
                <a:effectLst/>
                <a:latin typeface="Arial" panose="020B0604020202020204" pitchFamily="34" charset="0"/>
                <a:cs typeface="Arial" panose="020B0604020202020204" pitchFamily="34" charset="0"/>
              </a:rPr>
              <a:t>Fry, C. S., Drummond, M. J., Glynn, E. L., Dickinson, J. M., </a:t>
            </a:r>
            <a:r>
              <a:rPr lang="en-US" sz="1000" dirty="0" err="1">
                <a:effectLst/>
                <a:latin typeface="Arial" panose="020B0604020202020204" pitchFamily="34" charset="0"/>
                <a:cs typeface="Arial" panose="020B0604020202020204" pitchFamily="34" charset="0"/>
              </a:rPr>
              <a:t>Gundermann</a:t>
            </a:r>
            <a:r>
              <a:rPr lang="en-US" sz="1000" dirty="0">
                <a:effectLst/>
                <a:latin typeface="Arial" panose="020B0604020202020204" pitchFamily="34" charset="0"/>
                <a:cs typeface="Arial" panose="020B0604020202020204" pitchFamily="34" charset="0"/>
              </a:rPr>
              <a:t>, D. M., Timmerman, K. L., Walker, D. K., Dhanani, S., Volpi, E., &amp; Rasmussen, B. B. (2011). Aging impairs contraction-induced human skeletal muscle mTORC1 signaling and protein synthesis. </a:t>
            </a:r>
            <a:r>
              <a:rPr lang="en-US" sz="1000" i="1" dirty="0">
                <a:effectLst/>
                <a:latin typeface="Arial" panose="020B0604020202020204" pitchFamily="34" charset="0"/>
                <a:cs typeface="Arial" panose="020B0604020202020204" pitchFamily="34" charset="0"/>
              </a:rPr>
              <a:t>Skeletal Muscle</a:t>
            </a:r>
            <a:r>
              <a:rPr lang="en-US" sz="1000" dirty="0">
                <a:effectLst/>
                <a:latin typeface="Arial" panose="020B0604020202020204" pitchFamily="34" charset="0"/>
                <a:cs typeface="Arial" panose="020B0604020202020204" pitchFamily="34" charset="0"/>
              </a:rPr>
              <a:t>, </a:t>
            </a:r>
            <a:r>
              <a:rPr lang="en-US" sz="1000" i="1" dirty="0">
                <a:effectLst/>
                <a:latin typeface="Arial" panose="020B0604020202020204" pitchFamily="34" charset="0"/>
                <a:cs typeface="Arial" panose="020B0604020202020204" pitchFamily="34" charset="0"/>
              </a:rPr>
              <a:t>1</a:t>
            </a:r>
            <a:r>
              <a:rPr lang="en-US" sz="1000" dirty="0">
                <a:effectLst/>
                <a:latin typeface="Arial" panose="020B0604020202020204" pitchFamily="34" charset="0"/>
                <a:cs typeface="Arial" panose="020B0604020202020204" pitchFamily="34" charset="0"/>
              </a:rPr>
              <a:t>(1), 11. https://doi.org/10.1186/2044-5040-1-11</a:t>
            </a:r>
          </a:p>
        </p:txBody>
      </p:sp>
      <p:sp>
        <p:nvSpPr>
          <p:cNvPr id="5" name="Content Placeholder 2">
            <a:extLst>
              <a:ext uri="{FF2B5EF4-FFF2-40B4-BE49-F238E27FC236}">
                <a16:creationId xmlns:a16="http://schemas.microsoft.com/office/drawing/2014/main" id="{3D28E011-4885-B517-AB48-415F97590569}"/>
              </a:ext>
            </a:extLst>
          </p:cNvPr>
          <p:cNvSpPr txBox="1">
            <a:spLocks/>
          </p:cNvSpPr>
          <p:nvPr/>
        </p:nvSpPr>
        <p:spPr>
          <a:xfrm>
            <a:off x="5517358" y="1659467"/>
            <a:ext cx="3626642" cy="49603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FF0000"/>
                </a:solidFill>
              </a:rPr>
              <a:t>The anabolic response to exercise is blunted with age</a:t>
            </a:r>
          </a:p>
          <a:p>
            <a:pPr lvl="1"/>
            <a:r>
              <a:rPr lang="en-US" sz="2400" dirty="0"/>
              <a:t>Less muscle is produced in response to the same exercise</a:t>
            </a:r>
          </a:p>
          <a:p>
            <a:r>
              <a:rPr lang="en-US" sz="2800" b="1" dirty="0">
                <a:solidFill>
                  <a:srgbClr val="009A44"/>
                </a:solidFill>
              </a:rPr>
              <a:t>Protein intake after exercise alleviates difference </a:t>
            </a:r>
          </a:p>
          <a:p>
            <a:pPr lvl="1"/>
            <a:r>
              <a:rPr lang="en-US" sz="2400" dirty="0"/>
              <a:t>Older adults </a:t>
            </a:r>
            <a:r>
              <a:rPr lang="en-US" sz="2400" b="1" dirty="0"/>
              <a:t>need protein </a:t>
            </a:r>
            <a:r>
              <a:rPr lang="en-US" sz="2400" dirty="0"/>
              <a:t>after exercise</a:t>
            </a:r>
          </a:p>
        </p:txBody>
      </p:sp>
    </p:spTree>
    <p:extLst>
      <p:ext uri="{BB962C8B-B14F-4D97-AF65-F5344CB8AC3E}">
        <p14:creationId xmlns:p14="http://schemas.microsoft.com/office/powerpoint/2010/main" val="921688338"/>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AF8E-1CD4-AE81-5E32-51E93F2FCCF7}"/>
              </a:ext>
            </a:extLst>
          </p:cNvPr>
          <p:cNvSpPr>
            <a:spLocks noGrp="1"/>
          </p:cNvSpPr>
          <p:nvPr>
            <p:ph type="title"/>
          </p:nvPr>
        </p:nvSpPr>
        <p:spPr/>
        <p:txBody>
          <a:bodyPr/>
          <a:lstStyle/>
          <a:p>
            <a:r>
              <a:rPr lang="en-US" dirty="0">
                <a:solidFill>
                  <a:schemeClr val="bg1"/>
                </a:solidFill>
              </a:rPr>
              <a:t>Protein Quantity </a:t>
            </a:r>
            <a:r>
              <a:rPr lang="en-US" dirty="0"/>
              <a:t>&amp;</a:t>
            </a:r>
            <a:r>
              <a:rPr lang="en-US" dirty="0">
                <a:solidFill>
                  <a:schemeClr val="bg1"/>
                </a:solidFill>
              </a:rPr>
              <a:t> Muscle</a:t>
            </a:r>
            <a:endParaRPr lang="en-US" dirty="0"/>
          </a:p>
        </p:txBody>
      </p:sp>
      <p:sp>
        <p:nvSpPr>
          <p:cNvPr id="3" name="Content Placeholder 2">
            <a:extLst>
              <a:ext uri="{FF2B5EF4-FFF2-40B4-BE49-F238E27FC236}">
                <a16:creationId xmlns:a16="http://schemas.microsoft.com/office/drawing/2014/main" id="{85595328-A1C9-3B81-AE83-8EB92771A252}"/>
              </a:ext>
            </a:extLst>
          </p:cNvPr>
          <p:cNvSpPr>
            <a:spLocks noGrp="1"/>
          </p:cNvSpPr>
          <p:nvPr>
            <p:ph idx="1"/>
          </p:nvPr>
        </p:nvSpPr>
        <p:spPr>
          <a:xfrm>
            <a:off x="0" y="1640265"/>
            <a:ext cx="9144000" cy="4581426"/>
          </a:xfrm>
        </p:spPr>
        <p:txBody>
          <a:bodyPr>
            <a:normAutofit/>
          </a:bodyPr>
          <a:lstStyle/>
          <a:p>
            <a:r>
              <a:rPr lang="en-US" sz="2800" dirty="0"/>
              <a:t>NIH recommends = </a:t>
            </a:r>
            <a:r>
              <a:rPr lang="en-US" sz="2800" b="1" dirty="0"/>
              <a:t>0.8 g/kg/day </a:t>
            </a:r>
          </a:p>
          <a:p>
            <a:r>
              <a:rPr lang="en-US" sz="2800" dirty="0"/>
              <a:t>Experts in aging and muscle health </a:t>
            </a:r>
            <a:r>
              <a:rPr lang="en-US" sz="2800" b="1" dirty="0"/>
              <a:t>recommend more</a:t>
            </a:r>
          </a:p>
          <a:p>
            <a:pPr lvl="1"/>
            <a:r>
              <a:rPr lang="en-US" sz="2400" dirty="0"/>
              <a:t>1.0 to 1.2 g/kg/day (Bauer, 2013; Deutz, 2014; Morley, 2010)</a:t>
            </a:r>
          </a:p>
          <a:p>
            <a:pPr lvl="1"/>
            <a:r>
              <a:rPr lang="en-US" sz="2400" dirty="0"/>
              <a:t>Or 25 to 30 g per meal (</a:t>
            </a:r>
            <a:r>
              <a:rPr lang="en-US" sz="2400" dirty="0" err="1"/>
              <a:t>Paddon</a:t>
            </a:r>
            <a:r>
              <a:rPr lang="en-US" sz="2400" dirty="0"/>
              <a:t>-Jones, 2009; Morley, 2010)</a:t>
            </a:r>
          </a:p>
          <a:p>
            <a:endParaRPr lang="en-US" dirty="0"/>
          </a:p>
        </p:txBody>
      </p:sp>
    </p:spTree>
    <p:extLst>
      <p:ext uri="{BB962C8B-B14F-4D97-AF65-F5344CB8AC3E}">
        <p14:creationId xmlns:p14="http://schemas.microsoft.com/office/powerpoint/2010/main" val="323536921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40CB-8B40-D2BD-CE4B-27ECB0DFA8D6}"/>
              </a:ext>
            </a:extLst>
          </p:cNvPr>
          <p:cNvSpPr>
            <a:spLocks noGrp="1"/>
          </p:cNvSpPr>
          <p:nvPr>
            <p:ph type="title"/>
          </p:nvPr>
        </p:nvSpPr>
        <p:spPr/>
        <p:txBody>
          <a:bodyPr/>
          <a:lstStyle/>
          <a:p>
            <a:r>
              <a:rPr lang="en-US" dirty="0"/>
              <a:t>Keys to Protein Success</a:t>
            </a:r>
          </a:p>
        </p:txBody>
      </p:sp>
      <p:sp>
        <p:nvSpPr>
          <p:cNvPr id="4" name="Content Placeholder 2">
            <a:extLst>
              <a:ext uri="{FF2B5EF4-FFF2-40B4-BE49-F238E27FC236}">
                <a16:creationId xmlns:a16="http://schemas.microsoft.com/office/drawing/2014/main" id="{1FEAA2A4-423F-3DEB-E759-A6BE258C17CD}"/>
              </a:ext>
            </a:extLst>
          </p:cNvPr>
          <p:cNvSpPr>
            <a:spLocks noGrp="1"/>
          </p:cNvSpPr>
          <p:nvPr>
            <p:ph idx="1"/>
          </p:nvPr>
        </p:nvSpPr>
        <p:spPr>
          <a:xfrm>
            <a:off x="2854324" y="1792288"/>
            <a:ext cx="3912235" cy="4205287"/>
          </a:xfrm>
        </p:spPr>
        <p:txBody>
          <a:bodyPr/>
          <a:lstStyle/>
          <a:p>
            <a:pPr marL="0" indent="0">
              <a:buFont typeface="Arial" panose="020B0604020202020204" pitchFamily="34" charset="0"/>
              <a:buNone/>
            </a:pPr>
            <a:r>
              <a:rPr lang="en-US" altLang="en-US" sz="4000" dirty="0">
                <a:ea typeface="ＭＳ Ｐゴシック" panose="020B0600070205080204" pitchFamily="34" charset="-128"/>
              </a:rPr>
              <a:t>1. Quantity</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2. Distribution </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3. Quality</a:t>
            </a:r>
            <a:endParaRPr lang="en-US" altLang="en-US" dirty="0">
              <a:ea typeface="ＭＳ Ｐゴシック" panose="020B0600070205080204" pitchFamily="34" charset="-128"/>
            </a:endParaRPr>
          </a:p>
          <a:p>
            <a:pPr marL="0" indent="0">
              <a:buFont typeface="Arial" panose="020B0604020202020204" pitchFamily="34" charse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08226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AF8E-1CD4-AE81-5E32-51E93F2FCCF7}"/>
              </a:ext>
            </a:extLst>
          </p:cNvPr>
          <p:cNvSpPr>
            <a:spLocks noGrp="1"/>
          </p:cNvSpPr>
          <p:nvPr>
            <p:ph type="title"/>
          </p:nvPr>
        </p:nvSpPr>
        <p:spPr/>
        <p:txBody>
          <a:bodyPr/>
          <a:lstStyle/>
          <a:p>
            <a:r>
              <a:rPr lang="en-US" dirty="0">
                <a:solidFill>
                  <a:schemeClr val="bg1"/>
                </a:solidFill>
              </a:rPr>
              <a:t>Protein Quantity </a:t>
            </a:r>
            <a:r>
              <a:rPr lang="en-US" dirty="0"/>
              <a:t>&amp;</a:t>
            </a:r>
            <a:r>
              <a:rPr lang="en-US" dirty="0">
                <a:solidFill>
                  <a:schemeClr val="bg1"/>
                </a:solidFill>
              </a:rPr>
              <a:t> Muscle</a:t>
            </a:r>
            <a:endParaRPr lang="en-US" dirty="0"/>
          </a:p>
        </p:txBody>
      </p:sp>
      <p:sp>
        <p:nvSpPr>
          <p:cNvPr id="3" name="Content Placeholder 2">
            <a:extLst>
              <a:ext uri="{FF2B5EF4-FFF2-40B4-BE49-F238E27FC236}">
                <a16:creationId xmlns:a16="http://schemas.microsoft.com/office/drawing/2014/main" id="{85595328-A1C9-3B81-AE83-8EB92771A252}"/>
              </a:ext>
            </a:extLst>
          </p:cNvPr>
          <p:cNvSpPr>
            <a:spLocks noGrp="1"/>
          </p:cNvSpPr>
          <p:nvPr>
            <p:ph idx="1"/>
          </p:nvPr>
        </p:nvSpPr>
        <p:spPr>
          <a:xfrm>
            <a:off x="0" y="1640265"/>
            <a:ext cx="9144000" cy="4581426"/>
          </a:xfrm>
        </p:spPr>
        <p:txBody>
          <a:bodyPr>
            <a:normAutofit lnSpcReduction="10000"/>
          </a:bodyPr>
          <a:lstStyle/>
          <a:p>
            <a:r>
              <a:rPr lang="en-US" sz="2800" dirty="0"/>
              <a:t>The same studies (Rand, 2003) that informed the </a:t>
            </a:r>
            <a:r>
              <a:rPr lang="en-US" sz="2800" b="1" dirty="0"/>
              <a:t>0.8 g/kg/day</a:t>
            </a:r>
            <a:r>
              <a:rPr lang="en-US" sz="2800" dirty="0"/>
              <a:t> recommendation only included works where participants </a:t>
            </a:r>
            <a:r>
              <a:rPr lang="en-US" sz="2800" b="1" dirty="0"/>
              <a:t>ate three or more iso-nutrient meals</a:t>
            </a:r>
          </a:p>
          <a:p>
            <a:pPr lvl="1"/>
            <a:r>
              <a:rPr lang="en-US" sz="2400" b="1" dirty="0"/>
              <a:t>Thus, protein intake was exactly evenly distributed</a:t>
            </a:r>
          </a:p>
          <a:p>
            <a:r>
              <a:rPr lang="en-US" sz="2800" b="1" dirty="0"/>
              <a:t>Breakpoint </a:t>
            </a:r>
            <a:r>
              <a:rPr lang="en-US" sz="2800" dirty="0"/>
              <a:t>analysis of muscle protein synthesis indicates (Moore, 2015):</a:t>
            </a:r>
          </a:p>
          <a:p>
            <a:pPr lvl="1"/>
            <a:r>
              <a:rPr lang="en-US" sz="2400" b="1" dirty="0"/>
              <a:t>0.24 </a:t>
            </a:r>
            <a:r>
              <a:rPr lang="en-US" sz="2400" dirty="0"/>
              <a:t>g/kg/meal for younger adults</a:t>
            </a:r>
          </a:p>
          <a:p>
            <a:pPr lvl="1"/>
            <a:r>
              <a:rPr lang="en-US" sz="2400" b="1" dirty="0"/>
              <a:t>0.40 </a:t>
            </a:r>
            <a:r>
              <a:rPr lang="en-US" sz="2400" dirty="0"/>
              <a:t>g/kg/meal for older adults</a:t>
            </a:r>
          </a:p>
          <a:p>
            <a:pPr lvl="1"/>
            <a:r>
              <a:rPr lang="en-US" sz="2400" dirty="0"/>
              <a:t>Maximally stimulates muscle protein synthesis</a:t>
            </a:r>
          </a:p>
          <a:p>
            <a:r>
              <a:rPr lang="en-US" sz="2800" dirty="0"/>
              <a:t>In other words, we should </a:t>
            </a:r>
            <a:r>
              <a:rPr lang="en-US" sz="2800" b="1" dirty="0"/>
              <a:t>not eat </a:t>
            </a:r>
            <a:r>
              <a:rPr lang="en-US" sz="2800" dirty="0"/>
              <a:t>all of our </a:t>
            </a:r>
            <a:r>
              <a:rPr lang="en-US" sz="2800" b="1" dirty="0"/>
              <a:t>protein at once</a:t>
            </a:r>
          </a:p>
          <a:p>
            <a:endParaRPr lang="en-US" dirty="0"/>
          </a:p>
        </p:txBody>
      </p:sp>
    </p:spTree>
    <p:extLst>
      <p:ext uri="{BB962C8B-B14F-4D97-AF65-F5344CB8AC3E}">
        <p14:creationId xmlns:p14="http://schemas.microsoft.com/office/powerpoint/2010/main" val="320739782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2555-B3C1-4975-9828-4CDC8486CDD7}"/>
              </a:ext>
            </a:extLst>
          </p:cNvPr>
          <p:cNvSpPr>
            <a:spLocks noGrp="1"/>
          </p:cNvSpPr>
          <p:nvPr>
            <p:ph type="title"/>
          </p:nvPr>
        </p:nvSpPr>
        <p:spPr/>
        <p:txBody>
          <a:bodyPr>
            <a:normAutofit fontScale="90000"/>
          </a:bodyPr>
          <a:lstStyle/>
          <a:p>
            <a:r>
              <a:rPr lang="en-US" dirty="0"/>
              <a:t>Dietary Protein Intake Distribution </a:t>
            </a:r>
          </a:p>
        </p:txBody>
      </p:sp>
      <p:sp>
        <p:nvSpPr>
          <p:cNvPr id="3" name="Content Placeholder 2">
            <a:extLst>
              <a:ext uri="{FF2B5EF4-FFF2-40B4-BE49-F238E27FC236}">
                <a16:creationId xmlns:a16="http://schemas.microsoft.com/office/drawing/2014/main" id="{8CC04186-3A0A-1BCD-43A2-EDFBEE8F6D3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A8E3042-38AD-889B-E779-2E7C634B774D}"/>
              </a:ext>
            </a:extLst>
          </p:cNvPr>
          <p:cNvPicPr>
            <a:picLocks noChangeAspect="1"/>
          </p:cNvPicPr>
          <p:nvPr/>
        </p:nvPicPr>
        <p:blipFill>
          <a:blip r:embed="rId2"/>
          <a:stretch>
            <a:fillRect/>
          </a:stretch>
        </p:blipFill>
        <p:spPr>
          <a:xfrm>
            <a:off x="409287" y="1744946"/>
            <a:ext cx="8152166" cy="3623185"/>
          </a:xfrm>
          <a:prstGeom prst="rect">
            <a:avLst/>
          </a:prstGeom>
        </p:spPr>
      </p:pic>
      <p:sp>
        <p:nvSpPr>
          <p:cNvPr id="5" name="TextBox 4">
            <a:extLst>
              <a:ext uri="{FF2B5EF4-FFF2-40B4-BE49-F238E27FC236}">
                <a16:creationId xmlns:a16="http://schemas.microsoft.com/office/drawing/2014/main" id="{36CDAE38-DB68-FB5B-0843-E557DCBE81B0}"/>
              </a:ext>
            </a:extLst>
          </p:cNvPr>
          <p:cNvSpPr txBox="1"/>
          <p:nvPr/>
        </p:nvSpPr>
        <p:spPr>
          <a:xfrm>
            <a:off x="0" y="5578855"/>
            <a:ext cx="9144000" cy="574324"/>
          </a:xfrm>
          <a:prstGeom prst="rect">
            <a:avLst/>
          </a:prstGeom>
          <a:noFill/>
        </p:spPr>
        <p:txBody>
          <a:bodyPr wrap="square">
            <a:spAutoFit/>
          </a:bodyPr>
          <a:lstStyle/>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Johnson, N. R</a:t>
            </a:r>
            <a:r>
              <a:rPr lang="en-US" sz="1000" dirty="0">
                <a:effectLst/>
                <a:latin typeface="Arial" panose="020B0604020202020204" pitchFamily="34" charset="0"/>
                <a:ea typeface="Times New Roman" panose="02020603050405020304" pitchFamily="18" charset="0"/>
                <a:cs typeface="Arial" panose="020B0604020202020204" pitchFamily="34" charset="0"/>
              </a:rPr>
              <a:t>., Kotarsky, C. J., Mahoney, S. J., Sawyer, B. C., Stone, K. A., Byun, W., Hackney, K. J., Mitchell, S., &amp; Stastny, S. N. (2022). Evenness of dietary protein intake is positively associated with lean mass and strength in healthy women. </a:t>
            </a:r>
            <a:r>
              <a:rPr lang="en-US" sz="1000" i="1" dirty="0">
                <a:effectLst/>
                <a:latin typeface="Arial" panose="020B0604020202020204" pitchFamily="34" charset="0"/>
                <a:ea typeface="Times New Roman" panose="02020603050405020304" pitchFamily="18" charset="0"/>
                <a:cs typeface="Arial" panose="020B0604020202020204" pitchFamily="34" charset="0"/>
              </a:rPr>
              <a:t>Nutrition and Metabolic Insights</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i="1" dirty="0">
                <a:effectLst/>
                <a:latin typeface="Arial" panose="020B0604020202020204" pitchFamily="34" charset="0"/>
                <a:ea typeface="Times New Roman" panose="02020603050405020304" pitchFamily="18" charset="0"/>
                <a:cs typeface="Arial" panose="020B0604020202020204" pitchFamily="34" charset="0"/>
              </a:rPr>
              <a:t>15</a:t>
            </a:r>
            <a:r>
              <a:rPr lang="en-US" sz="1000" dirty="0">
                <a:effectLst/>
                <a:latin typeface="Arial" panose="020B0604020202020204" pitchFamily="34" charset="0"/>
                <a:ea typeface="Times New Roman" panose="02020603050405020304" pitchFamily="18" charset="0"/>
                <a:cs typeface="Arial" panose="020B0604020202020204" pitchFamily="34" charset="0"/>
              </a:rPr>
              <a:t>, 1–9. https://doi.org/10.1177/11786388221101829</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928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917F-B270-3FAB-8206-5E072DD3FAF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FC207DE-F86C-1533-A92C-0CAF8A14961B}"/>
              </a:ext>
            </a:extLst>
          </p:cNvPr>
          <p:cNvSpPr>
            <a:spLocks noGrp="1"/>
          </p:cNvSpPr>
          <p:nvPr>
            <p:ph idx="1"/>
          </p:nvPr>
        </p:nvSpPr>
        <p:spPr/>
        <p:txBody>
          <a:bodyPr/>
          <a:lstStyle/>
          <a:p>
            <a:pPr marL="257175" indent="-257175">
              <a:lnSpc>
                <a:spcPct val="107000"/>
              </a:lnSpc>
              <a:spcBef>
                <a:spcPts val="0"/>
              </a:spcBef>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 Describe the importance of adequate nutrition in relation to strength/mobility with an older adult.</a:t>
            </a:r>
          </a:p>
          <a:p>
            <a:pPr marL="257175" indent="-257175">
              <a:lnSpc>
                <a:spcPct val="107000"/>
              </a:lnSpc>
              <a:spcBef>
                <a:spcPts val="0"/>
              </a:spcBef>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 Understand the specific nutritional requirements of an older adult.</a:t>
            </a:r>
          </a:p>
          <a:p>
            <a:pPr marL="257175" indent="-257175">
              <a:lnSpc>
                <a:spcPct val="107000"/>
              </a:lnSpc>
              <a:spcBef>
                <a:spcPts val="0"/>
              </a:spcBef>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 Complete appropriate strength, nutritional and food insecurity screening with all older adults.</a:t>
            </a:r>
          </a:p>
          <a:p>
            <a:pPr marL="257175" indent="-257175">
              <a:lnSpc>
                <a:spcPct val="107000"/>
              </a:lnSpc>
              <a:spcBef>
                <a:spcPts val="0"/>
              </a:spcBef>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 Recognize the importance of referral to a dietician for individualized needs.</a:t>
            </a:r>
          </a:p>
          <a:p>
            <a:pPr marL="257175" indent="-257175">
              <a:lnSpc>
                <a:spcPct val="107000"/>
              </a:lnSpc>
              <a:spcBef>
                <a:spcPts val="0"/>
              </a:spcBef>
              <a:spcAft>
                <a:spcPts val="600"/>
              </a:spcAft>
              <a:buFont typeface="+mj-lt"/>
              <a:buAutoNum type="arabicPeriod"/>
            </a:pPr>
            <a:r>
              <a:rPr lang="en-US" sz="2400" kern="100" dirty="0">
                <a:latin typeface="Aptos" panose="020B0004020202020204" pitchFamily="34" charset="0"/>
                <a:ea typeface="Aptos" panose="020B0004020202020204" pitchFamily="34" charset="0"/>
                <a:cs typeface="Times New Roman" panose="02020603050405020304" pitchFamily="18" charset="0"/>
              </a:rPr>
              <a:t> Apply knowledge of nutrition and mobility in a case application.</a:t>
            </a:r>
          </a:p>
          <a:p>
            <a:pPr marL="0" indent="0">
              <a:buNone/>
            </a:pPr>
            <a:endParaRPr lang="en-US" dirty="0"/>
          </a:p>
        </p:txBody>
      </p:sp>
    </p:spTree>
    <p:extLst>
      <p:ext uri="{BB962C8B-B14F-4D97-AF65-F5344CB8AC3E}">
        <p14:creationId xmlns:p14="http://schemas.microsoft.com/office/powerpoint/2010/main" val="238656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2555-B3C1-4975-9828-4CDC8486CDD7}"/>
              </a:ext>
            </a:extLst>
          </p:cNvPr>
          <p:cNvSpPr>
            <a:spLocks noGrp="1"/>
          </p:cNvSpPr>
          <p:nvPr>
            <p:ph type="title"/>
          </p:nvPr>
        </p:nvSpPr>
        <p:spPr/>
        <p:txBody>
          <a:bodyPr>
            <a:normAutofit fontScale="90000"/>
          </a:bodyPr>
          <a:lstStyle/>
          <a:p>
            <a:r>
              <a:rPr lang="en-US" dirty="0"/>
              <a:t>Dietary Protein Intake Distribution </a:t>
            </a:r>
          </a:p>
        </p:txBody>
      </p:sp>
      <p:sp>
        <p:nvSpPr>
          <p:cNvPr id="3" name="Content Placeholder 2">
            <a:extLst>
              <a:ext uri="{FF2B5EF4-FFF2-40B4-BE49-F238E27FC236}">
                <a16:creationId xmlns:a16="http://schemas.microsoft.com/office/drawing/2014/main" id="{8CC04186-3A0A-1BCD-43A2-EDFBEE8F6D34}"/>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36CDAE38-DB68-FB5B-0843-E557DCBE81B0}"/>
              </a:ext>
            </a:extLst>
          </p:cNvPr>
          <p:cNvSpPr txBox="1"/>
          <p:nvPr/>
        </p:nvSpPr>
        <p:spPr>
          <a:xfrm>
            <a:off x="7306164" y="1567920"/>
            <a:ext cx="1845198" cy="2220929"/>
          </a:xfrm>
          <a:prstGeom prst="rect">
            <a:avLst/>
          </a:prstGeom>
          <a:noFill/>
        </p:spPr>
        <p:txBody>
          <a:bodyPr wrap="square">
            <a:spAutoFit/>
          </a:bodyPr>
          <a:lstStyle/>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Johnson, N. R</a:t>
            </a:r>
            <a:r>
              <a:rPr lang="en-US" sz="1000" dirty="0">
                <a:effectLst/>
                <a:latin typeface="Arial" panose="020B0604020202020204" pitchFamily="34" charset="0"/>
                <a:ea typeface="Times New Roman" panose="02020603050405020304" pitchFamily="18" charset="0"/>
                <a:cs typeface="Arial" panose="020B0604020202020204" pitchFamily="34" charset="0"/>
              </a:rPr>
              <a:t>., Kotarsky, C. J., Mahoney, S. J., Sawyer, B. C., Stone, K. A., Byun, W., Hackney, K. J., Mitchell, S., &amp; Stastny, S. N. (2022). Evenness of dietary protein intake is positively associated with lean mass and strength in healthy women. </a:t>
            </a:r>
            <a:r>
              <a:rPr lang="en-US" sz="1000" i="1" dirty="0">
                <a:effectLst/>
                <a:latin typeface="Arial" panose="020B0604020202020204" pitchFamily="34" charset="0"/>
                <a:ea typeface="Times New Roman" panose="02020603050405020304" pitchFamily="18" charset="0"/>
                <a:cs typeface="Arial" panose="020B0604020202020204" pitchFamily="34" charset="0"/>
              </a:rPr>
              <a:t>Nutrition and Metabolic Insights</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i="1" dirty="0">
                <a:effectLst/>
                <a:latin typeface="Arial" panose="020B0604020202020204" pitchFamily="34" charset="0"/>
                <a:ea typeface="Times New Roman" panose="02020603050405020304" pitchFamily="18" charset="0"/>
                <a:cs typeface="Arial" panose="020B0604020202020204" pitchFamily="34" charset="0"/>
              </a:rPr>
              <a:t>15</a:t>
            </a:r>
            <a:r>
              <a:rPr lang="en-US" sz="1000" dirty="0">
                <a:effectLst/>
                <a:latin typeface="Arial" panose="020B0604020202020204" pitchFamily="34" charset="0"/>
                <a:ea typeface="Times New Roman" panose="02020603050405020304" pitchFamily="18" charset="0"/>
                <a:cs typeface="Arial" panose="020B0604020202020204" pitchFamily="34" charset="0"/>
              </a:rPr>
              <a:t>, 1–9. https://doi.org/10.1177/11786388221101829</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ECC2FC-F7B5-5521-844B-DEEE0724A533}"/>
              </a:ext>
            </a:extLst>
          </p:cNvPr>
          <p:cNvPicPr>
            <a:picLocks noChangeAspect="1"/>
          </p:cNvPicPr>
          <p:nvPr/>
        </p:nvPicPr>
        <p:blipFill>
          <a:blip r:embed="rId2"/>
          <a:stretch>
            <a:fillRect/>
          </a:stretch>
        </p:blipFill>
        <p:spPr>
          <a:xfrm>
            <a:off x="-1" y="1532298"/>
            <a:ext cx="7306165" cy="5325702"/>
          </a:xfrm>
          <a:prstGeom prst="rect">
            <a:avLst/>
          </a:prstGeom>
        </p:spPr>
      </p:pic>
    </p:spTree>
    <p:extLst>
      <p:ext uri="{BB962C8B-B14F-4D97-AF65-F5344CB8AC3E}">
        <p14:creationId xmlns:p14="http://schemas.microsoft.com/office/powerpoint/2010/main" val="196073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40CB-8B40-D2BD-CE4B-27ECB0DFA8D6}"/>
              </a:ext>
            </a:extLst>
          </p:cNvPr>
          <p:cNvSpPr>
            <a:spLocks noGrp="1"/>
          </p:cNvSpPr>
          <p:nvPr>
            <p:ph type="title"/>
          </p:nvPr>
        </p:nvSpPr>
        <p:spPr/>
        <p:txBody>
          <a:bodyPr/>
          <a:lstStyle/>
          <a:p>
            <a:r>
              <a:rPr lang="en-US" dirty="0"/>
              <a:t>Keys to Protein Success</a:t>
            </a:r>
          </a:p>
        </p:txBody>
      </p:sp>
      <p:sp>
        <p:nvSpPr>
          <p:cNvPr id="4" name="Content Placeholder 2">
            <a:extLst>
              <a:ext uri="{FF2B5EF4-FFF2-40B4-BE49-F238E27FC236}">
                <a16:creationId xmlns:a16="http://schemas.microsoft.com/office/drawing/2014/main" id="{1FEAA2A4-423F-3DEB-E759-A6BE258C17CD}"/>
              </a:ext>
            </a:extLst>
          </p:cNvPr>
          <p:cNvSpPr>
            <a:spLocks noGrp="1"/>
          </p:cNvSpPr>
          <p:nvPr>
            <p:ph idx="1"/>
          </p:nvPr>
        </p:nvSpPr>
        <p:spPr>
          <a:xfrm>
            <a:off x="2854324" y="1792288"/>
            <a:ext cx="3912235" cy="4205287"/>
          </a:xfrm>
        </p:spPr>
        <p:txBody>
          <a:bodyPr/>
          <a:lstStyle/>
          <a:p>
            <a:pPr marL="0" indent="0">
              <a:buFont typeface="Arial" panose="020B0604020202020204" pitchFamily="34" charset="0"/>
              <a:buNone/>
            </a:pPr>
            <a:r>
              <a:rPr lang="en-US" altLang="en-US" sz="4000" dirty="0">
                <a:ea typeface="ＭＳ Ｐゴシック" panose="020B0600070205080204" pitchFamily="34" charset="-128"/>
              </a:rPr>
              <a:t>1. Quantity</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2. Distribution </a:t>
            </a:r>
          </a:p>
          <a:p>
            <a:pPr marL="0" indent="0" algn="ctr">
              <a:buFont typeface="Arial" panose="020B0604020202020204" pitchFamily="34" charset="0"/>
              <a:buNone/>
            </a:pPr>
            <a:endParaRPr lang="en-US" altLang="en-US" sz="4000" dirty="0">
              <a:ea typeface="ＭＳ Ｐゴシック" panose="020B0600070205080204" pitchFamily="34" charset="-128"/>
            </a:endParaRPr>
          </a:p>
          <a:p>
            <a:pPr marL="0" indent="0">
              <a:buNone/>
            </a:pPr>
            <a:r>
              <a:rPr lang="en-US" altLang="en-US" sz="4000" dirty="0">
                <a:ea typeface="ＭＳ Ｐゴシック" panose="020B0600070205080204" pitchFamily="34" charset="-128"/>
              </a:rPr>
              <a:t>3. Quality</a:t>
            </a:r>
            <a:endParaRPr lang="en-US" altLang="en-US" dirty="0">
              <a:ea typeface="ＭＳ Ｐゴシック" panose="020B0600070205080204" pitchFamily="34" charset="-128"/>
            </a:endParaRPr>
          </a:p>
          <a:p>
            <a:pPr marL="0" indent="0">
              <a:buFont typeface="Arial" panose="020B0604020202020204" pitchFamily="34" charse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0055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DC62-DAEC-15C6-81BC-A5D3DD648656}"/>
              </a:ext>
            </a:extLst>
          </p:cNvPr>
          <p:cNvSpPr>
            <a:spLocks noGrp="1"/>
          </p:cNvSpPr>
          <p:nvPr>
            <p:ph type="title"/>
          </p:nvPr>
        </p:nvSpPr>
        <p:spPr/>
        <p:txBody>
          <a:bodyPr>
            <a:normAutofit/>
          </a:bodyPr>
          <a:lstStyle/>
          <a:p>
            <a:r>
              <a:rPr lang="en-US" dirty="0"/>
              <a:t>Dietary Protein Quality </a:t>
            </a:r>
          </a:p>
        </p:txBody>
      </p:sp>
      <p:pic>
        <p:nvPicPr>
          <p:cNvPr id="4" name="Content Placeholder 3">
            <a:extLst>
              <a:ext uri="{FF2B5EF4-FFF2-40B4-BE49-F238E27FC236}">
                <a16:creationId xmlns:a16="http://schemas.microsoft.com/office/drawing/2014/main" id="{F9B56122-2136-8126-CCF5-38B72E12F17D}"/>
              </a:ext>
            </a:extLst>
          </p:cNvPr>
          <p:cNvPicPr>
            <a:picLocks noGrp="1" noChangeAspect="1"/>
          </p:cNvPicPr>
          <p:nvPr>
            <p:ph idx="1"/>
          </p:nvPr>
        </p:nvPicPr>
        <p:blipFill>
          <a:blip r:embed="rId2"/>
          <a:stretch>
            <a:fillRect/>
          </a:stretch>
        </p:blipFill>
        <p:spPr>
          <a:xfrm>
            <a:off x="1823428" y="1624405"/>
            <a:ext cx="7320572" cy="4084637"/>
          </a:xfrm>
          <a:prstGeom prst="rect">
            <a:avLst/>
          </a:prstGeom>
        </p:spPr>
      </p:pic>
      <p:sp>
        <p:nvSpPr>
          <p:cNvPr id="6" name="TextBox 5">
            <a:extLst>
              <a:ext uri="{FF2B5EF4-FFF2-40B4-BE49-F238E27FC236}">
                <a16:creationId xmlns:a16="http://schemas.microsoft.com/office/drawing/2014/main" id="{376AE437-6F18-8E27-F8D0-982FC327DED0}"/>
              </a:ext>
            </a:extLst>
          </p:cNvPr>
          <p:cNvSpPr txBox="1"/>
          <p:nvPr/>
        </p:nvSpPr>
        <p:spPr>
          <a:xfrm>
            <a:off x="2944368" y="5903024"/>
            <a:ext cx="2578608" cy="876137"/>
          </a:xfrm>
          <a:prstGeom prst="rect">
            <a:avLst/>
          </a:prstGeom>
          <a:noFill/>
        </p:spPr>
        <p:txBody>
          <a:bodyPr wrap="square">
            <a:spAutoFit/>
          </a:bodyPr>
          <a:lstStyle/>
          <a:p>
            <a:pPr marL="0" marR="0">
              <a:lnSpc>
                <a:spcPct val="107000"/>
              </a:lnSpc>
              <a:spcBef>
                <a:spcPts val="0"/>
              </a:spcBef>
              <a:spcAft>
                <a:spcPts val="0"/>
              </a:spcAft>
            </a:pP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Herreman</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L.,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Nommensen</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Pennings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B., &amp;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Laus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M. C. (2020). Comprehensive overview of the quality of plant- And animal-sourced proteins based on the digestible indispensable amino acid score.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Food Science and Nutrition</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(10), 5379–5391. https://doi.org/10.1002/fsn3.1809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483A9D3-46D9-6CF1-AA62-4F36431A090A}"/>
              </a:ext>
            </a:extLst>
          </p:cNvPr>
          <p:cNvSpPr txBox="1">
            <a:spLocks/>
          </p:cNvSpPr>
          <p:nvPr/>
        </p:nvSpPr>
        <p:spPr>
          <a:xfrm>
            <a:off x="0" y="1602297"/>
            <a:ext cx="1823428" cy="5176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100≥ Complete protein</a:t>
            </a:r>
          </a:p>
          <a:p>
            <a:r>
              <a:rPr lang="en-US" dirty="0"/>
              <a:t>99-75 good source of protein</a:t>
            </a:r>
          </a:p>
          <a:p>
            <a:r>
              <a:rPr lang="en-US" dirty="0"/>
              <a:t>≤75 poor quality protein</a:t>
            </a:r>
          </a:p>
          <a:p>
            <a:pPr lvl="1"/>
            <a:endParaRPr lang="en-US" dirty="0"/>
          </a:p>
          <a:p>
            <a:endParaRPr lang="en-US" dirty="0"/>
          </a:p>
          <a:p>
            <a:endParaRPr lang="en-US" dirty="0"/>
          </a:p>
        </p:txBody>
      </p:sp>
    </p:spTree>
    <p:extLst>
      <p:ext uri="{BB962C8B-B14F-4D97-AF65-F5344CB8AC3E}">
        <p14:creationId xmlns:p14="http://schemas.microsoft.com/office/powerpoint/2010/main" val="13078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1BC592B-F5A2-298A-3096-35B46D35C79F}"/>
              </a:ext>
            </a:extLst>
          </p:cNvPr>
          <p:cNvPicPr>
            <a:picLocks noChangeAspect="1"/>
          </p:cNvPicPr>
          <p:nvPr/>
        </p:nvPicPr>
        <p:blipFill>
          <a:blip r:embed="rId2"/>
          <a:stretch>
            <a:fillRect/>
          </a:stretch>
        </p:blipFill>
        <p:spPr>
          <a:xfrm>
            <a:off x="0" y="3749342"/>
            <a:ext cx="5433621" cy="3108658"/>
          </a:xfrm>
          <a:prstGeom prst="rect">
            <a:avLst/>
          </a:prstGeom>
        </p:spPr>
      </p:pic>
      <p:sp>
        <p:nvSpPr>
          <p:cNvPr id="2" name="Title 1">
            <a:extLst>
              <a:ext uri="{FF2B5EF4-FFF2-40B4-BE49-F238E27FC236}">
                <a16:creationId xmlns:a16="http://schemas.microsoft.com/office/drawing/2014/main" id="{F859B32E-1C10-3310-64EE-65B415C1E550}"/>
              </a:ext>
            </a:extLst>
          </p:cNvPr>
          <p:cNvSpPr>
            <a:spLocks noGrp="1"/>
          </p:cNvSpPr>
          <p:nvPr>
            <p:ph type="title"/>
          </p:nvPr>
        </p:nvSpPr>
        <p:spPr/>
        <p:txBody>
          <a:bodyPr/>
          <a:lstStyle/>
          <a:p>
            <a:r>
              <a:rPr lang="en-US" dirty="0"/>
              <a:t>Protein Quality</a:t>
            </a:r>
          </a:p>
        </p:txBody>
      </p:sp>
      <p:sp>
        <p:nvSpPr>
          <p:cNvPr id="3" name="Content Placeholder 2">
            <a:extLst>
              <a:ext uri="{FF2B5EF4-FFF2-40B4-BE49-F238E27FC236}">
                <a16:creationId xmlns:a16="http://schemas.microsoft.com/office/drawing/2014/main" id="{A34CB776-B87F-A441-1C0A-A2E2E57036D9}"/>
              </a:ext>
            </a:extLst>
          </p:cNvPr>
          <p:cNvSpPr>
            <a:spLocks noGrp="1"/>
          </p:cNvSpPr>
          <p:nvPr>
            <p:ph idx="1"/>
          </p:nvPr>
        </p:nvSpPr>
        <p:spPr>
          <a:xfrm>
            <a:off x="0" y="1686560"/>
            <a:ext cx="9144000" cy="4142740"/>
          </a:xfrm>
        </p:spPr>
        <p:txBody>
          <a:bodyPr/>
          <a:lstStyle/>
          <a:p>
            <a:r>
              <a:rPr lang="en-US" b="1" dirty="0"/>
              <a:t>Animal-based proteins </a:t>
            </a:r>
            <a:r>
              <a:rPr lang="en-US" dirty="0"/>
              <a:t>have better protein quality than </a:t>
            </a:r>
            <a:r>
              <a:rPr lang="en-US" b="1" dirty="0"/>
              <a:t>plant-based proteins</a:t>
            </a:r>
          </a:p>
          <a:p>
            <a:pPr lvl="1"/>
            <a:r>
              <a:rPr lang="en-US" b="1" dirty="0"/>
              <a:t>Largely driven by amino acid score</a:t>
            </a:r>
          </a:p>
          <a:p>
            <a:r>
              <a:rPr lang="en-US" dirty="0"/>
              <a:t>When matched for protein and energy</a:t>
            </a:r>
          </a:p>
          <a:p>
            <a:pPr lvl="1"/>
            <a:r>
              <a:rPr lang="en-US" dirty="0"/>
              <a:t>Egg results in greater </a:t>
            </a:r>
            <a:r>
              <a:rPr lang="en-US" b="1" dirty="0"/>
              <a:t>EAA</a:t>
            </a:r>
            <a:r>
              <a:rPr lang="en-US" dirty="0"/>
              <a:t> and in particular </a:t>
            </a:r>
            <a:r>
              <a:rPr lang="en-US" b="1" dirty="0"/>
              <a:t>leucine</a:t>
            </a:r>
            <a:r>
              <a:rPr lang="en-US" dirty="0"/>
              <a:t> </a:t>
            </a:r>
            <a:endParaRPr lang="en-US" sz="2400" b="1" dirty="0"/>
          </a:p>
          <a:p>
            <a:pPr lvl="1"/>
            <a:r>
              <a:rPr lang="en-US" dirty="0"/>
              <a:t>These differences are associated with </a:t>
            </a:r>
            <a:r>
              <a:rPr lang="en-US" b="1" dirty="0"/>
              <a:t>greater net protein balance</a:t>
            </a:r>
          </a:p>
          <a:p>
            <a:endParaRPr lang="en-US" dirty="0"/>
          </a:p>
        </p:txBody>
      </p:sp>
      <p:sp>
        <p:nvSpPr>
          <p:cNvPr id="6" name="TextBox 5">
            <a:extLst>
              <a:ext uri="{FF2B5EF4-FFF2-40B4-BE49-F238E27FC236}">
                <a16:creationId xmlns:a16="http://schemas.microsoft.com/office/drawing/2014/main" id="{3179AFD8-B249-4079-D7B0-4514ACFEBB72}"/>
              </a:ext>
            </a:extLst>
          </p:cNvPr>
          <p:cNvSpPr txBox="1"/>
          <p:nvPr/>
        </p:nvSpPr>
        <p:spPr>
          <a:xfrm>
            <a:off x="4123434" y="4904485"/>
            <a:ext cx="5020565" cy="574324"/>
          </a:xfrm>
          <a:prstGeom prst="rect">
            <a:avLst/>
          </a:prstGeom>
          <a:noFill/>
        </p:spPr>
        <p:txBody>
          <a:bodyPr wrap="square">
            <a:spAutoFit/>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Kim, I. Y., Shin, Y. A., </a:t>
            </a:r>
            <a:r>
              <a:rPr lang="en-US" sz="1000" dirty="0" err="1">
                <a:effectLst/>
                <a:latin typeface="Arial" panose="020B0604020202020204" pitchFamily="34" charset="0"/>
                <a:ea typeface="Times New Roman" panose="02020603050405020304" pitchFamily="18" charset="0"/>
                <a:cs typeface="Arial" panose="020B0604020202020204" pitchFamily="34" charset="0"/>
              </a:rPr>
              <a:t>Schutzler</a:t>
            </a:r>
            <a:r>
              <a:rPr lang="en-US" sz="1000" dirty="0">
                <a:effectLst/>
                <a:latin typeface="Arial" panose="020B0604020202020204" pitchFamily="34" charset="0"/>
                <a:ea typeface="Times New Roman" panose="02020603050405020304" pitchFamily="18" charset="0"/>
                <a:cs typeface="Arial" panose="020B0604020202020204" pitchFamily="34" charset="0"/>
              </a:rPr>
              <a:t>, S. E., </a:t>
            </a:r>
            <a:r>
              <a:rPr lang="en-US" sz="1000" dirty="0" err="1">
                <a:effectLst/>
                <a:latin typeface="Arial" panose="020B0604020202020204" pitchFamily="34" charset="0"/>
                <a:ea typeface="Times New Roman" panose="02020603050405020304" pitchFamily="18" charset="0"/>
                <a:cs typeface="Arial" panose="020B0604020202020204" pitchFamily="34" charset="0"/>
              </a:rPr>
              <a:t>Azhar</a:t>
            </a:r>
            <a:r>
              <a:rPr lang="en-US" sz="1000" dirty="0">
                <a:effectLst/>
                <a:latin typeface="Arial" panose="020B0604020202020204" pitchFamily="34" charset="0"/>
                <a:ea typeface="Times New Roman" panose="02020603050405020304" pitchFamily="18" charset="0"/>
                <a:cs typeface="Arial" panose="020B0604020202020204" pitchFamily="34" charset="0"/>
              </a:rPr>
              <a:t>, G., Wolfe, R. R., &amp; </a:t>
            </a:r>
            <a:r>
              <a:rPr lang="en-US" sz="1000" dirty="0" err="1">
                <a:effectLst/>
                <a:latin typeface="Arial" panose="020B0604020202020204" pitchFamily="34" charset="0"/>
                <a:ea typeface="Times New Roman" panose="02020603050405020304" pitchFamily="18" charset="0"/>
                <a:cs typeface="Arial" panose="020B0604020202020204" pitchFamily="34" charset="0"/>
              </a:rPr>
              <a:t>Ferrando</a:t>
            </a:r>
            <a:r>
              <a:rPr lang="en-US" sz="1000" dirty="0">
                <a:effectLst/>
                <a:latin typeface="Arial" panose="020B0604020202020204" pitchFamily="34" charset="0"/>
                <a:ea typeface="Times New Roman" panose="02020603050405020304" pitchFamily="18" charset="0"/>
                <a:cs typeface="Arial" panose="020B0604020202020204" pitchFamily="34" charset="0"/>
              </a:rPr>
              <a:t>, A. A. (2018). Quality of meal protein determines anabolic response in older adults. </a:t>
            </a:r>
            <a:r>
              <a:rPr lang="en-US" sz="1000" i="1" dirty="0">
                <a:effectLst/>
                <a:latin typeface="Arial" panose="020B0604020202020204" pitchFamily="34" charset="0"/>
                <a:ea typeface="Times New Roman" panose="02020603050405020304" pitchFamily="18" charset="0"/>
                <a:cs typeface="Arial" panose="020B0604020202020204" pitchFamily="34" charset="0"/>
              </a:rPr>
              <a:t>Clinical Nutrition</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i="1" dirty="0">
                <a:effectLst/>
                <a:latin typeface="Arial" panose="020B0604020202020204" pitchFamily="34" charset="0"/>
                <a:ea typeface="Times New Roman" panose="02020603050405020304" pitchFamily="18" charset="0"/>
                <a:cs typeface="Arial" panose="020B0604020202020204" pitchFamily="34" charset="0"/>
              </a:rPr>
              <a:t>37</a:t>
            </a:r>
            <a:r>
              <a:rPr lang="en-US" sz="1000" dirty="0">
                <a:effectLst/>
                <a:latin typeface="Arial" panose="020B0604020202020204" pitchFamily="34" charset="0"/>
                <a:ea typeface="Times New Roman" panose="02020603050405020304" pitchFamily="18" charset="0"/>
                <a:cs typeface="Arial" panose="020B0604020202020204" pitchFamily="34" charset="0"/>
              </a:rPr>
              <a:t>(6), 2076–2083. https://doi.org/10.1016/j.clnu.2017.09.025</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049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12C51-D47C-90DD-2456-6B5EE7649083}"/>
              </a:ext>
            </a:extLst>
          </p:cNvPr>
          <p:cNvPicPr>
            <a:picLocks noChangeAspect="1"/>
          </p:cNvPicPr>
          <p:nvPr/>
        </p:nvPicPr>
        <p:blipFill>
          <a:blip r:embed="rId2"/>
          <a:stretch>
            <a:fillRect/>
          </a:stretch>
        </p:blipFill>
        <p:spPr>
          <a:xfrm>
            <a:off x="120967" y="0"/>
            <a:ext cx="4695825" cy="6829425"/>
          </a:xfrm>
          <a:prstGeom prst="rect">
            <a:avLst/>
          </a:prstGeom>
        </p:spPr>
      </p:pic>
      <p:sp>
        <p:nvSpPr>
          <p:cNvPr id="2" name="Title 1">
            <a:extLst>
              <a:ext uri="{FF2B5EF4-FFF2-40B4-BE49-F238E27FC236}">
                <a16:creationId xmlns:a16="http://schemas.microsoft.com/office/drawing/2014/main" id="{D690F0B3-8FDF-DC1A-5A39-AECA0B97BA47}"/>
              </a:ext>
            </a:extLst>
          </p:cNvPr>
          <p:cNvSpPr>
            <a:spLocks noGrp="1"/>
          </p:cNvSpPr>
          <p:nvPr>
            <p:ph type="title"/>
          </p:nvPr>
        </p:nvSpPr>
        <p:spPr>
          <a:xfrm>
            <a:off x="4572000" y="217728"/>
            <a:ext cx="3566160" cy="1265967"/>
          </a:xfrm>
        </p:spPr>
        <p:txBody>
          <a:bodyPr>
            <a:normAutofit fontScale="90000"/>
          </a:bodyPr>
          <a:lstStyle/>
          <a:p>
            <a:r>
              <a:rPr lang="en-US" dirty="0"/>
              <a:t>Inflammation &amp; aging</a:t>
            </a:r>
          </a:p>
        </p:txBody>
      </p:sp>
      <p:sp>
        <p:nvSpPr>
          <p:cNvPr id="3" name="Content Placeholder 2">
            <a:extLst>
              <a:ext uri="{FF2B5EF4-FFF2-40B4-BE49-F238E27FC236}">
                <a16:creationId xmlns:a16="http://schemas.microsoft.com/office/drawing/2014/main" id="{6FFC4390-F6A3-96FE-87CB-97F9494C7C4E}"/>
              </a:ext>
            </a:extLst>
          </p:cNvPr>
          <p:cNvSpPr>
            <a:spLocks noGrp="1"/>
          </p:cNvSpPr>
          <p:nvPr>
            <p:ph idx="1"/>
          </p:nvPr>
        </p:nvSpPr>
        <p:spPr>
          <a:xfrm>
            <a:off x="4572000" y="1744946"/>
            <a:ext cx="4572000" cy="4084354"/>
          </a:xfrm>
        </p:spPr>
        <p:txBody>
          <a:bodyPr/>
          <a:lstStyle/>
          <a:p>
            <a:r>
              <a:rPr lang="en-US" b="1" dirty="0"/>
              <a:t>Aging is associated with increased markers of inflammation</a:t>
            </a:r>
          </a:p>
        </p:txBody>
      </p:sp>
      <p:sp>
        <p:nvSpPr>
          <p:cNvPr id="7" name="TextBox 6">
            <a:extLst>
              <a:ext uri="{FF2B5EF4-FFF2-40B4-BE49-F238E27FC236}">
                <a16:creationId xmlns:a16="http://schemas.microsoft.com/office/drawing/2014/main" id="{7CD7F001-E906-0FE9-616E-22E808497BA5}"/>
              </a:ext>
            </a:extLst>
          </p:cNvPr>
          <p:cNvSpPr txBox="1"/>
          <p:nvPr/>
        </p:nvSpPr>
        <p:spPr>
          <a:xfrm>
            <a:off x="4362680" y="6309899"/>
            <a:ext cx="4781320" cy="553998"/>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Chung, H. Y., Kim, D. H., Lee, E. K., Chung, K. W., Chung, S., Lee, B., ... &amp; Yu, B. P. (2019). Redefining chronic inflammation in aging and age-related diseases: proposal of the </a:t>
            </a:r>
            <a:r>
              <a:rPr lang="en-US" sz="1000" b="0" i="0" dirty="0" err="1">
                <a:solidFill>
                  <a:srgbClr val="222222"/>
                </a:solidFill>
                <a:effectLst/>
                <a:latin typeface="Arial" panose="020B0604020202020204" pitchFamily="34" charset="0"/>
              </a:rPr>
              <a:t>senoinflammation</a:t>
            </a:r>
            <a:r>
              <a:rPr lang="en-US" sz="1000" b="0" i="0" dirty="0">
                <a:solidFill>
                  <a:srgbClr val="222222"/>
                </a:solidFill>
                <a:effectLst/>
                <a:latin typeface="Arial" panose="020B0604020202020204" pitchFamily="34" charset="0"/>
              </a:rPr>
              <a:t> concept. </a:t>
            </a:r>
            <a:r>
              <a:rPr lang="en-US" sz="1000" b="0" i="1" dirty="0">
                <a:solidFill>
                  <a:srgbClr val="222222"/>
                </a:solidFill>
                <a:effectLst/>
                <a:latin typeface="Arial" panose="020B0604020202020204" pitchFamily="34" charset="0"/>
              </a:rPr>
              <a:t>Aging and disease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10</a:t>
            </a:r>
            <a:r>
              <a:rPr lang="en-US" sz="1000" b="0" i="0" dirty="0">
                <a:solidFill>
                  <a:srgbClr val="222222"/>
                </a:solidFill>
                <a:effectLst/>
                <a:latin typeface="Arial" panose="020B0604020202020204" pitchFamily="34" charset="0"/>
              </a:rPr>
              <a:t>(2), 367.</a:t>
            </a:r>
            <a:endParaRPr lang="en-US" sz="1000" dirty="0"/>
          </a:p>
        </p:txBody>
      </p:sp>
    </p:spTree>
    <p:extLst>
      <p:ext uri="{BB962C8B-B14F-4D97-AF65-F5344CB8AC3E}">
        <p14:creationId xmlns:p14="http://schemas.microsoft.com/office/powerpoint/2010/main" val="91688626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03F867-975F-2F68-F6ED-E39FF5DEDB58}"/>
              </a:ext>
            </a:extLst>
          </p:cNvPr>
          <p:cNvPicPr>
            <a:picLocks noChangeAspect="1"/>
          </p:cNvPicPr>
          <p:nvPr/>
        </p:nvPicPr>
        <p:blipFill>
          <a:blip r:embed="rId2"/>
          <a:stretch>
            <a:fillRect/>
          </a:stretch>
        </p:blipFill>
        <p:spPr>
          <a:xfrm>
            <a:off x="5999222" y="0"/>
            <a:ext cx="3144778" cy="6858000"/>
          </a:xfrm>
          <a:prstGeom prst="rect">
            <a:avLst/>
          </a:prstGeom>
        </p:spPr>
      </p:pic>
      <p:sp>
        <p:nvSpPr>
          <p:cNvPr id="2" name="Title 1">
            <a:extLst>
              <a:ext uri="{FF2B5EF4-FFF2-40B4-BE49-F238E27FC236}">
                <a16:creationId xmlns:a16="http://schemas.microsoft.com/office/drawing/2014/main" id="{FED75E2C-FC03-DD7B-B4A3-5BA159031F6E}"/>
              </a:ext>
            </a:extLst>
          </p:cNvPr>
          <p:cNvSpPr>
            <a:spLocks noGrp="1"/>
          </p:cNvSpPr>
          <p:nvPr>
            <p:ph type="title"/>
          </p:nvPr>
        </p:nvSpPr>
        <p:spPr/>
        <p:txBody>
          <a:bodyPr/>
          <a:lstStyle/>
          <a:p>
            <a:r>
              <a:rPr lang="en-US" dirty="0"/>
              <a:t>Omega 3:6</a:t>
            </a:r>
          </a:p>
        </p:txBody>
      </p:sp>
      <p:sp>
        <p:nvSpPr>
          <p:cNvPr id="3" name="Content Placeholder 2">
            <a:extLst>
              <a:ext uri="{FF2B5EF4-FFF2-40B4-BE49-F238E27FC236}">
                <a16:creationId xmlns:a16="http://schemas.microsoft.com/office/drawing/2014/main" id="{E849C043-77B5-07C1-3B0E-6DAF3F9A76CA}"/>
              </a:ext>
            </a:extLst>
          </p:cNvPr>
          <p:cNvSpPr>
            <a:spLocks noGrp="1"/>
          </p:cNvSpPr>
          <p:nvPr>
            <p:ph idx="1"/>
          </p:nvPr>
        </p:nvSpPr>
        <p:spPr>
          <a:xfrm>
            <a:off x="0" y="1624694"/>
            <a:ext cx="6254496" cy="4204606"/>
          </a:xfrm>
        </p:spPr>
        <p:txBody>
          <a:bodyPr/>
          <a:lstStyle/>
          <a:p>
            <a:r>
              <a:rPr lang="en-US" b="1" dirty="0"/>
              <a:t>Omega-3</a:t>
            </a:r>
            <a:r>
              <a:rPr lang="en-US" dirty="0"/>
              <a:t> and </a:t>
            </a:r>
            <a:r>
              <a:rPr lang="en-US" b="1" dirty="0"/>
              <a:t>omega-6</a:t>
            </a:r>
            <a:r>
              <a:rPr lang="en-US" dirty="0"/>
              <a:t> are used to create </a:t>
            </a:r>
            <a:r>
              <a:rPr lang="en-US" b="1" dirty="0"/>
              <a:t>eicosanoids</a:t>
            </a:r>
            <a:r>
              <a:rPr lang="en-US" dirty="0"/>
              <a:t>, an </a:t>
            </a:r>
            <a:r>
              <a:rPr lang="en-US" b="1" u="sng" dirty="0"/>
              <a:t>autocrine/paracrine </a:t>
            </a:r>
            <a:r>
              <a:rPr lang="en-US" b="1" dirty="0"/>
              <a:t>hormone</a:t>
            </a:r>
          </a:p>
          <a:p>
            <a:r>
              <a:rPr lang="en-US" b="1" dirty="0">
                <a:solidFill>
                  <a:srgbClr val="FF0000"/>
                </a:solidFill>
              </a:rPr>
              <a:t>Omega-6s</a:t>
            </a:r>
            <a:r>
              <a:rPr lang="en-US" b="1" dirty="0"/>
              <a:t> </a:t>
            </a:r>
            <a:r>
              <a:rPr lang="en-US" dirty="0"/>
              <a:t>are converted into </a:t>
            </a:r>
            <a:r>
              <a:rPr lang="en-US" b="1" dirty="0"/>
              <a:t>arachidonic acid</a:t>
            </a:r>
            <a:r>
              <a:rPr lang="en-US" dirty="0"/>
              <a:t> and then into </a:t>
            </a:r>
            <a:r>
              <a:rPr lang="en-US" b="1" u="sng" dirty="0">
                <a:solidFill>
                  <a:srgbClr val="FF0000"/>
                </a:solidFill>
              </a:rPr>
              <a:t>pro</a:t>
            </a:r>
            <a:r>
              <a:rPr lang="en-US" b="1" dirty="0">
                <a:solidFill>
                  <a:srgbClr val="FF0000"/>
                </a:solidFill>
              </a:rPr>
              <a:t>inflammatory</a:t>
            </a:r>
            <a:r>
              <a:rPr lang="en-US" b="1" dirty="0"/>
              <a:t> </a:t>
            </a:r>
            <a:r>
              <a:rPr lang="en-US" dirty="0"/>
              <a:t>hormones</a:t>
            </a:r>
          </a:p>
          <a:p>
            <a:r>
              <a:rPr lang="en-US" b="1" dirty="0">
                <a:solidFill>
                  <a:srgbClr val="009A44"/>
                </a:solidFill>
              </a:rPr>
              <a:t>Omega-3s</a:t>
            </a:r>
            <a:r>
              <a:rPr lang="en-US" b="1" dirty="0"/>
              <a:t> </a:t>
            </a:r>
            <a:r>
              <a:rPr lang="en-US" dirty="0"/>
              <a:t>are converted into </a:t>
            </a:r>
            <a:r>
              <a:rPr lang="en-US" b="1" dirty="0"/>
              <a:t>EPA </a:t>
            </a:r>
            <a:r>
              <a:rPr lang="en-US" dirty="0"/>
              <a:t>and</a:t>
            </a:r>
            <a:r>
              <a:rPr lang="en-US" b="1" dirty="0"/>
              <a:t> </a:t>
            </a:r>
            <a:r>
              <a:rPr lang="en-US" dirty="0"/>
              <a:t>then into </a:t>
            </a:r>
            <a:r>
              <a:rPr lang="en-US" b="1" u="sng" dirty="0">
                <a:solidFill>
                  <a:srgbClr val="009A44"/>
                </a:solidFill>
              </a:rPr>
              <a:t>anti-</a:t>
            </a:r>
            <a:r>
              <a:rPr lang="en-US" b="1" dirty="0">
                <a:solidFill>
                  <a:srgbClr val="009A44"/>
                </a:solidFill>
              </a:rPr>
              <a:t>inflammatory</a:t>
            </a:r>
            <a:r>
              <a:rPr lang="en-US" b="1" dirty="0"/>
              <a:t> </a:t>
            </a:r>
            <a:r>
              <a:rPr lang="en-US" dirty="0"/>
              <a:t>hormones</a:t>
            </a:r>
          </a:p>
          <a:p>
            <a:r>
              <a:rPr lang="en-US" b="1" dirty="0"/>
              <a:t>The omega 3:6 ratio affects inflammation</a:t>
            </a:r>
          </a:p>
          <a:p>
            <a:endParaRPr lang="en-US" dirty="0"/>
          </a:p>
        </p:txBody>
      </p:sp>
      <p:sp>
        <p:nvSpPr>
          <p:cNvPr id="8" name="TextBox 7">
            <a:extLst>
              <a:ext uri="{FF2B5EF4-FFF2-40B4-BE49-F238E27FC236}">
                <a16:creationId xmlns:a16="http://schemas.microsoft.com/office/drawing/2014/main" id="{0890CDBB-653E-A2D5-9BE7-F4F412C534DF}"/>
              </a:ext>
            </a:extLst>
          </p:cNvPr>
          <p:cNvSpPr txBox="1"/>
          <p:nvPr/>
        </p:nvSpPr>
        <p:spPr>
          <a:xfrm>
            <a:off x="2816352" y="5874612"/>
            <a:ext cx="2770632" cy="1015663"/>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Patterson, E., Wall, R., Fitzgerald, G. F., Ross, R. P., &amp; Stanton, C. (2012). Health implications of high dietary omega-6 polyunsaturated fatty acids. In </a:t>
            </a:r>
            <a:r>
              <a:rPr lang="en-US" sz="1000" i="1" dirty="0">
                <a:latin typeface="Arial" panose="020B0604020202020204" pitchFamily="34" charset="0"/>
                <a:cs typeface="Arial" panose="020B0604020202020204" pitchFamily="34" charset="0"/>
              </a:rPr>
              <a:t>Journal of Nutrition and Metabolism</a:t>
            </a:r>
            <a:r>
              <a:rPr lang="en-US" sz="1000" dirty="0">
                <a:latin typeface="Arial" panose="020B0604020202020204" pitchFamily="34" charset="0"/>
                <a:cs typeface="Arial" panose="020B0604020202020204" pitchFamily="34" charset="0"/>
              </a:rPr>
              <a:t> (Vol. 2012). </a:t>
            </a:r>
            <a:r>
              <a:rPr lang="en-US" sz="1000" dirty="0" err="1">
                <a:latin typeface="Arial" panose="020B0604020202020204" pitchFamily="34" charset="0"/>
                <a:cs typeface="Arial" panose="020B0604020202020204" pitchFamily="34" charset="0"/>
              </a:rPr>
              <a:t>Hindawi</a:t>
            </a:r>
            <a:r>
              <a:rPr lang="en-US" sz="1000" dirty="0">
                <a:latin typeface="Arial" panose="020B0604020202020204" pitchFamily="34" charset="0"/>
                <a:cs typeface="Arial" panose="020B0604020202020204" pitchFamily="34" charset="0"/>
              </a:rPr>
              <a:t> Limited. https://doi.org/10.1155/2012/539426</a:t>
            </a:r>
          </a:p>
        </p:txBody>
      </p:sp>
    </p:spTree>
    <p:extLst>
      <p:ext uri="{BB962C8B-B14F-4D97-AF65-F5344CB8AC3E}">
        <p14:creationId xmlns:p14="http://schemas.microsoft.com/office/powerpoint/2010/main" val="410868708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5E2C-FC03-DD7B-B4A3-5BA159031F6E}"/>
              </a:ext>
            </a:extLst>
          </p:cNvPr>
          <p:cNvSpPr>
            <a:spLocks noGrp="1"/>
          </p:cNvSpPr>
          <p:nvPr>
            <p:ph type="title"/>
          </p:nvPr>
        </p:nvSpPr>
        <p:spPr/>
        <p:txBody>
          <a:bodyPr>
            <a:normAutofit/>
          </a:bodyPr>
          <a:lstStyle/>
          <a:p>
            <a:r>
              <a:rPr lang="en-US" dirty="0"/>
              <a:t>Eicosanoids</a:t>
            </a:r>
          </a:p>
        </p:txBody>
      </p:sp>
      <p:sp>
        <p:nvSpPr>
          <p:cNvPr id="3" name="Content Placeholder 2">
            <a:extLst>
              <a:ext uri="{FF2B5EF4-FFF2-40B4-BE49-F238E27FC236}">
                <a16:creationId xmlns:a16="http://schemas.microsoft.com/office/drawing/2014/main" id="{E849C043-77B5-07C1-3B0E-6DAF3F9A76C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B682D59-2B1D-E19F-A3A2-7426039D8F43}"/>
              </a:ext>
            </a:extLst>
          </p:cNvPr>
          <p:cNvPicPr>
            <a:picLocks noChangeAspect="1"/>
          </p:cNvPicPr>
          <p:nvPr/>
        </p:nvPicPr>
        <p:blipFill>
          <a:blip r:embed="rId2"/>
          <a:stretch>
            <a:fillRect/>
          </a:stretch>
        </p:blipFill>
        <p:spPr>
          <a:xfrm>
            <a:off x="0" y="1612085"/>
            <a:ext cx="9144000" cy="4976493"/>
          </a:xfrm>
          <a:prstGeom prst="rect">
            <a:avLst/>
          </a:prstGeom>
        </p:spPr>
      </p:pic>
      <p:sp>
        <p:nvSpPr>
          <p:cNvPr id="6" name="TextBox 5">
            <a:extLst>
              <a:ext uri="{FF2B5EF4-FFF2-40B4-BE49-F238E27FC236}">
                <a16:creationId xmlns:a16="http://schemas.microsoft.com/office/drawing/2014/main" id="{42DFAFAE-C98A-1871-0DCA-3C357EB13DFC}"/>
              </a:ext>
            </a:extLst>
          </p:cNvPr>
          <p:cNvSpPr txBox="1"/>
          <p:nvPr/>
        </p:nvSpPr>
        <p:spPr>
          <a:xfrm>
            <a:off x="1803363" y="6552718"/>
            <a:ext cx="5537274" cy="276999"/>
          </a:xfrm>
          <a:prstGeom prst="rect">
            <a:avLst/>
          </a:prstGeom>
          <a:noFill/>
        </p:spPr>
        <p:txBody>
          <a:bodyPr wrap="square" rtlCol="0">
            <a:spAutoFit/>
          </a:bodyPr>
          <a:lstStyle/>
          <a:p>
            <a:pPr algn="ctr"/>
            <a:r>
              <a:rPr lang="en-US" sz="1200" i="1" dirty="0"/>
              <a:t>Advanced Nutrition and Human Metabolism</a:t>
            </a:r>
            <a:r>
              <a:rPr lang="en-US" sz="1200" dirty="0"/>
              <a:t> 8</a:t>
            </a:r>
            <a:r>
              <a:rPr lang="en-US" sz="1200" baseline="30000" dirty="0"/>
              <a:t>th</a:t>
            </a:r>
            <a:r>
              <a:rPr lang="en-US" sz="1200" dirty="0"/>
              <a:t> Edition </a:t>
            </a:r>
          </a:p>
        </p:txBody>
      </p:sp>
    </p:spTree>
    <p:extLst>
      <p:ext uri="{BB962C8B-B14F-4D97-AF65-F5344CB8AC3E}">
        <p14:creationId xmlns:p14="http://schemas.microsoft.com/office/powerpoint/2010/main" val="227389032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461B9A-1EB9-3F18-C306-B46893C72452}"/>
              </a:ext>
            </a:extLst>
          </p:cNvPr>
          <p:cNvPicPr>
            <a:picLocks noChangeAspect="1"/>
          </p:cNvPicPr>
          <p:nvPr/>
        </p:nvPicPr>
        <p:blipFill>
          <a:blip r:embed="rId2"/>
          <a:stretch>
            <a:fillRect/>
          </a:stretch>
        </p:blipFill>
        <p:spPr>
          <a:xfrm>
            <a:off x="1113100" y="2209120"/>
            <a:ext cx="7171363" cy="4022516"/>
          </a:xfrm>
          <a:prstGeom prst="rect">
            <a:avLst/>
          </a:prstGeom>
        </p:spPr>
      </p:pic>
      <p:sp>
        <p:nvSpPr>
          <p:cNvPr id="2" name="Title 1">
            <a:extLst>
              <a:ext uri="{FF2B5EF4-FFF2-40B4-BE49-F238E27FC236}">
                <a16:creationId xmlns:a16="http://schemas.microsoft.com/office/drawing/2014/main" id="{1A6D0EFE-50FE-49C8-4B06-4336B8FD86EC}"/>
              </a:ext>
            </a:extLst>
          </p:cNvPr>
          <p:cNvSpPr>
            <a:spLocks noGrp="1"/>
          </p:cNvSpPr>
          <p:nvPr>
            <p:ph type="title"/>
          </p:nvPr>
        </p:nvSpPr>
        <p:spPr>
          <a:xfrm>
            <a:off x="262582" y="217728"/>
            <a:ext cx="7905373" cy="1265967"/>
          </a:xfrm>
        </p:spPr>
        <p:txBody>
          <a:bodyPr>
            <a:normAutofit/>
          </a:bodyPr>
          <a:lstStyle/>
          <a:p>
            <a:r>
              <a:rPr lang="en-US" dirty="0"/>
              <a:t>Omega 3 Intake &amp; Strength</a:t>
            </a:r>
          </a:p>
        </p:txBody>
      </p:sp>
      <p:sp>
        <p:nvSpPr>
          <p:cNvPr id="3" name="Content Placeholder 2">
            <a:extLst>
              <a:ext uri="{FF2B5EF4-FFF2-40B4-BE49-F238E27FC236}">
                <a16:creationId xmlns:a16="http://schemas.microsoft.com/office/drawing/2014/main" id="{0162D151-9692-E914-B479-E8569BA29AD8}"/>
              </a:ext>
            </a:extLst>
          </p:cNvPr>
          <p:cNvSpPr>
            <a:spLocks noGrp="1"/>
          </p:cNvSpPr>
          <p:nvPr>
            <p:ph idx="1"/>
          </p:nvPr>
        </p:nvSpPr>
        <p:spPr>
          <a:xfrm>
            <a:off x="-1" y="1483695"/>
            <a:ext cx="9144001" cy="4345605"/>
          </a:xfrm>
        </p:spPr>
        <p:txBody>
          <a:bodyPr>
            <a:normAutofit/>
          </a:bodyPr>
          <a:lstStyle/>
          <a:p>
            <a:r>
              <a:rPr lang="en-US" b="1" dirty="0">
                <a:solidFill>
                  <a:srgbClr val="009A44"/>
                </a:solidFill>
              </a:rPr>
              <a:t>Omega 3 supplementation increases muscle strength in older adults</a:t>
            </a:r>
          </a:p>
        </p:txBody>
      </p:sp>
      <p:sp>
        <p:nvSpPr>
          <p:cNvPr id="7" name="TextBox 6">
            <a:extLst>
              <a:ext uri="{FF2B5EF4-FFF2-40B4-BE49-F238E27FC236}">
                <a16:creationId xmlns:a16="http://schemas.microsoft.com/office/drawing/2014/main" id="{A061B7C9-E15F-BA21-FBDD-C0B2F5639F05}"/>
              </a:ext>
            </a:extLst>
          </p:cNvPr>
          <p:cNvSpPr txBox="1"/>
          <p:nvPr/>
        </p:nvSpPr>
        <p:spPr>
          <a:xfrm>
            <a:off x="-2" y="6325850"/>
            <a:ext cx="9144001" cy="553998"/>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Cornish, S. M., </a:t>
            </a:r>
            <a:r>
              <a:rPr lang="en-US" sz="1000" dirty="0" err="1">
                <a:latin typeface="Arial" panose="020B0604020202020204" pitchFamily="34" charset="0"/>
                <a:cs typeface="Arial" panose="020B0604020202020204" pitchFamily="34" charset="0"/>
              </a:rPr>
              <a:t>Cordingley</a:t>
            </a:r>
            <a:r>
              <a:rPr lang="en-US" sz="1000" dirty="0">
                <a:latin typeface="Arial" panose="020B0604020202020204" pitchFamily="34" charset="0"/>
                <a:cs typeface="Arial" panose="020B0604020202020204" pitchFamily="34" charset="0"/>
              </a:rPr>
              <a:t>, D. M., Shaw, K. A., Forbes, S. C., Leonhardt, T., Bristol, A., </a:t>
            </a:r>
            <a:r>
              <a:rPr lang="en-US" sz="1000" dirty="0" err="1">
                <a:latin typeface="Arial" panose="020B0604020202020204" pitchFamily="34" charset="0"/>
                <a:cs typeface="Arial" panose="020B0604020202020204" pitchFamily="34" charset="0"/>
              </a:rPr>
              <a:t>Candow</a:t>
            </a:r>
            <a:r>
              <a:rPr lang="en-US" sz="1000" dirty="0">
                <a:latin typeface="Arial" panose="020B0604020202020204" pitchFamily="34" charset="0"/>
                <a:cs typeface="Arial" panose="020B0604020202020204" pitchFamily="34" charset="0"/>
              </a:rPr>
              <a:t>, D. G., &amp; </a:t>
            </a:r>
            <a:r>
              <a:rPr lang="en-US" sz="1000" dirty="0" err="1">
                <a:latin typeface="Arial" panose="020B0604020202020204" pitchFamily="34" charset="0"/>
                <a:cs typeface="Arial" panose="020B0604020202020204" pitchFamily="34" charset="0"/>
              </a:rPr>
              <a:t>Chilibeck</a:t>
            </a:r>
            <a:r>
              <a:rPr lang="en-US" sz="1000" dirty="0">
                <a:latin typeface="Arial" panose="020B0604020202020204" pitchFamily="34" charset="0"/>
                <a:cs typeface="Arial" panose="020B0604020202020204" pitchFamily="34" charset="0"/>
              </a:rPr>
              <a:t>, P. D. (2022). Effects of Omega-3 Supplementation Alone and Combined with Resistance Exercise on Skeletal Muscle in Older Adults: A Systematic Review and Meta-Analysis. </a:t>
            </a:r>
            <a:r>
              <a:rPr lang="en-US" sz="1000" i="1" dirty="0">
                <a:latin typeface="Arial" panose="020B0604020202020204" pitchFamily="34" charset="0"/>
                <a:cs typeface="Arial" panose="020B0604020202020204" pitchFamily="34" charset="0"/>
              </a:rPr>
              <a:t>Nutrients</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14</a:t>
            </a:r>
            <a:r>
              <a:rPr lang="en-US" sz="1000" dirty="0">
                <a:latin typeface="Arial" panose="020B0604020202020204" pitchFamily="34" charset="0"/>
                <a:cs typeface="Arial" panose="020B0604020202020204" pitchFamily="34" charset="0"/>
              </a:rPr>
              <a:t>(11). https://doi.org/10.3390/nu14112221</a:t>
            </a:r>
          </a:p>
        </p:txBody>
      </p:sp>
    </p:spTree>
    <p:extLst>
      <p:ext uri="{BB962C8B-B14F-4D97-AF65-F5344CB8AC3E}">
        <p14:creationId xmlns:p14="http://schemas.microsoft.com/office/powerpoint/2010/main" val="6082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2F24-F473-7574-4232-8305C163F23B}"/>
              </a:ext>
            </a:extLst>
          </p:cNvPr>
          <p:cNvSpPr>
            <a:spLocks noGrp="1"/>
          </p:cNvSpPr>
          <p:nvPr>
            <p:ph type="title"/>
          </p:nvPr>
        </p:nvSpPr>
        <p:spPr/>
        <p:txBody>
          <a:bodyPr/>
          <a:lstStyle/>
          <a:p>
            <a:r>
              <a:rPr lang="en-US" dirty="0"/>
              <a:t>Omega 3 intake &amp; Mortality</a:t>
            </a:r>
          </a:p>
        </p:txBody>
      </p:sp>
      <p:sp>
        <p:nvSpPr>
          <p:cNvPr id="3" name="Content Placeholder 2">
            <a:extLst>
              <a:ext uri="{FF2B5EF4-FFF2-40B4-BE49-F238E27FC236}">
                <a16:creationId xmlns:a16="http://schemas.microsoft.com/office/drawing/2014/main" id="{4B703B07-A64C-10A2-9D0B-F68E073A10D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F020647-FB00-3ACF-1747-F41C8210A2A3}"/>
              </a:ext>
            </a:extLst>
          </p:cNvPr>
          <p:cNvPicPr>
            <a:picLocks noChangeAspect="1"/>
          </p:cNvPicPr>
          <p:nvPr/>
        </p:nvPicPr>
        <p:blipFill>
          <a:blip r:embed="rId2"/>
          <a:stretch>
            <a:fillRect/>
          </a:stretch>
        </p:blipFill>
        <p:spPr>
          <a:xfrm>
            <a:off x="1867281" y="1695609"/>
            <a:ext cx="5714238" cy="4183028"/>
          </a:xfrm>
          <a:prstGeom prst="rect">
            <a:avLst/>
          </a:prstGeom>
        </p:spPr>
      </p:pic>
      <p:sp>
        <p:nvSpPr>
          <p:cNvPr id="5" name="TextBox 4">
            <a:extLst>
              <a:ext uri="{FF2B5EF4-FFF2-40B4-BE49-F238E27FC236}">
                <a16:creationId xmlns:a16="http://schemas.microsoft.com/office/drawing/2014/main" id="{FCC0BB52-0005-2068-047B-168C857DB396}"/>
              </a:ext>
            </a:extLst>
          </p:cNvPr>
          <p:cNvSpPr txBox="1"/>
          <p:nvPr/>
        </p:nvSpPr>
        <p:spPr>
          <a:xfrm>
            <a:off x="0" y="6257005"/>
            <a:ext cx="9144000" cy="430887"/>
          </a:xfrm>
          <a:prstGeom prst="rect">
            <a:avLst/>
          </a:prstGeom>
          <a:noFill/>
        </p:spPr>
        <p:txBody>
          <a:bodyPr wrap="square">
            <a:spAutoFit/>
          </a:bodyPr>
          <a:lstStyle/>
          <a:p>
            <a:r>
              <a:rPr lang="en-US" sz="1050" dirty="0">
                <a:latin typeface="Arial" panose="020B0604020202020204" pitchFamily="34" charset="0"/>
                <a:cs typeface="Arial" panose="020B0604020202020204" pitchFamily="34" charset="0"/>
              </a:rPr>
              <a:t>Anderson, S. G., Sanders, T. A. B., &amp; Cruickshank, J. K. (2009). Plasma fatty acid composition as a predictor of arterial stiffness and mortality. </a:t>
            </a:r>
            <a:r>
              <a:rPr lang="en-US" sz="1050" i="1" dirty="0">
                <a:latin typeface="Arial" panose="020B0604020202020204" pitchFamily="34" charset="0"/>
                <a:cs typeface="Arial" panose="020B0604020202020204" pitchFamily="34" charset="0"/>
              </a:rPr>
              <a:t>Hypertension</a:t>
            </a:r>
            <a:r>
              <a:rPr lang="en-US" sz="1050" dirty="0">
                <a:latin typeface="Arial" panose="020B0604020202020204" pitchFamily="34" charset="0"/>
                <a:cs typeface="Arial" panose="020B0604020202020204" pitchFamily="34" charset="0"/>
              </a:rPr>
              <a:t>, </a:t>
            </a:r>
            <a:r>
              <a:rPr lang="en-US" sz="1050" i="1" dirty="0">
                <a:latin typeface="Arial" panose="020B0604020202020204" pitchFamily="34" charset="0"/>
                <a:cs typeface="Arial" panose="020B0604020202020204" pitchFamily="34" charset="0"/>
              </a:rPr>
              <a:t>53</a:t>
            </a:r>
            <a:r>
              <a:rPr lang="en-US" sz="1050" dirty="0">
                <a:latin typeface="Arial" panose="020B0604020202020204" pitchFamily="34" charset="0"/>
                <a:cs typeface="Arial" panose="020B0604020202020204" pitchFamily="34" charset="0"/>
              </a:rPr>
              <a:t>(5), 839–845. https://doi.org/10.1161/HYPERTENSIONAHA.108.123885</a:t>
            </a:r>
          </a:p>
        </p:txBody>
      </p:sp>
    </p:spTree>
    <p:extLst>
      <p:ext uri="{BB962C8B-B14F-4D97-AF65-F5344CB8AC3E}">
        <p14:creationId xmlns:p14="http://schemas.microsoft.com/office/powerpoint/2010/main" val="362408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6A6B-A942-8159-9BCE-0BAD531D2848}"/>
              </a:ext>
            </a:extLst>
          </p:cNvPr>
          <p:cNvSpPr>
            <a:spLocks noGrp="1"/>
          </p:cNvSpPr>
          <p:nvPr>
            <p:ph type="title"/>
          </p:nvPr>
        </p:nvSpPr>
        <p:spPr/>
        <p:txBody>
          <a:bodyPr/>
          <a:lstStyle/>
          <a:p>
            <a:r>
              <a:rPr lang="en-US" dirty="0"/>
              <a:t>Aging &amp; Vitamin D</a:t>
            </a:r>
          </a:p>
        </p:txBody>
      </p:sp>
      <p:sp>
        <p:nvSpPr>
          <p:cNvPr id="3" name="Content Placeholder 2">
            <a:extLst>
              <a:ext uri="{FF2B5EF4-FFF2-40B4-BE49-F238E27FC236}">
                <a16:creationId xmlns:a16="http://schemas.microsoft.com/office/drawing/2014/main" id="{3C447FC0-440B-0E4F-528B-17F1A95C0510}"/>
              </a:ext>
            </a:extLst>
          </p:cNvPr>
          <p:cNvSpPr>
            <a:spLocks noGrp="1"/>
          </p:cNvSpPr>
          <p:nvPr>
            <p:ph idx="1"/>
          </p:nvPr>
        </p:nvSpPr>
        <p:spPr>
          <a:xfrm>
            <a:off x="0" y="1644242"/>
            <a:ext cx="9144000" cy="4185058"/>
          </a:xfrm>
        </p:spPr>
        <p:txBody>
          <a:bodyPr/>
          <a:lstStyle/>
          <a:p>
            <a:r>
              <a:rPr lang="en-US" dirty="0"/>
              <a:t>Older adults produce less </a:t>
            </a:r>
            <a:r>
              <a:rPr lang="en-US" b="1" dirty="0"/>
              <a:t>provitamin D, </a:t>
            </a:r>
            <a:r>
              <a:rPr lang="en-US" dirty="0"/>
              <a:t>or </a:t>
            </a:r>
            <a:r>
              <a:rPr lang="en-US" b="1" dirty="0"/>
              <a:t>7-dehydrocholesterol</a:t>
            </a:r>
            <a:r>
              <a:rPr lang="en-US" dirty="0"/>
              <a:t> leading to less </a:t>
            </a:r>
            <a:r>
              <a:rPr lang="en-US" b="1" dirty="0"/>
              <a:t>vitamin D</a:t>
            </a:r>
            <a:r>
              <a:rPr lang="en-US" dirty="0"/>
              <a:t> being produced in response to </a:t>
            </a:r>
            <a:r>
              <a:rPr lang="en-US" b="1" dirty="0"/>
              <a:t>sun exposure </a:t>
            </a:r>
          </a:p>
          <a:p>
            <a:r>
              <a:rPr lang="en-US" dirty="0"/>
              <a:t>Older adults have decreased expression of </a:t>
            </a:r>
            <a:r>
              <a:rPr lang="en-US" b="1" i="1" dirty="0"/>
              <a:t>1-hydroxylase, </a:t>
            </a:r>
            <a:r>
              <a:rPr lang="en-US" dirty="0"/>
              <a:t>limiting the production of </a:t>
            </a:r>
            <a:r>
              <a:rPr lang="en-US" b="1" dirty="0"/>
              <a:t>calcitriol </a:t>
            </a:r>
          </a:p>
          <a:p>
            <a:r>
              <a:rPr lang="en-US" dirty="0"/>
              <a:t>Older adults </a:t>
            </a:r>
            <a:r>
              <a:rPr lang="en-US" b="1" dirty="0"/>
              <a:t>eat less </a:t>
            </a:r>
            <a:r>
              <a:rPr lang="en-US" dirty="0"/>
              <a:t>in general, amplifying the effects of aging on </a:t>
            </a:r>
            <a:r>
              <a:rPr lang="en-US" b="1" dirty="0"/>
              <a:t>Vitamin D</a:t>
            </a:r>
            <a:r>
              <a:rPr lang="en-US" dirty="0"/>
              <a:t> </a:t>
            </a:r>
          </a:p>
        </p:txBody>
      </p:sp>
      <p:sp>
        <p:nvSpPr>
          <p:cNvPr id="5" name="TextBox 4">
            <a:extLst>
              <a:ext uri="{FF2B5EF4-FFF2-40B4-BE49-F238E27FC236}">
                <a16:creationId xmlns:a16="http://schemas.microsoft.com/office/drawing/2014/main" id="{0F797003-F88E-C3EE-4E26-FD19EF0A02B0}"/>
              </a:ext>
            </a:extLst>
          </p:cNvPr>
          <p:cNvSpPr txBox="1"/>
          <p:nvPr/>
        </p:nvSpPr>
        <p:spPr>
          <a:xfrm>
            <a:off x="5165102" y="4442751"/>
            <a:ext cx="3978898"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RDAs</a:t>
            </a:r>
          </a:p>
          <a:p>
            <a:r>
              <a:rPr lang="en-US" sz="2400" b="1" dirty="0">
                <a:latin typeface="Arial" panose="020B0604020202020204" pitchFamily="34" charset="0"/>
                <a:cs typeface="Arial" panose="020B0604020202020204" pitchFamily="34" charset="0"/>
              </a:rPr>
              <a:t>19-70 = 600 IU</a:t>
            </a:r>
          </a:p>
          <a:p>
            <a:r>
              <a:rPr lang="en-US" sz="2400" b="1" dirty="0">
                <a:latin typeface="Arial" panose="020B0604020202020204" pitchFamily="34" charset="0"/>
                <a:cs typeface="Arial" panose="020B0604020202020204" pitchFamily="34" charset="0"/>
              </a:rPr>
              <a:t>&gt;70 = 800 IU</a:t>
            </a:r>
          </a:p>
        </p:txBody>
      </p:sp>
    </p:spTree>
    <p:extLst>
      <p:ext uri="{BB962C8B-B14F-4D97-AF65-F5344CB8AC3E}">
        <p14:creationId xmlns:p14="http://schemas.microsoft.com/office/powerpoint/2010/main" val="381701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D8DF-C1AB-F2E8-64B2-A2D675982022}"/>
              </a:ext>
            </a:extLst>
          </p:cNvPr>
          <p:cNvSpPr>
            <a:spLocks noGrp="1"/>
          </p:cNvSpPr>
          <p:nvPr>
            <p:ph type="title"/>
          </p:nvPr>
        </p:nvSpPr>
        <p:spPr/>
        <p:txBody>
          <a:bodyPr/>
          <a:lstStyle/>
          <a:p>
            <a:r>
              <a:rPr lang="en-US" dirty="0"/>
              <a:t>Case Application</a:t>
            </a:r>
          </a:p>
        </p:txBody>
      </p:sp>
      <p:sp>
        <p:nvSpPr>
          <p:cNvPr id="3" name="Content Placeholder 2">
            <a:extLst>
              <a:ext uri="{FF2B5EF4-FFF2-40B4-BE49-F238E27FC236}">
                <a16:creationId xmlns:a16="http://schemas.microsoft.com/office/drawing/2014/main" id="{EFCDAD64-28C9-C013-2D3C-25598B5CD57F}"/>
              </a:ext>
            </a:extLst>
          </p:cNvPr>
          <p:cNvSpPr>
            <a:spLocks noGrp="1"/>
          </p:cNvSpPr>
          <p:nvPr>
            <p:ph idx="1"/>
          </p:nvPr>
        </p:nvSpPr>
        <p:spPr/>
        <p:txBody>
          <a:bodyPr>
            <a:normAutofit fontScale="92500" lnSpcReduction="20000"/>
          </a:bodyPr>
          <a:lstStyle/>
          <a:p>
            <a:r>
              <a:rPr lang="en-US" b="0" i="0" dirty="0">
                <a:solidFill>
                  <a:srgbClr val="0D0D0D"/>
                </a:solidFill>
                <a:effectLst/>
                <a:latin typeface="Söhne"/>
              </a:rPr>
              <a:t>Mrs. Smith is a 70-year-old retired teacher who lives alone in a suburban community. She has a history of osteoarthritis in her knees, which limits her mobility and makes it difficult for her to engage in physical activities. Her husband passed away five years ago, and she has been living independently since then. Mrs. Smith enjoys cooking and gardening but has recently been experiencing some challenges in maintaining a balanced diet and staying active due to her arthritis.  Mrs. Smith's diet consists mainly of convenience foods and processed meals because she finds it challenging to stand for long periods to cook. She tends to skip meals or opt for quick snacks instead of proper meals. Her diet lacks variety and often lacks essential nutrients.  Due to her limited mobility and reduced strength, she has experienced some unintentional weight loss over the past few months, which further exacerbates her weakness and fatigue. She used to enjoy gardening, but now finds it difficult to kneel and bend due to joint pain.</a:t>
            </a:r>
          </a:p>
        </p:txBody>
      </p:sp>
    </p:spTree>
    <p:extLst>
      <p:ext uri="{BB962C8B-B14F-4D97-AF65-F5344CB8AC3E}">
        <p14:creationId xmlns:p14="http://schemas.microsoft.com/office/powerpoint/2010/main" val="643798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ne Mass - an overview | ScienceDirect Topics">
            <a:extLst>
              <a:ext uri="{FF2B5EF4-FFF2-40B4-BE49-F238E27FC236}">
                <a16:creationId xmlns:a16="http://schemas.microsoft.com/office/drawing/2014/main" id="{8F1F0D57-1EEA-541D-1B92-0D762FC8A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85" y="1483535"/>
            <a:ext cx="4865615" cy="3134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009D7F-3E2F-256B-05D9-7BDD7EDDB109}"/>
              </a:ext>
            </a:extLst>
          </p:cNvPr>
          <p:cNvSpPr>
            <a:spLocks noGrp="1"/>
          </p:cNvSpPr>
          <p:nvPr>
            <p:ph type="title"/>
          </p:nvPr>
        </p:nvSpPr>
        <p:spPr/>
        <p:txBody>
          <a:bodyPr/>
          <a:lstStyle/>
          <a:p>
            <a:r>
              <a:rPr lang="en-US" dirty="0"/>
              <a:t>Bones &amp; Aging</a:t>
            </a:r>
          </a:p>
        </p:txBody>
      </p:sp>
      <p:sp>
        <p:nvSpPr>
          <p:cNvPr id="3" name="Content Placeholder 2">
            <a:extLst>
              <a:ext uri="{FF2B5EF4-FFF2-40B4-BE49-F238E27FC236}">
                <a16:creationId xmlns:a16="http://schemas.microsoft.com/office/drawing/2014/main" id="{92ACC6E3-053E-A3B8-CB16-2B08219346F2}"/>
              </a:ext>
            </a:extLst>
          </p:cNvPr>
          <p:cNvSpPr>
            <a:spLocks noGrp="1"/>
          </p:cNvSpPr>
          <p:nvPr>
            <p:ph idx="1"/>
          </p:nvPr>
        </p:nvSpPr>
        <p:spPr>
          <a:xfrm>
            <a:off x="0" y="1342239"/>
            <a:ext cx="4446165" cy="5515761"/>
          </a:xfrm>
        </p:spPr>
        <p:txBody>
          <a:bodyPr>
            <a:normAutofit/>
          </a:bodyPr>
          <a:lstStyle/>
          <a:p>
            <a:r>
              <a:rPr lang="en-US" sz="2400" b="1" dirty="0"/>
              <a:t>Bone mass </a:t>
            </a:r>
            <a:r>
              <a:rPr lang="en-US" sz="2400" dirty="0"/>
              <a:t>peaks when we are </a:t>
            </a:r>
            <a:r>
              <a:rPr lang="en-US" sz="2400" b="1" dirty="0"/>
              <a:t>young</a:t>
            </a:r>
          </a:p>
          <a:p>
            <a:pPr lvl="1"/>
            <a:r>
              <a:rPr lang="en-US" sz="2000" dirty="0"/>
              <a:t>20-30 years</a:t>
            </a:r>
          </a:p>
          <a:p>
            <a:pPr lvl="1"/>
            <a:r>
              <a:rPr lang="en-US" sz="2000" dirty="0"/>
              <a:t>Stays high until 40</a:t>
            </a:r>
          </a:p>
          <a:p>
            <a:pPr lvl="1"/>
            <a:r>
              <a:rPr lang="en-US" sz="2000" dirty="0"/>
              <a:t>High peak bone mass protects us from bone loss</a:t>
            </a:r>
          </a:p>
          <a:p>
            <a:r>
              <a:rPr lang="en-US" sz="2400" dirty="0"/>
              <a:t>After 40, we lose bone mass</a:t>
            </a:r>
          </a:p>
          <a:p>
            <a:pPr lvl="1"/>
            <a:r>
              <a:rPr lang="en-US" sz="2000" dirty="0"/>
              <a:t>Can be partially reversed with some medications</a:t>
            </a:r>
          </a:p>
          <a:p>
            <a:r>
              <a:rPr lang="en-US" sz="2400" b="1" dirty="0"/>
              <a:t>Women</a:t>
            </a:r>
            <a:r>
              <a:rPr lang="en-US" sz="2400" dirty="0"/>
              <a:t> are at greater risk</a:t>
            </a:r>
          </a:p>
          <a:p>
            <a:pPr lvl="1"/>
            <a:r>
              <a:rPr lang="en-US" sz="2000" dirty="0"/>
              <a:t>Lower peak bone mass</a:t>
            </a:r>
          </a:p>
          <a:p>
            <a:pPr lvl="1"/>
            <a:r>
              <a:rPr lang="en-US" sz="2000" dirty="0"/>
              <a:t>Greater loss after menopause due to low estrogen</a:t>
            </a:r>
          </a:p>
          <a:p>
            <a:pPr lvl="2"/>
            <a:r>
              <a:rPr lang="en-US" b="1" dirty="0">
                <a:solidFill>
                  <a:srgbClr val="009A44"/>
                </a:solidFill>
              </a:rPr>
              <a:t>Estrogen increases expression of vitamin D binding protein</a:t>
            </a:r>
          </a:p>
          <a:p>
            <a:endParaRPr lang="en-US" dirty="0"/>
          </a:p>
        </p:txBody>
      </p:sp>
      <p:sp>
        <p:nvSpPr>
          <p:cNvPr id="6" name="TextBox 5">
            <a:extLst>
              <a:ext uri="{FF2B5EF4-FFF2-40B4-BE49-F238E27FC236}">
                <a16:creationId xmlns:a16="http://schemas.microsoft.com/office/drawing/2014/main" id="{963E566D-FDAC-473E-CF8B-93166CA231C0}"/>
              </a:ext>
            </a:extLst>
          </p:cNvPr>
          <p:cNvSpPr txBox="1"/>
          <p:nvPr/>
        </p:nvSpPr>
        <p:spPr>
          <a:xfrm>
            <a:off x="4403159" y="4618428"/>
            <a:ext cx="4616066" cy="646331"/>
          </a:xfrm>
          <a:prstGeom prst="rect">
            <a:avLst/>
          </a:prstGeom>
          <a:noFill/>
        </p:spPr>
        <p:txBody>
          <a:bodyPr wrap="square">
            <a:spAutoFit/>
          </a:bodyPr>
          <a:lstStyle/>
          <a:p>
            <a:r>
              <a:rPr lang="en-US" dirty="0"/>
              <a:t>https://en.m.wikipedia.org/wiki/File:615_Age_and_Bone_Mass.jpg</a:t>
            </a:r>
          </a:p>
        </p:txBody>
      </p:sp>
    </p:spTree>
    <p:extLst>
      <p:ext uri="{BB962C8B-B14F-4D97-AF65-F5344CB8AC3E}">
        <p14:creationId xmlns:p14="http://schemas.microsoft.com/office/powerpoint/2010/main" val="1923369287"/>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2">
            <a:extLst>
              <a:ext uri="{FF2B5EF4-FFF2-40B4-BE49-F238E27FC236}">
                <a16:creationId xmlns:a16="http://schemas.microsoft.com/office/drawing/2014/main" id="{5520D899-0EFD-15BF-24F3-95ABCFDE1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54" y="1219199"/>
            <a:ext cx="6761675" cy="50266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63E426-E550-E81C-02DC-BC9DA224B164}"/>
              </a:ext>
            </a:extLst>
          </p:cNvPr>
          <p:cNvSpPr>
            <a:spLocks noGrp="1"/>
          </p:cNvSpPr>
          <p:nvPr>
            <p:ph type="title"/>
          </p:nvPr>
        </p:nvSpPr>
        <p:spPr>
          <a:xfrm>
            <a:off x="262582" y="217728"/>
            <a:ext cx="8167043" cy="1265967"/>
          </a:xfrm>
        </p:spPr>
        <p:txBody>
          <a:bodyPr>
            <a:normAutofit/>
          </a:bodyPr>
          <a:lstStyle/>
          <a:p>
            <a:r>
              <a:rPr lang="en-US" dirty="0"/>
              <a:t>Vitamin D &amp; Muscle Strength</a:t>
            </a:r>
          </a:p>
        </p:txBody>
      </p:sp>
      <p:sp>
        <p:nvSpPr>
          <p:cNvPr id="11" name="TextBox 10">
            <a:extLst>
              <a:ext uri="{FF2B5EF4-FFF2-40B4-BE49-F238E27FC236}">
                <a16:creationId xmlns:a16="http://schemas.microsoft.com/office/drawing/2014/main" id="{F696B0F0-C0F4-D22F-1FE5-9BBD2BFB1A6B}"/>
              </a:ext>
            </a:extLst>
          </p:cNvPr>
          <p:cNvSpPr txBox="1"/>
          <p:nvPr/>
        </p:nvSpPr>
        <p:spPr>
          <a:xfrm>
            <a:off x="-11016" y="6417393"/>
            <a:ext cx="9155016" cy="400110"/>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Dzik, K. P., &amp; </a:t>
            </a:r>
            <a:r>
              <a:rPr lang="en-US" sz="1000" dirty="0" err="1">
                <a:latin typeface="Arial" panose="020B0604020202020204" pitchFamily="34" charset="0"/>
                <a:cs typeface="Arial" panose="020B0604020202020204" pitchFamily="34" charset="0"/>
              </a:rPr>
              <a:t>Kaczor</a:t>
            </a:r>
            <a:r>
              <a:rPr lang="en-US" sz="1000" dirty="0">
                <a:latin typeface="Arial" panose="020B0604020202020204" pitchFamily="34" charset="0"/>
                <a:cs typeface="Arial" panose="020B0604020202020204" pitchFamily="34" charset="0"/>
              </a:rPr>
              <a:t>, J. J. (2019). Mechanisms of vitamin D on skeletal muscle function: oxidative stress, energy metabolism and anabolic state. </a:t>
            </a:r>
            <a:r>
              <a:rPr lang="en-US" sz="1000" i="1" dirty="0">
                <a:latin typeface="Arial" panose="020B0604020202020204" pitchFamily="34" charset="0"/>
                <a:cs typeface="Arial" panose="020B0604020202020204" pitchFamily="34" charset="0"/>
              </a:rPr>
              <a:t>European Journal of Applied Physiology</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119</a:t>
            </a:r>
            <a:r>
              <a:rPr lang="en-US" sz="1000" dirty="0">
                <a:latin typeface="Arial" panose="020B0604020202020204" pitchFamily="34" charset="0"/>
                <a:cs typeface="Arial" panose="020B0604020202020204" pitchFamily="34" charset="0"/>
              </a:rPr>
              <a:t>(4), 825–839. https://doi.org/10.1007/s00421-019-04104-x</a:t>
            </a:r>
          </a:p>
        </p:txBody>
      </p:sp>
    </p:spTree>
    <p:extLst>
      <p:ext uri="{BB962C8B-B14F-4D97-AF65-F5344CB8AC3E}">
        <p14:creationId xmlns:p14="http://schemas.microsoft.com/office/powerpoint/2010/main" val="26227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E73AD4-AE2E-FD00-C3C8-D10AECE66769}"/>
              </a:ext>
            </a:extLst>
          </p:cNvPr>
          <p:cNvPicPr>
            <a:picLocks noChangeAspect="1"/>
          </p:cNvPicPr>
          <p:nvPr/>
        </p:nvPicPr>
        <p:blipFill>
          <a:blip r:embed="rId2"/>
          <a:stretch>
            <a:fillRect/>
          </a:stretch>
        </p:blipFill>
        <p:spPr>
          <a:xfrm>
            <a:off x="2909887" y="1582351"/>
            <a:ext cx="6234113" cy="5275649"/>
          </a:xfrm>
          <a:prstGeom prst="rect">
            <a:avLst/>
          </a:prstGeom>
        </p:spPr>
      </p:pic>
      <p:sp>
        <p:nvSpPr>
          <p:cNvPr id="2" name="Title 1">
            <a:extLst>
              <a:ext uri="{FF2B5EF4-FFF2-40B4-BE49-F238E27FC236}">
                <a16:creationId xmlns:a16="http://schemas.microsoft.com/office/drawing/2014/main" id="{F463E426-E550-E81C-02DC-BC9DA224B164}"/>
              </a:ext>
            </a:extLst>
          </p:cNvPr>
          <p:cNvSpPr>
            <a:spLocks noGrp="1"/>
          </p:cNvSpPr>
          <p:nvPr>
            <p:ph type="title"/>
          </p:nvPr>
        </p:nvSpPr>
        <p:spPr>
          <a:xfrm>
            <a:off x="262582" y="217728"/>
            <a:ext cx="8167043" cy="1265967"/>
          </a:xfrm>
        </p:spPr>
        <p:txBody>
          <a:bodyPr>
            <a:normAutofit/>
          </a:bodyPr>
          <a:lstStyle/>
          <a:p>
            <a:r>
              <a:rPr lang="en-US" dirty="0"/>
              <a:t>Vitamin D &amp; Muscle Strength</a:t>
            </a:r>
          </a:p>
        </p:txBody>
      </p:sp>
      <p:sp>
        <p:nvSpPr>
          <p:cNvPr id="3" name="Content Placeholder 2">
            <a:extLst>
              <a:ext uri="{FF2B5EF4-FFF2-40B4-BE49-F238E27FC236}">
                <a16:creationId xmlns:a16="http://schemas.microsoft.com/office/drawing/2014/main" id="{0336F987-A2E6-CFAF-B01B-67DDAD08C8A8}"/>
              </a:ext>
            </a:extLst>
          </p:cNvPr>
          <p:cNvSpPr>
            <a:spLocks noGrp="1"/>
          </p:cNvSpPr>
          <p:nvPr>
            <p:ph idx="1"/>
          </p:nvPr>
        </p:nvSpPr>
        <p:spPr>
          <a:xfrm>
            <a:off x="0" y="1910429"/>
            <a:ext cx="2909887" cy="4084354"/>
          </a:xfrm>
        </p:spPr>
        <p:txBody>
          <a:bodyPr/>
          <a:lstStyle/>
          <a:p>
            <a:r>
              <a:rPr lang="en-US" dirty="0"/>
              <a:t>Vitamin D supplementation increases muscle strength</a:t>
            </a:r>
          </a:p>
        </p:txBody>
      </p:sp>
      <p:sp>
        <p:nvSpPr>
          <p:cNvPr id="5" name="TextBox 4">
            <a:extLst>
              <a:ext uri="{FF2B5EF4-FFF2-40B4-BE49-F238E27FC236}">
                <a16:creationId xmlns:a16="http://schemas.microsoft.com/office/drawing/2014/main" id="{BEB6E0A3-41C6-4CFB-0AA4-2D3EF39ED77D}"/>
              </a:ext>
            </a:extLst>
          </p:cNvPr>
          <p:cNvSpPr txBox="1"/>
          <p:nvPr/>
        </p:nvSpPr>
        <p:spPr>
          <a:xfrm>
            <a:off x="0" y="5201569"/>
            <a:ext cx="2909886" cy="1323439"/>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Tomlinson, P. B., Joseph, C., &amp; </a:t>
            </a:r>
            <a:r>
              <a:rPr lang="en-US" sz="1000" dirty="0" err="1">
                <a:latin typeface="Arial" panose="020B0604020202020204" pitchFamily="34" charset="0"/>
                <a:cs typeface="Arial" panose="020B0604020202020204" pitchFamily="34" charset="0"/>
              </a:rPr>
              <a:t>Angioi</a:t>
            </a:r>
            <a:r>
              <a:rPr lang="en-US" sz="1000" dirty="0">
                <a:latin typeface="Arial" panose="020B0604020202020204" pitchFamily="34" charset="0"/>
                <a:cs typeface="Arial" panose="020B0604020202020204" pitchFamily="34" charset="0"/>
              </a:rPr>
              <a:t>, M. (2015). Effects of vitamin D supplementation on upper and lower body muscle strength levels in healthy individuals. A systematic review with meta-analysis. In </a:t>
            </a:r>
            <a:r>
              <a:rPr lang="en-US" sz="1000" i="1" dirty="0">
                <a:latin typeface="Arial" panose="020B0604020202020204" pitchFamily="34" charset="0"/>
                <a:cs typeface="Arial" panose="020B0604020202020204" pitchFamily="34" charset="0"/>
              </a:rPr>
              <a:t>Journal of Science and Medicine in Sport</a:t>
            </a:r>
            <a:r>
              <a:rPr lang="en-US" sz="1000" dirty="0">
                <a:latin typeface="Arial" panose="020B0604020202020204" pitchFamily="34" charset="0"/>
                <a:cs typeface="Arial" panose="020B0604020202020204" pitchFamily="34" charset="0"/>
              </a:rPr>
              <a:t> (Vol. 18, Issue 5, pp. 575–580). Elsevier Ltd. https://doi.org/10.1016/j.jsams.2014.07.022</a:t>
            </a:r>
          </a:p>
        </p:txBody>
      </p:sp>
    </p:spTree>
    <p:extLst>
      <p:ext uri="{BB962C8B-B14F-4D97-AF65-F5344CB8AC3E}">
        <p14:creationId xmlns:p14="http://schemas.microsoft.com/office/powerpoint/2010/main" val="1981785509"/>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C121-E05A-5A40-BA50-018DAD2070F7}"/>
              </a:ext>
            </a:extLst>
          </p:cNvPr>
          <p:cNvSpPr>
            <a:spLocks noGrp="1"/>
          </p:cNvSpPr>
          <p:nvPr>
            <p:ph type="title"/>
          </p:nvPr>
        </p:nvSpPr>
        <p:spPr/>
        <p:txBody>
          <a:bodyPr/>
          <a:lstStyle/>
          <a:p>
            <a:r>
              <a:rPr lang="en-US" dirty="0"/>
              <a:t>Vitamin D &amp; Sunlight</a:t>
            </a:r>
          </a:p>
        </p:txBody>
      </p:sp>
      <p:sp>
        <p:nvSpPr>
          <p:cNvPr id="3" name="Content Placeholder 2">
            <a:extLst>
              <a:ext uri="{FF2B5EF4-FFF2-40B4-BE49-F238E27FC236}">
                <a16:creationId xmlns:a16="http://schemas.microsoft.com/office/drawing/2014/main" id="{5FC176BD-6F11-4464-9C51-FED80F037E87}"/>
              </a:ext>
            </a:extLst>
          </p:cNvPr>
          <p:cNvSpPr>
            <a:spLocks noGrp="1"/>
          </p:cNvSpPr>
          <p:nvPr>
            <p:ph idx="1"/>
          </p:nvPr>
        </p:nvSpPr>
        <p:spPr>
          <a:xfrm>
            <a:off x="-3" y="1619111"/>
            <a:ext cx="9144001" cy="4084354"/>
          </a:xfrm>
        </p:spPr>
        <p:txBody>
          <a:bodyPr/>
          <a:lstStyle/>
          <a:p>
            <a:pPr marL="0" indent="0">
              <a:buNone/>
            </a:pPr>
            <a:r>
              <a:rPr lang="en-US" sz="2400" b="1" dirty="0">
                <a:solidFill>
                  <a:srgbClr val="009A44"/>
                </a:solidFill>
              </a:rPr>
              <a:t>If living above 37°latitude, the body can only make vitamin D from May to October</a:t>
            </a:r>
          </a:p>
          <a:p>
            <a:endParaRPr lang="en-US" dirty="0"/>
          </a:p>
        </p:txBody>
      </p:sp>
      <p:pic>
        <p:nvPicPr>
          <p:cNvPr id="4" name="Picture 2" descr="Americans living north of 37° latitude (shaded area) are at greater... |  Download Scientific Diagram">
            <a:extLst>
              <a:ext uri="{FF2B5EF4-FFF2-40B4-BE49-F238E27FC236}">
                <a16:creationId xmlns:a16="http://schemas.microsoft.com/office/drawing/2014/main" id="{B1F70247-0E69-C751-9039-E1760C5F2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354" y="2354865"/>
            <a:ext cx="6844723" cy="4058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0F34A7-20B9-3503-865F-4415588B92A6}"/>
              </a:ext>
            </a:extLst>
          </p:cNvPr>
          <p:cNvSpPr txBox="1"/>
          <p:nvPr/>
        </p:nvSpPr>
        <p:spPr>
          <a:xfrm>
            <a:off x="7888077" y="3028890"/>
            <a:ext cx="1255921" cy="1938992"/>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Wickham, R. (2012). Cholecalciferol and Cancer: Is It a Big D3-eal? </a:t>
            </a:r>
            <a:r>
              <a:rPr lang="en-US" sz="1000" i="1" dirty="0">
                <a:latin typeface="Arial" panose="020B0604020202020204" pitchFamily="34" charset="0"/>
                <a:cs typeface="Arial" panose="020B0604020202020204" pitchFamily="34" charset="0"/>
              </a:rPr>
              <a:t>Journal of the Advanced Practitioner in Oncology</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(4). https://doi.org/10.6004/jadpro.2012.3.4.6</a:t>
            </a:r>
          </a:p>
        </p:txBody>
      </p:sp>
    </p:spTree>
    <p:extLst>
      <p:ext uri="{BB962C8B-B14F-4D97-AF65-F5344CB8AC3E}">
        <p14:creationId xmlns:p14="http://schemas.microsoft.com/office/powerpoint/2010/main" val="3715140613"/>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FE57-1E51-ECF3-E195-3553708B30A2}"/>
              </a:ext>
            </a:extLst>
          </p:cNvPr>
          <p:cNvSpPr>
            <a:spLocks noGrp="1"/>
          </p:cNvSpPr>
          <p:nvPr>
            <p:ph type="title"/>
          </p:nvPr>
        </p:nvSpPr>
        <p:spPr/>
        <p:txBody>
          <a:bodyPr>
            <a:normAutofit fontScale="90000"/>
          </a:bodyPr>
          <a:lstStyle/>
          <a:p>
            <a:r>
              <a:rPr lang="en-US" dirty="0"/>
              <a:t>Issues Making Vitamin D From Sunlight</a:t>
            </a:r>
          </a:p>
        </p:txBody>
      </p:sp>
      <p:sp>
        <p:nvSpPr>
          <p:cNvPr id="3" name="Content Placeholder 2">
            <a:extLst>
              <a:ext uri="{FF2B5EF4-FFF2-40B4-BE49-F238E27FC236}">
                <a16:creationId xmlns:a16="http://schemas.microsoft.com/office/drawing/2014/main" id="{62CF728A-FE3D-F6BB-EF9E-B6D489BF3AFC}"/>
              </a:ext>
            </a:extLst>
          </p:cNvPr>
          <p:cNvSpPr>
            <a:spLocks noGrp="1"/>
          </p:cNvSpPr>
          <p:nvPr>
            <p:ph idx="1"/>
          </p:nvPr>
        </p:nvSpPr>
        <p:spPr>
          <a:xfrm>
            <a:off x="0" y="1483695"/>
            <a:ext cx="9144000" cy="5374305"/>
          </a:xfrm>
        </p:spPr>
        <p:txBody>
          <a:bodyPr>
            <a:normAutofit/>
          </a:bodyPr>
          <a:lstStyle/>
          <a:p>
            <a:r>
              <a:rPr lang="en-US" sz="2800" b="1" dirty="0"/>
              <a:t>Increased risk of melanoma with increased sun exposure</a:t>
            </a:r>
          </a:p>
          <a:p>
            <a:r>
              <a:rPr lang="en-US" sz="2800" b="1" dirty="0"/>
              <a:t>Difficulty getting outside during midday   </a:t>
            </a:r>
          </a:p>
          <a:p>
            <a:r>
              <a:rPr lang="en-US" sz="2800" b="1" dirty="0"/>
              <a:t>Lower production from sunlight with darker skin</a:t>
            </a:r>
          </a:p>
          <a:p>
            <a:pPr lvl="1"/>
            <a:r>
              <a:rPr lang="en-US" sz="2400" b="1" dirty="0"/>
              <a:t>Melanin</a:t>
            </a:r>
            <a:r>
              <a:rPr lang="en-US" sz="2400" dirty="0"/>
              <a:t>, the pigment in our skin, </a:t>
            </a:r>
            <a:r>
              <a:rPr lang="en-US" sz="2400" b="1" dirty="0"/>
              <a:t>absorbs UV-B light</a:t>
            </a:r>
          </a:p>
          <a:p>
            <a:pPr lvl="2"/>
            <a:r>
              <a:rPr lang="en-US" sz="2200" dirty="0"/>
              <a:t>By absorbing EM rays, melanin protects us from skin cancer, but hinders vitamin D production</a:t>
            </a:r>
          </a:p>
          <a:p>
            <a:pPr lvl="1"/>
            <a:r>
              <a:rPr lang="en-US" sz="2400" b="1" dirty="0">
                <a:solidFill>
                  <a:srgbClr val="009A44"/>
                </a:solidFill>
              </a:rPr>
              <a:t>Need more time in sun if your skin is darker</a:t>
            </a:r>
          </a:p>
          <a:p>
            <a:r>
              <a:rPr lang="en-US" sz="2800" b="1" dirty="0"/>
              <a:t>Decreased production from sunlight with aging</a:t>
            </a:r>
          </a:p>
          <a:p>
            <a:pPr lvl="1"/>
            <a:r>
              <a:rPr lang="en-US" sz="2400" b="1" dirty="0">
                <a:solidFill>
                  <a:srgbClr val="009A44"/>
                </a:solidFill>
              </a:rPr>
              <a:t>We make less vitamin D as we get older</a:t>
            </a:r>
          </a:p>
          <a:p>
            <a:r>
              <a:rPr lang="en-US" sz="2800" b="1" dirty="0"/>
              <a:t>Sun must be 30°above horizon</a:t>
            </a:r>
          </a:p>
          <a:p>
            <a:pPr lvl="1"/>
            <a:r>
              <a:rPr lang="en-US" sz="2400" b="1" dirty="0">
                <a:solidFill>
                  <a:srgbClr val="009A44"/>
                </a:solidFill>
              </a:rPr>
              <a:t>Location Matters</a:t>
            </a:r>
          </a:p>
          <a:p>
            <a:endParaRPr lang="en-US" dirty="0"/>
          </a:p>
        </p:txBody>
      </p:sp>
    </p:spTree>
    <p:extLst>
      <p:ext uri="{BB962C8B-B14F-4D97-AF65-F5344CB8AC3E}">
        <p14:creationId xmlns:p14="http://schemas.microsoft.com/office/powerpoint/2010/main" val="181588001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7B9D-9B6C-CEF9-E371-CA05D10B3E1F}"/>
              </a:ext>
            </a:extLst>
          </p:cNvPr>
          <p:cNvSpPr>
            <a:spLocks noGrp="1"/>
          </p:cNvSpPr>
          <p:nvPr>
            <p:ph type="title"/>
          </p:nvPr>
        </p:nvSpPr>
        <p:spPr/>
        <p:txBody>
          <a:bodyPr/>
          <a:lstStyle/>
          <a:p>
            <a:r>
              <a:rPr lang="en-US" dirty="0" err="1"/>
              <a:t>B12</a:t>
            </a:r>
            <a:r>
              <a:rPr lang="en-US" dirty="0"/>
              <a:t> &amp; Aging</a:t>
            </a:r>
          </a:p>
        </p:txBody>
      </p:sp>
      <p:sp>
        <p:nvSpPr>
          <p:cNvPr id="3" name="Content Placeholder 2">
            <a:extLst>
              <a:ext uri="{FF2B5EF4-FFF2-40B4-BE49-F238E27FC236}">
                <a16:creationId xmlns:a16="http://schemas.microsoft.com/office/drawing/2014/main" id="{C2068519-32CA-FE9D-6D83-699D8A51632C}"/>
              </a:ext>
            </a:extLst>
          </p:cNvPr>
          <p:cNvSpPr>
            <a:spLocks noGrp="1"/>
          </p:cNvSpPr>
          <p:nvPr>
            <p:ph idx="1"/>
          </p:nvPr>
        </p:nvSpPr>
        <p:spPr>
          <a:xfrm>
            <a:off x="3934300" y="1417320"/>
            <a:ext cx="5209700" cy="4749312"/>
          </a:xfrm>
        </p:spPr>
        <p:txBody>
          <a:bodyPr>
            <a:normAutofit lnSpcReduction="10000"/>
          </a:bodyPr>
          <a:lstStyle/>
          <a:p>
            <a:r>
              <a:rPr lang="en-US" sz="2800" dirty="0"/>
              <a:t>Deficiency of </a:t>
            </a:r>
            <a:r>
              <a:rPr lang="en-US" sz="2800" b="1" dirty="0" err="1"/>
              <a:t>B12</a:t>
            </a:r>
            <a:r>
              <a:rPr lang="en-US" sz="2800" dirty="0"/>
              <a:t> or </a:t>
            </a:r>
            <a:r>
              <a:rPr lang="en-US" sz="2800" b="1" dirty="0"/>
              <a:t>Folate</a:t>
            </a:r>
          </a:p>
          <a:p>
            <a:pPr lvl="1"/>
            <a:r>
              <a:rPr lang="en-US" sz="2400" dirty="0"/>
              <a:t>Pernicious or megaloblastic anemia</a:t>
            </a:r>
          </a:p>
          <a:p>
            <a:pPr lvl="1"/>
            <a:r>
              <a:rPr lang="en-US" sz="2400" dirty="0"/>
              <a:t>Cognitive impairment</a:t>
            </a:r>
          </a:p>
          <a:p>
            <a:pPr lvl="1"/>
            <a:r>
              <a:rPr lang="en-US" sz="2400" dirty="0"/>
              <a:t>Frailty</a:t>
            </a:r>
          </a:p>
          <a:p>
            <a:r>
              <a:rPr lang="en-US" sz="2800" dirty="0"/>
              <a:t> As we get older, we </a:t>
            </a:r>
            <a:r>
              <a:rPr lang="en-US" sz="2800" b="1" dirty="0"/>
              <a:t>absorb less </a:t>
            </a:r>
            <a:r>
              <a:rPr lang="en-US" sz="2800" b="1" dirty="0" err="1"/>
              <a:t>B12</a:t>
            </a:r>
            <a:endParaRPr lang="en-US" sz="2800" b="1" dirty="0"/>
          </a:p>
          <a:p>
            <a:pPr lvl="1"/>
            <a:r>
              <a:rPr lang="en-US" sz="2400" dirty="0"/>
              <a:t>Due to reduced production of stomach acid</a:t>
            </a:r>
          </a:p>
          <a:p>
            <a:pPr lvl="2"/>
            <a:r>
              <a:rPr lang="en-US" sz="2400" b="1" dirty="0">
                <a:solidFill>
                  <a:srgbClr val="FF0000"/>
                </a:solidFill>
              </a:rPr>
              <a:t>Use of heartburn medications</a:t>
            </a:r>
          </a:p>
          <a:p>
            <a:pPr lvl="3"/>
            <a:r>
              <a:rPr lang="en-US" b="1" dirty="0">
                <a:solidFill>
                  <a:srgbClr val="FF0000"/>
                </a:solidFill>
              </a:rPr>
              <a:t>Limits Stomach acid secretion</a:t>
            </a:r>
          </a:p>
          <a:p>
            <a:pPr lvl="1"/>
            <a:r>
              <a:rPr lang="en-US" sz="2400" dirty="0"/>
              <a:t>Also, effects </a:t>
            </a:r>
            <a:r>
              <a:rPr lang="en-US" sz="2400" b="1" dirty="0"/>
              <a:t>folate</a:t>
            </a:r>
          </a:p>
          <a:p>
            <a:endParaRPr lang="en-US" dirty="0"/>
          </a:p>
        </p:txBody>
      </p:sp>
      <p:pic>
        <p:nvPicPr>
          <p:cNvPr id="4" name="Picture 3" descr="Diagram&#10;&#10;Description automatically generated">
            <a:extLst>
              <a:ext uri="{FF2B5EF4-FFF2-40B4-BE49-F238E27FC236}">
                <a16:creationId xmlns:a16="http://schemas.microsoft.com/office/drawing/2014/main" id="{19D5971B-169A-A56D-291B-2DBFAA3183E5}"/>
              </a:ext>
            </a:extLst>
          </p:cNvPr>
          <p:cNvPicPr>
            <a:picLocks noChangeAspect="1"/>
          </p:cNvPicPr>
          <p:nvPr/>
        </p:nvPicPr>
        <p:blipFill>
          <a:blip r:embed="rId2"/>
          <a:stretch>
            <a:fillRect/>
          </a:stretch>
        </p:blipFill>
        <p:spPr>
          <a:xfrm>
            <a:off x="95813" y="1256144"/>
            <a:ext cx="3838487" cy="4855625"/>
          </a:xfrm>
          <a:prstGeom prst="rect">
            <a:avLst/>
          </a:prstGeom>
        </p:spPr>
      </p:pic>
      <p:sp>
        <p:nvSpPr>
          <p:cNvPr id="6" name="TextBox 5">
            <a:extLst>
              <a:ext uri="{FF2B5EF4-FFF2-40B4-BE49-F238E27FC236}">
                <a16:creationId xmlns:a16="http://schemas.microsoft.com/office/drawing/2014/main" id="{EB1AC7E8-69EE-B681-EE4A-D3A4C284B002}"/>
              </a:ext>
            </a:extLst>
          </p:cNvPr>
          <p:cNvSpPr txBox="1"/>
          <p:nvPr/>
        </p:nvSpPr>
        <p:spPr>
          <a:xfrm>
            <a:off x="0" y="6206625"/>
            <a:ext cx="9144000" cy="400110"/>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Hughes, C. F., Ward, M., </a:t>
            </a:r>
            <a:r>
              <a:rPr lang="en-US" sz="1000" dirty="0" err="1">
                <a:latin typeface="Arial" panose="020B0604020202020204" pitchFamily="34" charset="0"/>
                <a:cs typeface="Arial" panose="020B0604020202020204" pitchFamily="34" charset="0"/>
              </a:rPr>
              <a:t>Hoey</a:t>
            </a:r>
            <a:r>
              <a:rPr lang="en-US" sz="1000" dirty="0">
                <a:latin typeface="Arial" panose="020B0604020202020204" pitchFamily="34" charset="0"/>
                <a:cs typeface="Arial" panose="020B0604020202020204" pitchFamily="34" charset="0"/>
              </a:rPr>
              <a:t>, L., &amp; McNulty, H. (2013). Vitamin </a:t>
            </a:r>
            <a:r>
              <a:rPr lang="en-US" sz="1000" dirty="0" err="1">
                <a:latin typeface="Arial" panose="020B0604020202020204" pitchFamily="34" charset="0"/>
                <a:cs typeface="Arial" panose="020B0604020202020204" pitchFamily="34" charset="0"/>
              </a:rPr>
              <a:t>B12</a:t>
            </a:r>
            <a:r>
              <a:rPr lang="en-US" sz="1000" dirty="0">
                <a:latin typeface="Arial" panose="020B0604020202020204" pitchFamily="34" charset="0"/>
                <a:cs typeface="Arial" panose="020B0604020202020204" pitchFamily="34" charset="0"/>
              </a:rPr>
              <a:t> and ageing: Current issues and interaction with folate. </a:t>
            </a:r>
            <a:r>
              <a:rPr lang="en-US" sz="1000" i="1" dirty="0">
                <a:latin typeface="Arial" panose="020B0604020202020204" pitchFamily="34" charset="0"/>
                <a:cs typeface="Arial" panose="020B0604020202020204" pitchFamily="34" charset="0"/>
              </a:rPr>
              <a:t>Annals of Clinical Biochemistry</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50</a:t>
            </a:r>
            <a:r>
              <a:rPr lang="en-US" sz="1000" dirty="0">
                <a:latin typeface="Arial" panose="020B0604020202020204" pitchFamily="34" charset="0"/>
                <a:cs typeface="Arial" panose="020B0604020202020204" pitchFamily="34" charset="0"/>
              </a:rPr>
              <a:t>(4), 315–329. https://doi.org/10.1177/0004563212473279</a:t>
            </a:r>
          </a:p>
        </p:txBody>
      </p:sp>
    </p:spTree>
    <p:extLst>
      <p:ext uri="{BB962C8B-B14F-4D97-AF65-F5344CB8AC3E}">
        <p14:creationId xmlns:p14="http://schemas.microsoft.com/office/powerpoint/2010/main" val="2239185610"/>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AA8A-80FB-9A02-E33D-1C59DDBE18C9}"/>
              </a:ext>
            </a:extLst>
          </p:cNvPr>
          <p:cNvSpPr>
            <a:spLocks noGrp="1"/>
          </p:cNvSpPr>
          <p:nvPr>
            <p:ph type="title"/>
          </p:nvPr>
        </p:nvSpPr>
        <p:spPr/>
        <p:txBody>
          <a:bodyPr/>
          <a:lstStyle/>
          <a:p>
            <a:r>
              <a:rPr lang="en-US" dirty="0" err="1"/>
              <a:t>B12</a:t>
            </a:r>
            <a:endParaRPr lang="en-US" dirty="0"/>
          </a:p>
        </p:txBody>
      </p:sp>
      <p:sp>
        <p:nvSpPr>
          <p:cNvPr id="3" name="Content Placeholder 2">
            <a:extLst>
              <a:ext uri="{FF2B5EF4-FFF2-40B4-BE49-F238E27FC236}">
                <a16:creationId xmlns:a16="http://schemas.microsoft.com/office/drawing/2014/main" id="{6D6B520B-014C-D9CD-B64B-1A72C2B710DC}"/>
              </a:ext>
            </a:extLst>
          </p:cNvPr>
          <p:cNvSpPr>
            <a:spLocks noGrp="1"/>
          </p:cNvSpPr>
          <p:nvPr>
            <p:ph idx="1"/>
          </p:nvPr>
        </p:nvSpPr>
        <p:spPr>
          <a:xfrm>
            <a:off x="0" y="1232882"/>
            <a:ext cx="3911600" cy="4084354"/>
          </a:xfrm>
        </p:spPr>
        <p:txBody>
          <a:bodyPr>
            <a:normAutofit fontScale="92500"/>
          </a:bodyPr>
          <a:lstStyle/>
          <a:p>
            <a:r>
              <a:rPr lang="en-US" sz="2800" dirty="0"/>
              <a:t>Cobalamin is needed for:</a:t>
            </a:r>
          </a:p>
          <a:p>
            <a:pPr lvl="1"/>
            <a:r>
              <a:rPr lang="en-US" sz="2400" dirty="0"/>
              <a:t>DNA synthesis</a:t>
            </a:r>
          </a:p>
          <a:p>
            <a:pPr lvl="1"/>
            <a:r>
              <a:rPr lang="en-US" sz="2400" dirty="0"/>
              <a:t>Amino acid metabolism</a:t>
            </a:r>
          </a:p>
          <a:p>
            <a:pPr lvl="1"/>
            <a:r>
              <a:rPr lang="en-US" sz="2400" dirty="0"/>
              <a:t>Homocysteine metabolism </a:t>
            </a:r>
          </a:p>
          <a:p>
            <a:pPr lvl="1"/>
            <a:r>
              <a:rPr lang="en-US" sz="2400" dirty="0"/>
              <a:t>Nerve myelination</a:t>
            </a:r>
          </a:p>
          <a:p>
            <a:r>
              <a:rPr lang="en-US" sz="2800" dirty="0"/>
              <a:t>Decreased serum [</a:t>
            </a:r>
            <a:r>
              <a:rPr lang="en-US" sz="2800" dirty="0" err="1"/>
              <a:t>B12</a:t>
            </a:r>
            <a:r>
              <a:rPr lang="en-US" sz="2800" dirty="0"/>
              <a:t>] is related to decreased muscle mass</a:t>
            </a:r>
          </a:p>
          <a:p>
            <a:pPr marL="0" indent="0">
              <a:buNone/>
            </a:pPr>
            <a:endParaRPr lang="en-US" dirty="0"/>
          </a:p>
          <a:p>
            <a:pPr lvl="1"/>
            <a:endParaRPr lang="en-US" dirty="0"/>
          </a:p>
        </p:txBody>
      </p:sp>
      <p:pic>
        <p:nvPicPr>
          <p:cNvPr id="7" name="Picture 6">
            <a:extLst>
              <a:ext uri="{FF2B5EF4-FFF2-40B4-BE49-F238E27FC236}">
                <a16:creationId xmlns:a16="http://schemas.microsoft.com/office/drawing/2014/main" id="{BC42EF02-0EA7-AA6F-2C64-03E42829477A}"/>
              </a:ext>
            </a:extLst>
          </p:cNvPr>
          <p:cNvPicPr>
            <a:picLocks noChangeAspect="1"/>
          </p:cNvPicPr>
          <p:nvPr/>
        </p:nvPicPr>
        <p:blipFill>
          <a:blip r:embed="rId2"/>
          <a:stretch>
            <a:fillRect/>
          </a:stretch>
        </p:blipFill>
        <p:spPr>
          <a:xfrm>
            <a:off x="3739515" y="28575"/>
            <a:ext cx="5505450" cy="6829425"/>
          </a:xfrm>
          <a:prstGeom prst="rect">
            <a:avLst/>
          </a:prstGeom>
        </p:spPr>
      </p:pic>
      <p:sp>
        <p:nvSpPr>
          <p:cNvPr id="5" name="TextBox 4">
            <a:extLst>
              <a:ext uri="{FF2B5EF4-FFF2-40B4-BE49-F238E27FC236}">
                <a16:creationId xmlns:a16="http://schemas.microsoft.com/office/drawing/2014/main" id="{D7A36FD9-34C6-8D89-5F2F-C15B5F7C2136}"/>
              </a:ext>
            </a:extLst>
          </p:cNvPr>
          <p:cNvSpPr txBox="1"/>
          <p:nvPr/>
        </p:nvSpPr>
        <p:spPr>
          <a:xfrm>
            <a:off x="28256" y="5489750"/>
            <a:ext cx="3552226" cy="116955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Chae, S. A., Kim, H. S., Lee, J. H., Yun, D. H., Chon, J., Yoo, M. C., Yun, Y., Yoo, S. D., Kim, D. H., Lee, S. A., Chung, S. J., Soh, Y., &amp; Won, C. W. (2021). Impact of vitamin </a:t>
            </a:r>
            <a:r>
              <a:rPr lang="en-US" sz="1000" dirty="0" err="1">
                <a:latin typeface="Arial" panose="020B0604020202020204" pitchFamily="34" charset="0"/>
                <a:cs typeface="Arial" panose="020B0604020202020204" pitchFamily="34" charset="0"/>
              </a:rPr>
              <a:t>b12</a:t>
            </a:r>
            <a:r>
              <a:rPr lang="en-US" sz="1000" dirty="0">
                <a:latin typeface="Arial" panose="020B0604020202020204" pitchFamily="34" charset="0"/>
                <a:cs typeface="Arial" panose="020B0604020202020204" pitchFamily="34" charset="0"/>
              </a:rPr>
              <a:t> insufficiency on sarcopenia in community-dwelling older </a:t>
            </a:r>
            <a:r>
              <a:rPr lang="en-US" sz="1000" dirty="0" err="1">
                <a:latin typeface="Arial" panose="020B0604020202020204" pitchFamily="34" charset="0"/>
                <a:cs typeface="Arial" panose="020B0604020202020204" pitchFamily="34" charset="0"/>
              </a:rPr>
              <a:t>korean</a:t>
            </a:r>
            <a:r>
              <a:rPr lang="en-US" sz="1000" dirty="0">
                <a:latin typeface="Arial" panose="020B0604020202020204" pitchFamily="34" charset="0"/>
                <a:cs typeface="Arial" panose="020B0604020202020204" pitchFamily="34" charset="0"/>
              </a:rPr>
              <a:t> adults. </a:t>
            </a:r>
            <a:r>
              <a:rPr lang="en-US" sz="1000" i="1" dirty="0">
                <a:latin typeface="Arial" panose="020B0604020202020204" pitchFamily="34" charset="0"/>
                <a:cs typeface="Arial" panose="020B0604020202020204" pitchFamily="34" charset="0"/>
              </a:rPr>
              <a:t>International Journal of Environmental Research and Public Health</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18</a:t>
            </a:r>
            <a:r>
              <a:rPr lang="en-US" sz="1000" dirty="0">
                <a:latin typeface="Arial" panose="020B0604020202020204" pitchFamily="34" charset="0"/>
                <a:cs typeface="Arial" panose="020B0604020202020204" pitchFamily="34" charset="0"/>
              </a:rPr>
              <a:t>(23). https://doi.org/10.3390/ijerph182312433</a:t>
            </a:r>
          </a:p>
        </p:txBody>
      </p:sp>
    </p:spTree>
    <p:extLst>
      <p:ext uri="{BB962C8B-B14F-4D97-AF65-F5344CB8AC3E}">
        <p14:creationId xmlns:p14="http://schemas.microsoft.com/office/powerpoint/2010/main" val="2190135685"/>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202C-C634-D8E6-F037-BA061DD6A7B5}"/>
              </a:ext>
            </a:extLst>
          </p:cNvPr>
          <p:cNvSpPr>
            <a:spLocks noGrp="1"/>
          </p:cNvSpPr>
          <p:nvPr>
            <p:ph type="title"/>
          </p:nvPr>
        </p:nvSpPr>
        <p:spPr/>
        <p:txBody>
          <a:bodyPr/>
          <a:lstStyle/>
          <a:p>
            <a:r>
              <a:rPr lang="en-US" dirty="0"/>
              <a:t>Energy Expenditure &amp; Aging</a:t>
            </a:r>
          </a:p>
        </p:txBody>
      </p:sp>
      <p:sp>
        <p:nvSpPr>
          <p:cNvPr id="3" name="Content Placeholder 2">
            <a:extLst>
              <a:ext uri="{FF2B5EF4-FFF2-40B4-BE49-F238E27FC236}">
                <a16:creationId xmlns:a16="http://schemas.microsoft.com/office/drawing/2014/main" id="{E5359560-1320-4F7E-E959-9A99B300C2A3}"/>
              </a:ext>
            </a:extLst>
          </p:cNvPr>
          <p:cNvSpPr>
            <a:spLocks noGrp="1"/>
          </p:cNvSpPr>
          <p:nvPr>
            <p:ph idx="1"/>
          </p:nvPr>
        </p:nvSpPr>
        <p:spPr/>
        <p:txBody>
          <a:bodyPr/>
          <a:lstStyle/>
          <a:p>
            <a:endParaRPr lang="en-US"/>
          </a:p>
        </p:txBody>
      </p:sp>
      <p:pic>
        <p:nvPicPr>
          <p:cNvPr id="4" name="Content Placeholder 4" descr="Chart&#10;&#10;Description automatically generated">
            <a:extLst>
              <a:ext uri="{FF2B5EF4-FFF2-40B4-BE49-F238E27FC236}">
                <a16:creationId xmlns:a16="http://schemas.microsoft.com/office/drawing/2014/main" id="{C73EAE36-290C-F0B7-FD42-614F882A5D71}"/>
              </a:ext>
            </a:extLst>
          </p:cNvPr>
          <p:cNvPicPr>
            <a:picLocks noChangeAspect="1"/>
          </p:cNvPicPr>
          <p:nvPr/>
        </p:nvPicPr>
        <p:blipFill>
          <a:blip r:embed="rId2"/>
          <a:stretch>
            <a:fillRect/>
          </a:stretch>
        </p:blipFill>
        <p:spPr>
          <a:xfrm>
            <a:off x="1931441" y="1767500"/>
            <a:ext cx="5281118" cy="4191363"/>
          </a:xfrm>
          <a:prstGeom prst="rect">
            <a:avLst/>
          </a:prstGeom>
        </p:spPr>
      </p:pic>
      <p:sp>
        <p:nvSpPr>
          <p:cNvPr id="7" name="TextBox 6">
            <a:extLst>
              <a:ext uri="{FF2B5EF4-FFF2-40B4-BE49-F238E27FC236}">
                <a16:creationId xmlns:a16="http://schemas.microsoft.com/office/drawing/2014/main" id="{61D7BD59-3F03-BB74-40B2-B8BABD3F71BD}"/>
              </a:ext>
            </a:extLst>
          </p:cNvPr>
          <p:cNvSpPr txBox="1"/>
          <p:nvPr/>
        </p:nvSpPr>
        <p:spPr>
          <a:xfrm>
            <a:off x="-9525" y="6173314"/>
            <a:ext cx="9144000" cy="670889"/>
          </a:xfrm>
          <a:prstGeom prst="rect">
            <a:avLst/>
          </a:prstGeom>
          <a:noFill/>
        </p:spPr>
        <p:txBody>
          <a:bodyPr wrap="square">
            <a:spAutoFit/>
          </a:bodyPr>
          <a:lstStyle/>
          <a:p>
            <a:pPr marL="0" marR="0" indent="-304800">
              <a:lnSpc>
                <a:spcPct val="107000"/>
              </a:lnSpc>
              <a:spcBef>
                <a:spcPts val="0"/>
              </a:spcBef>
              <a:spcAft>
                <a:spcPts val="800"/>
              </a:spcAft>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Geisler, C., Braun, W., </a:t>
            </a:r>
            <a:r>
              <a:rPr lang="en-US" sz="1200" kern="100" dirty="0" err="1">
                <a:effectLst/>
                <a:latin typeface="Arial" panose="020B0604020202020204" pitchFamily="34" charset="0"/>
                <a:ea typeface="Times New Roman" panose="02020603050405020304" pitchFamily="18" charset="0"/>
                <a:cs typeface="Arial" panose="020B0604020202020204" pitchFamily="34" charset="0"/>
              </a:rPr>
              <a:t>Pourhassan</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 M., Schweitzer, L., </a:t>
            </a:r>
            <a:r>
              <a:rPr lang="en-US" sz="1200" kern="100" dirty="0" err="1">
                <a:effectLst/>
                <a:latin typeface="Arial" panose="020B0604020202020204" pitchFamily="34" charset="0"/>
                <a:ea typeface="Times New Roman" panose="02020603050405020304" pitchFamily="18" charset="0"/>
                <a:cs typeface="Arial" panose="020B0604020202020204" pitchFamily="34" charset="0"/>
              </a:rPr>
              <a:t>Glüer</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 C. C., </a:t>
            </a:r>
            <a:r>
              <a:rPr lang="en-US" sz="1200" kern="100" dirty="0" err="1">
                <a:effectLst/>
                <a:latin typeface="Arial" panose="020B0604020202020204" pitchFamily="34" charset="0"/>
                <a:ea typeface="Times New Roman" panose="02020603050405020304" pitchFamily="18" charset="0"/>
                <a:cs typeface="Arial" panose="020B0604020202020204" pitchFamily="34" charset="0"/>
              </a:rPr>
              <a:t>Bosy</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-Westphal, A., &amp; Müller, M. J. (2016). Age-dependent changes in resting energy expenditure (REE): insights from detailed body composition analysis in normal and overweight healthy </a:t>
            </a:r>
            <a:r>
              <a:rPr lang="en-US" sz="1200" kern="100" dirty="0" err="1">
                <a:effectLst/>
                <a:latin typeface="Arial" panose="020B0604020202020204" pitchFamily="34" charset="0"/>
                <a:ea typeface="Times New Roman" panose="02020603050405020304" pitchFamily="18" charset="0"/>
                <a:cs typeface="Arial" panose="020B0604020202020204" pitchFamily="34" charset="0"/>
              </a:rPr>
              <a:t>caucasians</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200" i="1" kern="100" dirty="0">
                <a:effectLst/>
                <a:latin typeface="Arial" panose="020B0604020202020204" pitchFamily="34" charset="0"/>
                <a:ea typeface="Times New Roman" panose="02020603050405020304" pitchFamily="18" charset="0"/>
                <a:cs typeface="Arial" panose="020B0604020202020204" pitchFamily="34" charset="0"/>
              </a:rPr>
              <a:t>Nutrients</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200" i="1" kern="100" dirty="0">
                <a:effectLst/>
                <a:latin typeface="Arial" panose="020B0604020202020204" pitchFamily="34" charset="0"/>
                <a:ea typeface="Times New Roman" panose="02020603050405020304" pitchFamily="18" charset="0"/>
                <a:cs typeface="Arial" panose="020B0604020202020204" pitchFamily="34" charset="0"/>
              </a:rPr>
              <a:t>8</a:t>
            </a:r>
            <a:r>
              <a:rPr lang="en-US" sz="1200" kern="100" dirty="0">
                <a:effectLst/>
                <a:latin typeface="Arial" panose="020B0604020202020204" pitchFamily="34" charset="0"/>
                <a:ea typeface="Times New Roman" panose="02020603050405020304" pitchFamily="18" charset="0"/>
                <a:cs typeface="Arial" panose="020B0604020202020204" pitchFamily="34" charset="0"/>
              </a:rPr>
              <a:t>(322), 1–11. https://doi.org/10.3390/nu8060322</a:t>
            </a:r>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27205149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CC1A-4D31-1EAB-E32B-E26130A320FE}"/>
              </a:ext>
            </a:extLst>
          </p:cNvPr>
          <p:cNvSpPr>
            <a:spLocks noGrp="1"/>
          </p:cNvSpPr>
          <p:nvPr>
            <p:ph type="title"/>
          </p:nvPr>
        </p:nvSpPr>
        <p:spPr/>
        <p:txBody>
          <a:bodyPr/>
          <a:lstStyle/>
          <a:p>
            <a:r>
              <a:rPr lang="en-US" dirty="0"/>
              <a:t>Older Adults</a:t>
            </a:r>
          </a:p>
        </p:txBody>
      </p:sp>
      <p:sp>
        <p:nvSpPr>
          <p:cNvPr id="3" name="Content Placeholder 2">
            <a:extLst>
              <a:ext uri="{FF2B5EF4-FFF2-40B4-BE49-F238E27FC236}">
                <a16:creationId xmlns:a16="http://schemas.microsoft.com/office/drawing/2014/main" id="{0760606A-5ED7-5EF7-DD28-76FC4B27B7F3}"/>
              </a:ext>
            </a:extLst>
          </p:cNvPr>
          <p:cNvSpPr>
            <a:spLocks noGrp="1"/>
          </p:cNvSpPr>
          <p:nvPr>
            <p:ph idx="1"/>
          </p:nvPr>
        </p:nvSpPr>
        <p:spPr>
          <a:xfrm>
            <a:off x="0" y="1200150"/>
            <a:ext cx="9144000" cy="5524500"/>
          </a:xfrm>
        </p:spPr>
        <p:txBody>
          <a:bodyPr>
            <a:normAutofit fontScale="92500" lnSpcReduction="10000"/>
          </a:bodyPr>
          <a:lstStyle/>
          <a:p>
            <a:r>
              <a:rPr lang="en-US" sz="2800" dirty="0"/>
              <a:t>Older adults </a:t>
            </a:r>
            <a:r>
              <a:rPr lang="en-US" sz="2800" b="1" dirty="0"/>
              <a:t>need less energy </a:t>
            </a:r>
            <a:r>
              <a:rPr lang="en-US" sz="2800" dirty="0"/>
              <a:t>than younger adults, but even if as </a:t>
            </a:r>
            <a:r>
              <a:rPr lang="en-US" sz="2800" b="1" dirty="0"/>
              <a:t>physically active </a:t>
            </a:r>
            <a:r>
              <a:rPr lang="en-US" sz="2800" dirty="0"/>
              <a:t>and same </a:t>
            </a:r>
            <a:r>
              <a:rPr lang="en-US" sz="2800" b="1" dirty="0"/>
              <a:t>muscle mass </a:t>
            </a:r>
            <a:r>
              <a:rPr lang="en-US" sz="2800" dirty="0"/>
              <a:t>need </a:t>
            </a:r>
            <a:r>
              <a:rPr lang="en-US" sz="2800" b="1" dirty="0"/>
              <a:t>greater intakes of:</a:t>
            </a:r>
          </a:p>
          <a:p>
            <a:pPr lvl="1"/>
            <a:r>
              <a:rPr lang="en-US" sz="2400" b="1" dirty="0"/>
              <a:t>Protein</a:t>
            </a:r>
          </a:p>
          <a:p>
            <a:pPr lvl="2"/>
            <a:r>
              <a:rPr lang="en-US" sz="2400" dirty="0"/>
              <a:t>Due to anabolic resistance </a:t>
            </a:r>
          </a:p>
          <a:p>
            <a:pPr lvl="1"/>
            <a:r>
              <a:rPr lang="en-US" sz="2400" b="1" dirty="0"/>
              <a:t>Calcium</a:t>
            </a:r>
          </a:p>
          <a:p>
            <a:pPr lvl="2"/>
            <a:r>
              <a:rPr lang="en-US" sz="2400" dirty="0"/>
              <a:t>Due to decreased absorption </a:t>
            </a:r>
          </a:p>
          <a:p>
            <a:pPr lvl="1"/>
            <a:r>
              <a:rPr lang="en-US" sz="2400" b="1" dirty="0"/>
              <a:t>Vitamin D</a:t>
            </a:r>
          </a:p>
          <a:p>
            <a:pPr lvl="2"/>
            <a:r>
              <a:rPr lang="en-US" sz="2400" dirty="0"/>
              <a:t>Due to decreased synthesis of vitamin D in skin </a:t>
            </a:r>
          </a:p>
          <a:p>
            <a:pPr lvl="2"/>
            <a:r>
              <a:rPr lang="en-US" sz="2400" dirty="0"/>
              <a:t>Due to decreased rate of the conversion of vitamin D into calcitriol </a:t>
            </a:r>
          </a:p>
          <a:p>
            <a:pPr lvl="1"/>
            <a:r>
              <a:rPr lang="en-US" sz="2400" b="1" dirty="0"/>
              <a:t>Vitamin </a:t>
            </a:r>
            <a:r>
              <a:rPr lang="en-US" sz="2400" b="1" dirty="0" err="1"/>
              <a:t>B12</a:t>
            </a:r>
            <a:endParaRPr lang="en-US" sz="2400" b="1" dirty="0"/>
          </a:p>
          <a:p>
            <a:pPr lvl="2"/>
            <a:r>
              <a:rPr lang="en-US" sz="2400" dirty="0"/>
              <a:t>Due to decreased stomach acid production </a:t>
            </a:r>
            <a:endParaRPr lang="en-US" sz="2800" dirty="0"/>
          </a:p>
          <a:p>
            <a:r>
              <a:rPr lang="en-US" sz="2800" dirty="0"/>
              <a:t> “</a:t>
            </a:r>
            <a:r>
              <a:rPr lang="en-US" sz="2800" b="1" dirty="0">
                <a:solidFill>
                  <a:srgbClr val="FF0000"/>
                </a:solidFill>
              </a:rPr>
              <a:t>Empty Calories</a:t>
            </a:r>
            <a:r>
              <a:rPr lang="en-US" sz="2800" dirty="0"/>
              <a:t>” are a big concern for older adults</a:t>
            </a:r>
            <a:endParaRPr lang="en-US" sz="2400" dirty="0"/>
          </a:p>
          <a:p>
            <a:pPr lvl="1"/>
            <a:r>
              <a:rPr lang="en-US" b="1" dirty="0"/>
              <a:t>C</a:t>
            </a:r>
            <a:r>
              <a:rPr lang="en-US" sz="2400" b="1" dirty="0"/>
              <a:t>hoosing nutrient dense food is a priorit</a:t>
            </a:r>
            <a:r>
              <a:rPr lang="en-US" b="1" dirty="0"/>
              <a:t>y</a:t>
            </a:r>
          </a:p>
          <a:p>
            <a:pPr lvl="1"/>
            <a:r>
              <a:rPr lang="en-US" b="1" dirty="0"/>
              <a:t>Added sugar = empty calories </a:t>
            </a:r>
            <a:endParaRPr lang="en-US" sz="2400" b="1" dirty="0"/>
          </a:p>
          <a:p>
            <a:endParaRPr lang="en-US" dirty="0"/>
          </a:p>
        </p:txBody>
      </p:sp>
    </p:spTree>
    <p:extLst>
      <p:ext uri="{BB962C8B-B14F-4D97-AF65-F5344CB8AC3E}">
        <p14:creationId xmlns:p14="http://schemas.microsoft.com/office/powerpoint/2010/main" val="2830626037"/>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B983-795B-115E-E836-660C531EA258}"/>
              </a:ext>
            </a:extLst>
          </p:cNvPr>
          <p:cNvSpPr>
            <a:spLocks noGrp="1"/>
          </p:cNvSpPr>
          <p:nvPr>
            <p:ph type="title"/>
          </p:nvPr>
        </p:nvSpPr>
        <p:spPr/>
        <p:txBody>
          <a:bodyPr/>
          <a:lstStyle/>
          <a:p>
            <a:r>
              <a:rPr lang="en-US" dirty="0"/>
              <a:t>Taste &amp; Aging (1)</a:t>
            </a:r>
          </a:p>
        </p:txBody>
      </p:sp>
      <p:sp>
        <p:nvSpPr>
          <p:cNvPr id="3" name="Content Placeholder 2">
            <a:extLst>
              <a:ext uri="{FF2B5EF4-FFF2-40B4-BE49-F238E27FC236}">
                <a16:creationId xmlns:a16="http://schemas.microsoft.com/office/drawing/2014/main" id="{91922F44-AC0A-47A1-EC06-7A4B88B223C5}"/>
              </a:ext>
            </a:extLst>
          </p:cNvPr>
          <p:cNvSpPr>
            <a:spLocks noGrp="1"/>
          </p:cNvSpPr>
          <p:nvPr>
            <p:ph idx="1"/>
          </p:nvPr>
        </p:nvSpPr>
        <p:spPr/>
        <p:txBody>
          <a:bodyPr/>
          <a:lstStyle/>
          <a:p>
            <a:endParaRPr lang="en-US"/>
          </a:p>
        </p:txBody>
      </p:sp>
      <p:pic>
        <p:nvPicPr>
          <p:cNvPr id="4" name="Picture 3" descr="Chart, bar chart&#10;&#10;Description automatically generated">
            <a:extLst>
              <a:ext uri="{FF2B5EF4-FFF2-40B4-BE49-F238E27FC236}">
                <a16:creationId xmlns:a16="http://schemas.microsoft.com/office/drawing/2014/main" id="{4A112805-F250-4E45-75CD-6808E0DEA7E6}"/>
              </a:ext>
            </a:extLst>
          </p:cNvPr>
          <p:cNvPicPr>
            <a:picLocks noChangeAspect="1"/>
          </p:cNvPicPr>
          <p:nvPr/>
        </p:nvPicPr>
        <p:blipFill>
          <a:blip r:embed="rId2"/>
          <a:stretch>
            <a:fillRect/>
          </a:stretch>
        </p:blipFill>
        <p:spPr>
          <a:xfrm>
            <a:off x="875421" y="1197865"/>
            <a:ext cx="7228047" cy="5139208"/>
          </a:xfrm>
          <a:prstGeom prst="rect">
            <a:avLst/>
          </a:prstGeom>
        </p:spPr>
      </p:pic>
      <p:sp>
        <p:nvSpPr>
          <p:cNvPr id="5" name="TextBox 4">
            <a:extLst>
              <a:ext uri="{FF2B5EF4-FFF2-40B4-BE49-F238E27FC236}">
                <a16:creationId xmlns:a16="http://schemas.microsoft.com/office/drawing/2014/main" id="{EA80CF50-7814-FA1A-D802-5DF448364889}"/>
              </a:ext>
            </a:extLst>
          </p:cNvPr>
          <p:cNvSpPr txBox="1"/>
          <p:nvPr/>
        </p:nvSpPr>
        <p:spPr>
          <a:xfrm>
            <a:off x="0" y="6314945"/>
            <a:ext cx="9144000" cy="507831"/>
          </a:xfrm>
          <a:prstGeom prst="rect">
            <a:avLst/>
          </a:prstGeom>
          <a:noFill/>
        </p:spPr>
        <p:txBody>
          <a:bodyPr wrap="square">
            <a:spAutoFit/>
          </a:bodyPr>
          <a:lstStyle/>
          <a:p>
            <a:pPr marL="304800" indent="-304800"/>
            <a:r>
              <a:rPr lang="en-US" sz="900" dirty="0" err="1">
                <a:effectLst/>
              </a:rPr>
              <a:t>Barragán</a:t>
            </a:r>
            <a:r>
              <a:rPr lang="en-US" sz="900" dirty="0">
                <a:effectLst/>
              </a:rPr>
              <a:t>, R., </a:t>
            </a:r>
            <a:r>
              <a:rPr lang="en-US" sz="900" dirty="0" err="1">
                <a:effectLst/>
              </a:rPr>
              <a:t>Coltell</a:t>
            </a:r>
            <a:r>
              <a:rPr lang="en-US" sz="900" dirty="0">
                <a:effectLst/>
              </a:rPr>
              <a:t>, O., </a:t>
            </a:r>
            <a:r>
              <a:rPr lang="en-US" sz="900" dirty="0" err="1">
                <a:effectLst/>
              </a:rPr>
              <a:t>Portolés</a:t>
            </a:r>
            <a:r>
              <a:rPr lang="en-US" sz="900" dirty="0">
                <a:effectLst/>
              </a:rPr>
              <a:t>, O., Asensio, E. M., </a:t>
            </a:r>
            <a:r>
              <a:rPr lang="en-US" sz="900" dirty="0" err="1">
                <a:effectLst/>
              </a:rPr>
              <a:t>Sorlí</a:t>
            </a:r>
            <a:r>
              <a:rPr lang="en-US" sz="900" dirty="0">
                <a:effectLst/>
              </a:rPr>
              <a:t>, J. V., Ortega-</a:t>
            </a:r>
            <a:r>
              <a:rPr lang="en-US" sz="900" dirty="0" err="1">
                <a:effectLst/>
              </a:rPr>
              <a:t>Azorín</a:t>
            </a:r>
            <a:r>
              <a:rPr lang="en-US" sz="900" dirty="0">
                <a:effectLst/>
              </a:rPr>
              <a:t>, C., González, J. I., </a:t>
            </a:r>
            <a:r>
              <a:rPr lang="en-US" sz="900" dirty="0" err="1">
                <a:effectLst/>
              </a:rPr>
              <a:t>Sáiz</a:t>
            </a:r>
            <a:r>
              <a:rPr lang="en-US" sz="900" dirty="0">
                <a:effectLst/>
              </a:rPr>
              <a:t>, C., Fernández-</a:t>
            </a:r>
            <a:r>
              <a:rPr lang="en-US" sz="900" dirty="0" err="1">
                <a:effectLst/>
              </a:rPr>
              <a:t>Carrión</a:t>
            </a:r>
            <a:r>
              <a:rPr lang="en-US" sz="900" dirty="0">
                <a:effectLst/>
              </a:rPr>
              <a:t>, R., </a:t>
            </a:r>
            <a:r>
              <a:rPr lang="en-US" sz="900" dirty="0" err="1">
                <a:effectLst/>
              </a:rPr>
              <a:t>Ordovas</a:t>
            </a:r>
            <a:r>
              <a:rPr lang="en-US" sz="900" dirty="0">
                <a:effectLst/>
              </a:rPr>
              <a:t>, J. M., &amp; Corella, D. (2018). Bitter, sweet, salty, sour and umami taste perception decreases with age: Sex-specific analysis, modulation by genetic variants and taste-preference associations in 18 to 80 year-old subjects. </a:t>
            </a:r>
            <a:r>
              <a:rPr lang="en-US" sz="900" i="1" dirty="0">
                <a:effectLst/>
              </a:rPr>
              <a:t>Nutrients</a:t>
            </a:r>
            <a:r>
              <a:rPr lang="en-US" sz="900" dirty="0">
                <a:effectLst/>
              </a:rPr>
              <a:t>, </a:t>
            </a:r>
            <a:r>
              <a:rPr lang="en-US" sz="900" i="1" dirty="0">
                <a:effectLst/>
              </a:rPr>
              <a:t>10</a:t>
            </a:r>
            <a:r>
              <a:rPr lang="en-US" sz="900" dirty="0">
                <a:effectLst/>
              </a:rPr>
              <a:t>(10). https://doi.org/10.3390/nu10101539</a:t>
            </a:r>
          </a:p>
        </p:txBody>
      </p:sp>
    </p:spTree>
    <p:extLst>
      <p:ext uri="{BB962C8B-B14F-4D97-AF65-F5344CB8AC3E}">
        <p14:creationId xmlns:p14="http://schemas.microsoft.com/office/powerpoint/2010/main" val="287500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93D3-AA96-4971-2420-3F4F0A90B1C3}"/>
              </a:ext>
            </a:extLst>
          </p:cNvPr>
          <p:cNvSpPr>
            <a:spLocks noGrp="1"/>
          </p:cNvSpPr>
          <p:nvPr>
            <p:ph type="title"/>
          </p:nvPr>
        </p:nvSpPr>
        <p:spPr>
          <a:xfrm>
            <a:off x="0" y="744071"/>
            <a:ext cx="3110753" cy="2153589"/>
          </a:xfrm>
        </p:spPr>
        <p:txBody>
          <a:bodyPr>
            <a:normAutofit/>
          </a:bodyPr>
          <a:lstStyle/>
          <a:p>
            <a:r>
              <a:rPr lang="en-US" sz="4400" dirty="0"/>
              <a:t>Muscle, Strength, &amp; Aging</a:t>
            </a:r>
          </a:p>
        </p:txBody>
      </p:sp>
      <p:sp>
        <p:nvSpPr>
          <p:cNvPr id="3" name="Text Placeholder 2">
            <a:extLst>
              <a:ext uri="{FF2B5EF4-FFF2-40B4-BE49-F238E27FC236}">
                <a16:creationId xmlns:a16="http://schemas.microsoft.com/office/drawing/2014/main" id="{16181EC9-4477-BE43-5E42-8EA24852C959}"/>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ABAF4544-DA5B-A2F9-D486-D90350E227B8}"/>
              </a:ext>
            </a:extLst>
          </p:cNvPr>
          <p:cNvPicPr>
            <a:picLocks noChangeAspect="1"/>
          </p:cNvPicPr>
          <p:nvPr/>
        </p:nvPicPr>
        <p:blipFill>
          <a:blip r:embed="rId3"/>
          <a:stretch>
            <a:fillRect/>
          </a:stretch>
        </p:blipFill>
        <p:spPr>
          <a:xfrm>
            <a:off x="3315770" y="352632"/>
            <a:ext cx="5828230" cy="4216360"/>
          </a:xfrm>
          <a:prstGeom prst="rect">
            <a:avLst/>
          </a:prstGeom>
        </p:spPr>
      </p:pic>
      <p:sp>
        <p:nvSpPr>
          <p:cNvPr id="6" name="TextBox 5">
            <a:extLst>
              <a:ext uri="{FF2B5EF4-FFF2-40B4-BE49-F238E27FC236}">
                <a16:creationId xmlns:a16="http://schemas.microsoft.com/office/drawing/2014/main" id="{2B1D587A-ADF0-4E0E-1D70-2691B319DCCB}"/>
              </a:ext>
            </a:extLst>
          </p:cNvPr>
          <p:cNvSpPr txBox="1"/>
          <p:nvPr/>
        </p:nvSpPr>
        <p:spPr>
          <a:xfrm>
            <a:off x="3200400" y="4535950"/>
            <a:ext cx="5943600" cy="1631216"/>
          </a:xfrm>
          <a:prstGeom prst="rect">
            <a:avLst/>
          </a:prstGeom>
          <a:noFill/>
        </p:spPr>
        <p:txBody>
          <a:bodyPr wrap="square">
            <a:spAutoFit/>
          </a:bodyPr>
          <a:lstStyle/>
          <a:p>
            <a:r>
              <a:rPr lang="en-US" sz="2000" b="1" dirty="0">
                <a:solidFill>
                  <a:srgbClr val="FF0000"/>
                </a:solidFill>
                <a:latin typeface="Arial" panose="020B0604020202020204" pitchFamily="34" charset="0"/>
                <a:cs typeface="Arial" panose="020B0604020202020204" pitchFamily="34" charset="0"/>
              </a:rPr>
              <a:t>Muscle mass and strength declines with age </a:t>
            </a:r>
            <a:r>
              <a:rPr lang="en-US" sz="2000" dirty="0">
                <a:solidFill>
                  <a:srgbClr val="FF0000"/>
                </a:solidFill>
                <a:latin typeface="Arial" panose="020B0604020202020204" pitchFamily="34" charset="0"/>
                <a:cs typeface="Arial" panose="020B0604020202020204" pitchFamily="34" charset="0"/>
              </a:rPr>
              <a:t>(Metter, 1999)</a:t>
            </a:r>
            <a:endParaRPr lang="en-US" sz="2000" b="1" dirty="0">
              <a:solidFill>
                <a:srgbClr val="FF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Older adults use close to their maximum </a:t>
            </a:r>
            <a:r>
              <a:rPr lang="en-US" sz="2000" b="1" dirty="0">
                <a:latin typeface="Arial" panose="020B0604020202020204" pitchFamily="34" charset="0"/>
                <a:cs typeface="Arial" panose="020B0604020202020204" pitchFamily="34" charset="0"/>
              </a:rPr>
              <a:t>muscle power</a:t>
            </a:r>
            <a:r>
              <a:rPr lang="en-US" sz="2000" dirty="0">
                <a:latin typeface="Arial" panose="020B0604020202020204" pitchFamily="34" charset="0"/>
                <a:cs typeface="Arial" panose="020B0604020202020204" pitchFamily="34" charset="0"/>
              </a:rPr>
              <a:t> to stand from a chair (Chiles, 2017)</a:t>
            </a:r>
          </a:p>
        </p:txBody>
      </p:sp>
    </p:spTree>
    <p:extLst>
      <p:ext uri="{BB962C8B-B14F-4D97-AF65-F5344CB8AC3E}">
        <p14:creationId xmlns:p14="http://schemas.microsoft.com/office/powerpoint/2010/main" val="3422808371"/>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629B1B8B-F777-4864-AFE5-0DB96999AEF8}"/>
              </a:ext>
            </a:extLst>
          </p:cNvPr>
          <p:cNvPicPr>
            <a:picLocks noChangeAspect="1"/>
          </p:cNvPicPr>
          <p:nvPr/>
        </p:nvPicPr>
        <p:blipFill>
          <a:blip r:embed="rId2"/>
          <a:stretch>
            <a:fillRect/>
          </a:stretch>
        </p:blipFill>
        <p:spPr>
          <a:xfrm>
            <a:off x="323482" y="338675"/>
            <a:ext cx="8497036" cy="6195597"/>
          </a:xfrm>
          <a:prstGeom prst="rect">
            <a:avLst/>
          </a:prstGeom>
        </p:spPr>
      </p:pic>
      <p:sp>
        <p:nvSpPr>
          <p:cNvPr id="2" name="Title 1">
            <a:extLst>
              <a:ext uri="{FF2B5EF4-FFF2-40B4-BE49-F238E27FC236}">
                <a16:creationId xmlns:a16="http://schemas.microsoft.com/office/drawing/2014/main" id="{B3EF5848-0C5E-44ED-A128-9076324CD0B4}"/>
              </a:ext>
            </a:extLst>
          </p:cNvPr>
          <p:cNvSpPr>
            <a:spLocks noGrp="1"/>
          </p:cNvSpPr>
          <p:nvPr>
            <p:ph type="title"/>
          </p:nvPr>
        </p:nvSpPr>
        <p:spPr>
          <a:xfrm>
            <a:off x="457200" y="165253"/>
            <a:ext cx="8229600" cy="677350"/>
          </a:xfrm>
        </p:spPr>
        <p:txBody>
          <a:bodyPr>
            <a:normAutofit fontScale="90000"/>
          </a:bodyPr>
          <a:lstStyle/>
          <a:p>
            <a:r>
              <a:rPr lang="en-US" dirty="0"/>
              <a:t>Taste &amp; Sex</a:t>
            </a:r>
          </a:p>
        </p:txBody>
      </p:sp>
      <p:sp>
        <p:nvSpPr>
          <p:cNvPr id="7" name="TextBox 6">
            <a:extLst>
              <a:ext uri="{FF2B5EF4-FFF2-40B4-BE49-F238E27FC236}">
                <a16:creationId xmlns:a16="http://schemas.microsoft.com/office/drawing/2014/main" id="{DCE93C7F-8E07-40A9-A989-36682E97E12C}"/>
              </a:ext>
            </a:extLst>
          </p:cNvPr>
          <p:cNvSpPr txBox="1"/>
          <p:nvPr/>
        </p:nvSpPr>
        <p:spPr>
          <a:xfrm>
            <a:off x="70339" y="6283280"/>
            <a:ext cx="9144000" cy="600164"/>
          </a:xfrm>
          <a:prstGeom prst="rect">
            <a:avLst/>
          </a:prstGeom>
          <a:noFill/>
        </p:spPr>
        <p:txBody>
          <a:bodyPr wrap="square">
            <a:spAutoFit/>
          </a:bodyPr>
          <a:lstStyle/>
          <a:p>
            <a:pPr marL="304800" indent="-304800"/>
            <a:r>
              <a:rPr lang="en-US" sz="1100" dirty="0" err="1">
                <a:effectLst/>
              </a:rPr>
              <a:t>Barragán</a:t>
            </a:r>
            <a:r>
              <a:rPr lang="en-US" sz="1100" dirty="0">
                <a:effectLst/>
              </a:rPr>
              <a:t>, R., </a:t>
            </a:r>
            <a:r>
              <a:rPr lang="en-US" sz="1100" dirty="0" err="1">
                <a:effectLst/>
              </a:rPr>
              <a:t>Coltell</a:t>
            </a:r>
            <a:r>
              <a:rPr lang="en-US" sz="1100" dirty="0">
                <a:effectLst/>
              </a:rPr>
              <a:t>, O., </a:t>
            </a:r>
            <a:r>
              <a:rPr lang="en-US" sz="1100" dirty="0" err="1">
                <a:effectLst/>
              </a:rPr>
              <a:t>Portolés</a:t>
            </a:r>
            <a:r>
              <a:rPr lang="en-US" sz="1100" dirty="0">
                <a:effectLst/>
              </a:rPr>
              <a:t>, O., Asensio, E. M., </a:t>
            </a:r>
            <a:r>
              <a:rPr lang="en-US" sz="1100" dirty="0" err="1">
                <a:effectLst/>
              </a:rPr>
              <a:t>Sorlí</a:t>
            </a:r>
            <a:r>
              <a:rPr lang="en-US" sz="1100" dirty="0">
                <a:effectLst/>
              </a:rPr>
              <a:t>, J. V., Ortega-</a:t>
            </a:r>
            <a:r>
              <a:rPr lang="en-US" sz="1100" dirty="0" err="1">
                <a:effectLst/>
              </a:rPr>
              <a:t>Azorín</a:t>
            </a:r>
            <a:r>
              <a:rPr lang="en-US" sz="1100" dirty="0">
                <a:effectLst/>
              </a:rPr>
              <a:t>, C., González, J. I., </a:t>
            </a:r>
            <a:r>
              <a:rPr lang="en-US" sz="1100" dirty="0" err="1">
                <a:effectLst/>
              </a:rPr>
              <a:t>Sáiz</a:t>
            </a:r>
            <a:r>
              <a:rPr lang="en-US" sz="1100" dirty="0">
                <a:effectLst/>
              </a:rPr>
              <a:t>, C., Fernández-</a:t>
            </a:r>
            <a:r>
              <a:rPr lang="en-US" sz="1100" dirty="0" err="1">
                <a:effectLst/>
              </a:rPr>
              <a:t>Carrión</a:t>
            </a:r>
            <a:r>
              <a:rPr lang="en-US" sz="1100" dirty="0">
                <a:effectLst/>
              </a:rPr>
              <a:t>, R., </a:t>
            </a:r>
            <a:r>
              <a:rPr lang="en-US" sz="1100" dirty="0" err="1">
                <a:effectLst/>
              </a:rPr>
              <a:t>Ordovas</a:t>
            </a:r>
            <a:r>
              <a:rPr lang="en-US" sz="1100" dirty="0">
                <a:effectLst/>
              </a:rPr>
              <a:t>, J. M., &amp; Corella, D. (2018). Bitter, sweet, salty, sour and umami taste perception decreases with age: Sex-specific analysis, modulation by genetic variants and taste-preference associations in 18 to 80 year-old subjects. </a:t>
            </a:r>
            <a:r>
              <a:rPr lang="en-US" sz="1100" i="1" dirty="0">
                <a:effectLst/>
              </a:rPr>
              <a:t>Nutrients</a:t>
            </a:r>
            <a:r>
              <a:rPr lang="en-US" sz="1100" dirty="0">
                <a:effectLst/>
              </a:rPr>
              <a:t>, </a:t>
            </a:r>
            <a:r>
              <a:rPr lang="en-US" sz="1100" i="1" dirty="0">
                <a:effectLst/>
              </a:rPr>
              <a:t>10</a:t>
            </a:r>
            <a:r>
              <a:rPr lang="en-US" sz="1100" dirty="0">
                <a:effectLst/>
              </a:rPr>
              <a:t>(10). https://doi.org/10.3390/nu10101539</a:t>
            </a:r>
          </a:p>
        </p:txBody>
      </p:sp>
    </p:spTree>
    <p:extLst>
      <p:ext uri="{BB962C8B-B14F-4D97-AF65-F5344CB8AC3E}">
        <p14:creationId xmlns:p14="http://schemas.microsoft.com/office/powerpoint/2010/main" val="274392517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B983-795B-115E-E836-660C531EA258}"/>
              </a:ext>
            </a:extLst>
          </p:cNvPr>
          <p:cNvSpPr>
            <a:spLocks noGrp="1"/>
          </p:cNvSpPr>
          <p:nvPr>
            <p:ph type="title"/>
          </p:nvPr>
        </p:nvSpPr>
        <p:spPr/>
        <p:txBody>
          <a:bodyPr/>
          <a:lstStyle/>
          <a:p>
            <a:r>
              <a:rPr lang="en-US" dirty="0"/>
              <a:t>Taste &amp; Aging (2)</a:t>
            </a:r>
          </a:p>
        </p:txBody>
      </p:sp>
      <p:sp>
        <p:nvSpPr>
          <p:cNvPr id="3" name="Content Placeholder 2">
            <a:extLst>
              <a:ext uri="{FF2B5EF4-FFF2-40B4-BE49-F238E27FC236}">
                <a16:creationId xmlns:a16="http://schemas.microsoft.com/office/drawing/2014/main" id="{91922F44-AC0A-47A1-EC06-7A4B88B223C5}"/>
              </a:ext>
            </a:extLst>
          </p:cNvPr>
          <p:cNvSpPr>
            <a:spLocks noGrp="1"/>
          </p:cNvSpPr>
          <p:nvPr>
            <p:ph idx="1"/>
          </p:nvPr>
        </p:nvSpPr>
        <p:spPr/>
        <p:txBody>
          <a:bodyPr/>
          <a:lstStyle/>
          <a:p>
            <a:r>
              <a:rPr lang="en-US" b="1" dirty="0">
                <a:solidFill>
                  <a:srgbClr val="FF0000"/>
                </a:solidFill>
              </a:rPr>
              <a:t>Our perception of taste decreases as we age</a:t>
            </a:r>
          </a:p>
          <a:p>
            <a:r>
              <a:rPr lang="en-US" b="1" dirty="0"/>
              <a:t>Older people prefer food that tastes stronger:</a:t>
            </a:r>
          </a:p>
          <a:p>
            <a:pPr lvl="1"/>
            <a:r>
              <a:rPr lang="en-US" b="1" dirty="0">
                <a:solidFill>
                  <a:srgbClr val="FF0000"/>
                </a:solidFill>
              </a:rPr>
              <a:t>Excess sugar intake </a:t>
            </a:r>
          </a:p>
          <a:p>
            <a:pPr lvl="2"/>
            <a:r>
              <a:rPr lang="en-US" b="1" dirty="0"/>
              <a:t>Increasing empty calorie intake</a:t>
            </a:r>
          </a:p>
          <a:p>
            <a:pPr lvl="2"/>
            <a:r>
              <a:rPr lang="en-US" dirty="0"/>
              <a:t>A risk factor for type 2 diabetes mellitus</a:t>
            </a:r>
          </a:p>
          <a:p>
            <a:pPr lvl="1"/>
            <a:r>
              <a:rPr lang="en-US" b="1" dirty="0">
                <a:solidFill>
                  <a:srgbClr val="FF0000"/>
                </a:solidFill>
              </a:rPr>
              <a:t>Excess sodium intake</a:t>
            </a:r>
            <a:r>
              <a:rPr lang="en-US" dirty="0"/>
              <a:t> </a:t>
            </a:r>
          </a:p>
          <a:p>
            <a:pPr lvl="2"/>
            <a:r>
              <a:rPr lang="en-US" dirty="0"/>
              <a:t>A risk factor for hypertension</a:t>
            </a:r>
          </a:p>
          <a:p>
            <a:endParaRPr lang="en-US" dirty="0"/>
          </a:p>
        </p:txBody>
      </p:sp>
    </p:spTree>
    <p:extLst>
      <p:ext uri="{BB962C8B-B14F-4D97-AF65-F5344CB8AC3E}">
        <p14:creationId xmlns:p14="http://schemas.microsoft.com/office/powerpoint/2010/main" val="13673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94DE-520C-76BD-35FE-F8387DF98150}"/>
              </a:ext>
            </a:extLst>
          </p:cNvPr>
          <p:cNvSpPr>
            <a:spLocks noGrp="1"/>
          </p:cNvSpPr>
          <p:nvPr>
            <p:ph type="title"/>
          </p:nvPr>
        </p:nvSpPr>
        <p:spPr/>
        <p:txBody>
          <a:bodyPr/>
          <a:lstStyle/>
          <a:p>
            <a:r>
              <a:rPr lang="en-US" dirty="0"/>
              <a:t>Video Summary #1</a:t>
            </a:r>
          </a:p>
        </p:txBody>
      </p:sp>
      <p:sp>
        <p:nvSpPr>
          <p:cNvPr id="3" name="Content Placeholder 2">
            <a:extLst>
              <a:ext uri="{FF2B5EF4-FFF2-40B4-BE49-F238E27FC236}">
                <a16:creationId xmlns:a16="http://schemas.microsoft.com/office/drawing/2014/main" id="{6BC4FD52-7CD2-6FF2-F76A-A9BE4DAA4A7C}"/>
              </a:ext>
            </a:extLst>
          </p:cNvPr>
          <p:cNvSpPr>
            <a:spLocks noGrp="1"/>
          </p:cNvSpPr>
          <p:nvPr>
            <p:ph idx="1"/>
          </p:nvPr>
        </p:nvSpPr>
        <p:spPr>
          <a:xfrm>
            <a:off x="0" y="1587090"/>
            <a:ext cx="9144000" cy="4800600"/>
          </a:xfrm>
        </p:spPr>
        <p:txBody>
          <a:bodyPr>
            <a:normAutofit lnSpcReduction="10000"/>
          </a:bodyPr>
          <a:lstStyle/>
          <a:p>
            <a:r>
              <a:rPr lang="en-US" sz="2800" b="1" dirty="0"/>
              <a:t>Aging results in loss of muscle mass and strength</a:t>
            </a:r>
          </a:p>
          <a:p>
            <a:pPr lvl="1"/>
            <a:r>
              <a:rPr lang="en-US" sz="2400" dirty="0"/>
              <a:t>A factor in disability, mortality, cognitive impairment and other disease and conditions   </a:t>
            </a:r>
          </a:p>
          <a:p>
            <a:r>
              <a:rPr lang="en-US" sz="2800" b="1" dirty="0"/>
              <a:t>Due to worsened oral health and ability to chew and taste dietary intake decreases by about 25% </a:t>
            </a:r>
          </a:p>
          <a:p>
            <a:pPr lvl="1"/>
            <a:r>
              <a:rPr lang="en-US" sz="2400" dirty="0"/>
              <a:t>Increased odds of nutrient decencies</a:t>
            </a:r>
          </a:p>
          <a:p>
            <a:pPr lvl="1"/>
            <a:r>
              <a:rPr lang="en-US" sz="2400" dirty="0"/>
              <a:t>Worsened taste increases added sugar and sodium intake</a:t>
            </a:r>
          </a:p>
          <a:p>
            <a:r>
              <a:rPr lang="en-US" sz="2600" b="1" dirty="0"/>
              <a:t>To support muscle older adults need greater intakes of:</a:t>
            </a:r>
          </a:p>
          <a:p>
            <a:pPr lvl="1"/>
            <a:r>
              <a:rPr lang="en-US" sz="2400" dirty="0"/>
              <a:t>Protein</a:t>
            </a:r>
          </a:p>
          <a:p>
            <a:pPr lvl="1"/>
            <a:r>
              <a:rPr lang="en-US" sz="2400" dirty="0"/>
              <a:t>Omega-3s</a:t>
            </a:r>
          </a:p>
          <a:p>
            <a:pPr lvl="1"/>
            <a:r>
              <a:rPr lang="en-US" sz="2400" dirty="0"/>
              <a:t>Vitamin D</a:t>
            </a:r>
          </a:p>
          <a:p>
            <a:pPr lvl="1"/>
            <a:r>
              <a:rPr lang="en-US" sz="2400" dirty="0"/>
              <a:t>Vitamin </a:t>
            </a:r>
            <a:r>
              <a:rPr lang="en-US" sz="2400" dirty="0" err="1"/>
              <a:t>B12</a:t>
            </a:r>
            <a:endParaRPr lang="en-US" sz="2400" dirty="0"/>
          </a:p>
          <a:p>
            <a:pPr lvl="1"/>
            <a:endParaRPr lang="en-US" b="1" dirty="0"/>
          </a:p>
          <a:p>
            <a:pPr marL="0" indent="0">
              <a:buNone/>
            </a:pPr>
            <a:endParaRPr lang="en-US" dirty="0"/>
          </a:p>
          <a:p>
            <a:endParaRPr lang="en-US" b="1" i="1" dirty="0"/>
          </a:p>
          <a:p>
            <a:endParaRPr lang="en-US" b="1" dirty="0"/>
          </a:p>
          <a:p>
            <a:pPr lvl="1"/>
            <a:endParaRPr lang="en-US" dirty="0"/>
          </a:p>
        </p:txBody>
      </p:sp>
    </p:spTree>
    <p:extLst>
      <p:ext uri="{BB962C8B-B14F-4D97-AF65-F5344CB8AC3E}">
        <p14:creationId xmlns:p14="http://schemas.microsoft.com/office/powerpoint/2010/main" val="2110810067"/>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94DE-520C-76BD-35FE-F8387DF98150}"/>
              </a:ext>
            </a:extLst>
          </p:cNvPr>
          <p:cNvSpPr>
            <a:spLocks noGrp="1"/>
          </p:cNvSpPr>
          <p:nvPr>
            <p:ph type="title"/>
          </p:nvPr>
        </p:nvSpPr>
        <p:spPr/>
        <p:txBody>
          <a:bodyPr/>
          <a:lstStyle/>
          <a:p>
            <a:r>
              <a:rPr lang="en-US" dirty="0"/>
              <a:t>Video Summary #2</a:t>
            </a:r>
          </a:p>
        </p:txBody>
      </p:sp>
      <p:sp>
        <p:nvSpPr>
          <p:cNvPr id="3" name="Content Placeholder 2">
            <a:extLst>
              <a:ext uri="{FF2B5EF4-FFF2-40B4-BE49-F238E27FC236}">
                <a16:creationId xmlns:a16="http://schemas.microsoft.com/office/drawing/2014/main" id="{6BC4FD52-7CD2-6FF2-F76A-A9BE4DAA4A7C}"/>
              </a:ext>
            </a:extLst>
          </p:cNvPr>
          <p:cNvSpPr>
            <a:spLocks noGrp="1"/>
          </p:cNvSpPr>
          <p:nvPr>
            <p:ph idx="1"/>
          </p:nvPr>
        </p:nvSpPr>
        <p:spPr>
          <a:xfrm>
            <a:off x="0" y="1618487"/>
            <a:ext cx="9144000" cy="4694178"/>
          </a:xfrm>
        </p:spPr>
        <p:txBody>
          <a:bodyPr>
            <a:normAutofit/>
          </a:bodyPr>
          <a:lstStyle/>
          <a:p>
            <a:r>
              <a:rPr lang="en-US" sz="2600" b="1" dirty="0"/>
              <a:t>To support muscle older adults need greater intakes of:</a:t>
            </a:r>
          </a:p>
          <a:p>
            <a:pPr lvl="1"/>
            <a:r>
              <a:rPr lang="en-US" sz="2400" b="1" dirty="0"/>
              <a:t>Protein</a:t>
            </a:r>
          </a:p>
          <a:p>
            <a:pPr lvl="2"/>
            <a:r>
              <a:rPr lang="en-US" sz="2400" dirty="0"/>
              <a:t>Due to anabolic resistance to exercise and dietary protein</a:t>
            </a:r>
          </a:p>
          <a:p>
            <a:pPr lvl="1"/>
            <a:r>
              <a:rPr lang="en-US" sz="2400" b="1" dirty="0"/>
              <a:t>Omega-3 fatty acids</a:t>
            </a:r>
          </a:p>
          <a:p>
            <a:pPr lvl="2"/>
            <a:r>
              <a:rPr lang="en-US" sz="2400" dirty="0"/>
              <a:t>Due to increased inflammation associated with aging </a:t>
            </a:r>
          </a:p>
          <a:p>
            <a:pPr lvl="1"/>
            <a:r>
              <a:rPr lang="en-US" sz="2400" b="1" dirty="0"/>
              <a:t>Vitamin D</a:t>
            </a:r>
          </a:p>
          <a:p>
            <a:pPr lvl="2"/>
            <a:r>
              <a:rPr lang="en-US" sz="2400" dirty="0"/>
              <a:t>Due to decreased synthesis of vitamin D in skin </a:t>
            </a:r>
          </a:p>
          <a:p>
            <a:pPr lvl="2"/>
            <a:r>
              <a:rPr lang="en-US" sz="2400" dirty="0"/>
              <a:t>Due to decreased rate of the conversion of vitamin D into calcitriol </a:t>
            </a:r>
          </a:p>
          <a:p>
            <a:pPr lvl="1"/>
            <a:r>
              <a:rPr lang="en-US" sz="2400" b="1" dirty="0"/>
              <a:t>Vitamin </a:t>
            </a:r>
            <a:r>
              <a:rPr lang="en-US" sz="2400" b="1" dirty="0" err="1"/>
              <a:t>B12</a:t>
            </a:r>
            <a:endParaRPr lang="en-US" sz="2400" b="1" dirty="0"/>
          </a:p>
          <a:p>
            <a:pPr lvl="2"/>
            <a:r>
              <a:rPr lang="en-US" sz="2400" dirty="0"/>
              <a:t>Due to decreased stomach acid production </a:t>
            </a:r>
          </a:p>
          <a:p>
            <a:pPr lvl="1"/>
            <a:endParaRPr lang="en-US" sz="2400" b="1" dirty="0"/>
          </a:p>
          <a:p>
            <a:pPr lvl="1"/>
            <a:endParaRPr lang="en-US" b="1" dirty="0"/>
          </a:p>
          <a:p>
            <a:pPr lvl="1"/>
            <a:endParaRPr lang="en-US" b="1" dirty="0"/>
          </a:p>
          <a:p>
            <a:pPr lvl="1"/>
            <a:endParaRPr lang="en-US" b="1" i="1" dirty="0"/>
          </a:p>
          <a:p>
            <a:pPr lvl="1"/>
            <a:endParaRPr lang="en-US" dirty="0"/>
          </a:p>
        </p:txBody>
      </p:sp>
    </p:spTree>
    <p:extLst>
      <p:ext uri="{BB962C8B-B14F-4D97-AF65-F5344CB8AC3E}">
        <p14:creationId xmlns:p14="http://schemas.microsoft.com/office/powerpoint/2010/main" val="692784696"/>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94DE-520C-76BD-35FE-F8387DF98150}"/>
              </a:ext>
            </a:extLst>
          </p:cNvPr>
          <p:cNvSpPr>
            <a:spLocks noGrp="1"/>
          </p:cNvSpPr>
          <p:nvPr>
            <p:ph type="title"/>
          </p:nvPr>
        </p:nvSpPr>
        <p:spPr/>
        <p:txBody>
          <a:bodyPr/>
          <a:lstStyle/>
          <a:p>
            <a:r>
              <a:rPr lang="en-US" dirty="0"/>
              <a:t>Video Summary #3</a:t>
            </a:r>
          </a:p>
        </p:txBody>
      </p:sp>
      <p:sp>
        <p:nvSpPr>
          <p:cNvPr id="3" name="Content Placeholder 2">
            <a:extLst>
              <a:ext uri="{FF2B5EF4-FFF2-40B4-BE49-F238E27FC236}">
                <a16:creationId xmlns:a16="http://schemas.microsoft.com/office/drawing/2014/main" id="{6BC4FD52-7CD2-6FF2-F76A-A9BE4DAA4A7C}"/>
              </a:ext>
            </a:extLst>
          </p:cNvPr>
          <p:cNvSpPr>
            <a:spLocks noGrp="1"/>
          </p:cNvSpPr>
          <p:nvPr>
            <p:ph idx="1"/>
          </p:nvPr>
        </p:nvSpPr>
        <p:spPr>
          <a:xfrm>
            <a:off x="0" y="1618487"/>
            <a:ext cx="9144000" cy="4694178"/>
          </a:xfrm>
        </p:spPr>
        <p:txBody>
          <a:bodyPr>
            <a:normAutofit/>
          </a:bodyPr>
          <a:lstStyle/>
          <a:p>
            <a:r>
              <a:rPr lang="en-US" sz="2600" b="1" dirty="0"/>
              <a:t>Energy expenditure decrease as we get older, so older adults need less total energy</a:t>
            </a:r>
          </a:p>
          <a:p>
            <a:pPr lvl="1"/>
            <a:r>
              <a:rPr lang="en-US" sz="2200" dirty="0"/>
              <a:t>But more nutrients than younger adults</a:t>
            </a:r>
          </a:p>
          <a:p>
            <a:r>
              <a:rPr lang="en-US" b="1" dirty="0"/>
              <a:t>Worsened taste increases added sugar and sodium intake</a:t>
            </a:r>
          </a:p>
          <a:p>
            <a:pPr lvl="1"/>
            <a:r>
              <a:rPr lang="en-US" dirty="0"/>
              <a:t>Added sugar are “empty calories” that only provide energy and not other nutrients</a:t>
            </a:r>
          </a:p>
          <a:p>
            <a:r>
              <a:rPr lang="en-US" sz="2600" b="1" dirty="0"/>
              <a:t>Older adults must focus on consuming nutrient dense foods</a:t>
            </a:r>
            <a:r>
              <a:rPr lang="en-US" sz="2600" b="1" dirty="0">
                <a:solidFill>
                  <a:srgbClr val="009A44"/>
                </a:solidFill>
              </a:rPr>
              <a:t> </a:t>
            </a:r>
          </a:p>
          <a:p>
            <a:pPr lvl="1"/>
            <a:r>
              <a:rPr lang="en-US" sz="2200" dirty="0">
                <a:solidFill>
                  <a:srgbClr val="009A44"/>
                </a:solidFill>
              </a:rPr>
              <a:t>Nutrient density = nutrient/Calories</a:t>
            </a:r>
          </a:p>
          <a:p>
            <a:endParaRPr lang="en-US" sz="2800" b="1" dirty="0"/>
          </a:p>
          <a:p>
            <a:pPr lvl="1"/>
            <a:endParaRPr lang="en-US" b="1" dirty="0"/>
          </a:p>
          <a:p>
            <a:pPr lvl="1"/>
            <a:endParaRPr lang="en-US" b="1" dirty="0"/>
          </a:p>
          <a:p>
            <a:pPr lvl="1"/>
            <a:endParaRPr lang="en-US" b="1" i="1" dirty="0"/>
          </a:p>
          <a:p>
            <a:pPr lvl="1"/>
            <a:endParaRPr lang="en-US" dirty="0"/>
          </a:p>
        </p:txBody>
      </p:sp>
    </p:spTree>
    <p:extLst>
      <p:ext uri="{BB962C8B-B14F-4D97-AF65-F5344CB8AC3E}">
        <p14:creationId xmlns:p14="http://schemas.microsoft.com/office/powerpoint/2010/main" val="3597010509"/>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A38A-1FC3-3E22-8ADD-171835B52898}"/>
              </a:ext>
            </a:extLst>
          </p:cNvPr>
          <p:cNvSpPr>
            <a:spLocks noGrp="1"/>
          </p:cNvSpPr>
          <p:nvPr>
            <p:ph type="title"/>
          </p:nvPr>
        </p:nvSpPr>
        <p:spPr/>
        <p:txBody>
          <a:bodyPr/>
          <a:lstStyle/>
          <a:p>
            <a:r>
              <a:rPr lang="en-US" dirty="0"/>
              <a:t>Case Application</a:t>
            </a:r>
          </a:p>
        </p:txBody>
      </p:sp>
      <p:sp>
        <p:nvSpPr>
          <p:cNvPr id="3" name="Content Placeholder 2">
            <a:extLst>
              <a:ext uri="{FF2B5EF4-FFF2-40B4-BE49-F238E27FC236}">
                <a16:creationId xmlns:a16="http://schemas.microsoft.com/office/drawing/2014/main" id="{9E59E41D-4CAD-C505-C045-FD0D680BC970}"/>
              </a:ext>
            </a:extLst>
          </p:cNvPr>
          <p:cNvSpPr>
            <a:spLocks noGrp="1"/>
          </p:cNvSpPr>
          <p:nvPr>
            <p:ph idx="1"/>
          </p:nvPr>
        </p:nvSpPr>
        <p:spPr/>
        <p:txBody>
          <a:bodyPr>
            <a:normAutofit fontScale="92500" lnSpcReduction="20000"/>
          </a:bodyPr>
          <a:lstStyle/>
          <a:p>
            <a:r>
              <a:rPr lang="en-US" b="0" i="0" dirty="0">
                <a:solidFill>
                  <a:srgbClr val="0D0D0D"/>
                </a:solidFill>
                <a:effectLst/>
                <a:latin typeface="Söhne"/>
              </a:rPr>
              <a:t>Mrs. Smith is a 70-year-old retired teacher who lives alone in a suburban community. She has a history of osteoarthritis in her knees, which limits her mobility and makes it difficult for her to engage in physical activities. Her husband passed away five years ago, and she has been living independently since then. Mrs. Smith enjoys cooking and gardening but has recently been experiencing some challenges in maintaining a balanced diet and staying active due to her arthritis.  Mrs. Smith's diet consists mainly of convenience foods and processed meals because she finds it challenging to stand for long periods to cook. She tends to skip meals or opt for quick snacks instead of proper meals. Her diet lacks variety and often lacks essential nutrients.  Due to her limited mobility and reduced strength, she has experienced some unintentional weight loss over the past few months, which further exacerbates her weakness and fatigue. She used to enjoy gardening, but now finds it difficult to kneel and bend due to joint pain.</a:t>
            </a:r>
          </a:p>
          <a:p>
            <a:endParaRPr lang="en-US" dirty="0"/>
          </a:p>
        </p:txBody>
      </p:sp>
    </p:spTree>
    <p:extLst>
      <p:ext uri="{BB962C8B-B14F-4D97-AF65-F5344CB8AC3E}">
        <p14:creationId xmlns:p14="http://schemas.microsoft.com/office/powerpoint/2010/main" val="465319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EA51-7556-29D3-2AB3-06A8B7F568E4}"/>
              </a:ext>
            </a:extLst>
          </p:cNvPr>
          <p:cNvSpPr>
            <a:spLocks noGrp="1"/>
          </p:cNvSpPr>
          <p:nvPr>
            <p:ph type="title"/>
          </p:nvPr>
        </p:nvSpPr>
        <p:spPr/>
        <p:txBody>
          <a:bodyPr>
            <a:noAutofit/>
          </a:bodyPr>
          <a:lstStyle/>
          <a:p>
            <a:r>
              <a:rPr lang="en-US" sz="3200" dirty="0"/>
              <a:t>Question 1: What are the key nutrition and mobility factors from the case example?</a:t>
            </a:r>
          </a:p>
        </p:txBody>
      </p:sp>
      <p:sp>
        <p:nvSpPr>
          <p:cNvPr id="3" name="Content Placeholder 2">
            <a:extLst>
              <a:ext uri="{FF2B5EF4-FFF2-40B4-BE49-F238E27FC236}">
                <a16:creationId xmlns:a16="http://schemas.microsoft.com/office/drawing/2014/main" id="{CC9A0ED4-D955-48A4-37E7-07916DC0E717}"/>
              </a:ext>
            </a:extLst>
          </p:cNvPr>
          <p:cNvSpPr>
            <a:spLocks noGrp="1"/>
          </p:cNvSpPr>
          <p:nvPr>
            <p:ph idx="1"/>
          </p:nvPr>
        </p:nvSpPr>
        <p:spPr/>
        <p:txBody>
          <a:bodyPr/>
          <a:lstStyle/>
          <a:p>
            <a:r>
              <a:rPr lang="en-US" dirty="0"/>
              <a:t>Convenience/processed foods</a:t>
            </a:r>
          </a:p>
          <a:p>
            <a:r>
              <a:rPr lang="en-US" dirty="0"/>
              <a:t>Lack of essential nutrients</a:t>
            </a:r>
          </a:p>
          <a:p>
            <a:pPr lvl="1"/>
            <a:r>
              <a:rPr lang="en-US" dirty="0"/>
              <a:t>All of which contribute to reduced strength-further impacting mobility</a:t>
            </a:r>
          </a:p>
          <a:p>
            <a:r>
              <a:rPr lang="en-US" dirty="0"/>
              <a:t>Unintentional weight loss</a:t>
            </a:r>
          </a:p>
          <a:p>
            <a:r>
              <a:rPr lang="en-US" dirty="0"/>
              <a:t>Limited standing endurance/tolerance for cooking</a:t>
            </a:r>
          </a:p>
          <a:p>
            <a:r>
              <a:rPr lang="en-US" dirty="0"/>
              <a:t>Lack of ability to garden-less access to healthy foods</a:t>
            </a:r>
          </a:p>
          <a:p>
            <a:r>
              <a:rPr lang="en-US" dirty="0"/>
              <a:t>Living alone-difficulty in cooking</a:t>
            </a:r>
          </a:p>
          <a:p>
            <a:pPr marL="0" indent="0">
              <a:buNone/>
            </a:pPr>
            <a:endParaRPr lang="en-US" dirty="0"/>
          </a:p>
        </p:txBody>
      </p:sp>
    </p:spTree>
    <p:extLst>
      <p:ext uri="{BB962C8B-B14F-4D97-AF65-F5344CB8AC3E}">
        <p14:creationId xmlns:p14="http://schemas.microsoft.com/office/powerpoint/2010/main" val="37561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BA5B-BA99-06DB-96AF-8F12B7C5468D}"/>
              </a:ext>
            </a:extLst>
          </p:cNvPr>
          <p:cNvSpPr>
            <a:spLocks noGrp="1"/>
          </p:cNvSpPr>
          <p:nvPr>
            <p:ph type="title"/>
          </p:nvPr>
        </p:nvSpPr>
        <p:spPr/>
        <p:txBody>
          <a:bodyPr>
            <a:noAutofit/>
          </a:bodyPr>
          <a:lstStyle/>
          <a:p>
            <a:r>
              <a:rPr lang="en-US" sz="3200" dirty="0"/>
              <a:t>Question 2: What screening/assessments should be completed within the interdisciplinary team?</a:t>
            </a:r>
          </a:p>
        </p:txBody>
      </p:sp>
      <p:sp>
        <p:nvSpPr>
          <p:cNvPr id="3" name="Content Placeholder 2">
            <a:extLst>
              <a:ext uri="{FF2B5EF4-FFF2-40B4-BE49-F238E27FC236}">
                <a16:creationId xmlns:a16="http://schemas.microsoft.com/office/drawing/2014/main" id="{BE675F64-4D6F-867B-E0AA-9EAD5E3CCD39}"/>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SARC-F, score </a:t>
            </a:r>
            <a:r>
              <a:rPr lang="en-US" u="sng" dirty="0">
                <a:latin typeface="Arial"/>
                <a:cs typeface="Arial"/>
              </a:rPr>
              <a:t>&gt;</a:t>
            </a:r>
            <a:r>
              <a:rPr lang="en-US" dirty="0">
                <a:latin typeface="Arial"/>
                <a:cs typeface="Arial"/>
              </a:rPr>
              <a:t>4 requires further assessment</a:t>
            </a:r>
            <a:endParaRPr lang="en-US" dirty="0"/>
          </a:p>
          <a:p>
            <a:r>
              <a:rPr lang="en-US" dirty="0">
                <a:latin typeface="Arial"/>
                <a:cs typeface="Arial"/>
              </a:rPr>
              <a:t>Grip strength</a:t>
            </a:r>
            <a:endParaRPr lang="en-US" dirty="0"/>
          </a:p>
          <a:p>
            <a:r>
              <a:rPr lang="en-US" dirty="0">
                <a:latin typeface="Arial"/>
                <a:cs typeface="Arial"/>
              </a:rPr>
              <a:t>Chair stand test, 5x</a:t>
            </a:r>
          </a:p>
          <a:p>
            <a:r>
              <a:rPr lang="en-US" dirty="0">
                <a:latin typeface="Arial"/>
                <a:cs typeface="Arial"/>
              </a:rPr>
              <a:t>Gait speed</a:t>
            </a:r>
          </a:p>
          <a:p>
            <a:r>
              <a:rPr lang="en-US" dirty="0">
                <a:latin typeface="Arial"/>
                <a:cs typeface="Arial"/>
              </a:rPr>
              <a:t>Short Physical Performance Battery (SPPB) </a:t>
            </a:r>
            <a:r>
              <a:rPr lang="fr-FR" dirty="0">
                <a:latin typeface="Arial"/>
                <a:cs typeface="Arial"/>
                <a:hlinkClick r:id="rId2"/>
              </a:rPr>
              <a:t>SPPB form</a:t>
            </a:r>
          </a:p>
          <a:p>
            <a:r>
              <a:rPr lang="en-US" dirty="0">
                <a:latin typeface="Arial"/>
                <a:cs typeface="Arial"/>
              </a:rPr>
              <a:t>DXA</a:t>
            </a:r>
          </a:p>
          <a:p>
            <a:r>
              <a:rPr lang="en-US" dirty="0"/>
              <a:t>Nutrition screening</a:t>
            </a:r>
          </a:p>
          <a:p>
            <a:pPr lvl="1"/>
            <a:r>
              <a:rPr lang="en-US" dirty="0"/>
              <a:t>Mini Nutritional Assessment (MNA)</a:t>
            </a:r>
          </a:p>
          <a:p>
            <a:pPr lvl="1"/>
            <a:r>
              <a:rPr lang="en-US" dirty="0"/>
              <a:t>Simplified Nutritional Appetite Questionnaire (SNAQ)</a:t>
            </a:r>
          </a:p>
          <a:p>
            <a:r>
              <a:rPr lang="en-US" dirty="0"/>
              <a:t>Food security screening</a:t>
            </a:r>
          </a:p>
          <a:p>
            <a:pPr lvl="1"/>
            <a:r>
              <a:rPr lang="en-US" dirty="0"/>
              <a:t>USDA </a:t>
            </a:r>
          </a:p>
          <a:p>
            <a:pPr marL="0" indent="0">
              <a:buNone/>
            </a:pPr>
            <a:endParaRPr lang="en-US" dirty="0"/>
          </a:p>
        </p:txBody>
      </p:sp>
    </p:spTree>
    <p:extLst>
      <p:ext uri="{BB962C8B-B14F-4D97-AF65-F5344CB8AC3E}">
        <p14:creationId xmlns:p14="http://schemas.microsoft.com/office/powerpoint/2010/main" val="18331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5686-5B8F-1B61-9250-6DA560F83EDD}"/>
              </a:ext>
            </a:extLst>
          </p:cNvPr>
          <p:cNvSpPr>
            <a:spLocks noGrp="1"/>
          </p:cNvSpPr>
          <p:nvPr>
            <p:ph type="title"/>
          </p:nvPr>
        </p:nvSpPr>
        <p:spPr/>
        <p:txBody>
          <a:bodyPr/>
          <a:lstStyle/>
          <a:p>
            <a:endParaRPr lang="en-US"/>
          </a:p>
        </p:txBody>
      </p:sp>
      <p:pic>
        <p:nvPicPr>
          <p:cNvPr id="4" name="Content Placeholder 3" descr="A diagram of a medical procedure&#10;&#10;Description automatically generated">
            <a:extLst>
              <a:ext uri="{FF2B5EF4-FFF2-40B4-BE49-F238E27FC236}">
                <a16:creationId xmlns:a16="http://schemas.microsoft.com/office/drawing/2014/main" id="{9BA84D89-DD04-2B5A-1410-CB673A7B9271}"/>
              </a:ext>
            </a:extLst>
          </p:cNvPr>
          <p:cNvPicPr>
            <a:picLocks noGrp="1" noChangeAspect="1"/>
          </p:cNvPicPr>
          <p:nvPr>
            <p:ph idx="1"/>
          </p:nvPr>
        </p:nvPicPr>
        <p:blipFill>
          <a:blip r:embed="rId2"/>
          <a:stretch>
            <a:fillRect/>
          </a:stretch>
        </p:blipFill>
        <p:spPr>
          <a:xfrm>
            <a:off x="854258" y="212968"/>
            <a:ext cx="5281138" cy="6609725"/>
          </a:xfrm>
        </p:spPr>
      </p:pic>
      <p:sp>
        <p:nvSpPr>
          <p:cNvPr id="6" name="TextBox 5">
            <a:extLst>
              <a:ext uri="{FF2B5EF4-FFF2-40B4-BE49-F238E27FC236}">
                <a16:creationId xmlns:a16="http://schemas.microsoft.com/office/drawing/2014/main" id="{025B9D02-A8A3-2A1C-C1F7-529A298E3A24}"/>
              </a:ext>
            </a:extLst>
          </p:cNvPr>
          <p:cNvSpPr txBox="1"/>
          <p:nvPr/>
        </p:nvSpPr>
        <p:spPr>
          <a:xfrm>
            <a:off x="6144672" y="3056777"/>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121"/>
                </a:solidFill>
                <a:latin typeface="Roboto"/>
                <a:ea typeface="Roboto"/>
                <a:cs typeface="Roboto"/>
              </a:rPr>
              <a:t>Cruz-Jentoft AJ, Bahat G, Bauer J, et al. Sarcopenia: revised European consensus on definition and diagnosis [published correction appears in Age Ageing. 2019 Jul 1;48(4):601]. </a:t>
            </a:r>
            <a:r>
              <a:rPr lang="en-US" i="1" dirty="0">
                <a:solidFill>
                  <a:srgbClr val="212121"/>
                </a:solidFill>
                <a:latin typeface="Roboto"/>
                <a:ea typeface="Roboto"/>
                <a:cs typeface="Roboto"/>
              </a:rPr>
              <a:t>Age Ageing</a:t>
            </a:r>
            <a:r>
              <a:rPr lang="en-US" dirty="0">
                <a:solidFill>
                  <a:srgbClr val="212121"/>
                </a:solidFill>
                <a:latin typeface="Roboto"/>
                <a:ea typeface="Roboto"/>
                <a:cs typeface="Roboto"/>
              </a:rPr>
              <a:t>. 2019;48(1):16-31. doi:10.1093/ageing/afy169</a:t>
            </a:r>
            <a:endParaRPr lang="en-US" dirty="0"/>
          </a:p>
        </p:txBody>
      </p:sp>
    </p:spTree>
    <p:extLst>
      <p:ext uri="{BB962C8B-B14F-4D97-AF65-F5344CB8AC3E}">
        <p14:creationId xmlns:p14="http://schemas.microsoft.com/office/powerpoint/2010/main" val="1260897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415A-7DA9-C3FC-96CF-33C38D142387}"/>
              </a:ext>
            </a:extLst>
          </p:cNvPr>
          <p:cNvSpPr>
            <a:spLocks noGrp="1"/>
          </p:cNvSpPr>
          <p:nvPr>
            <p:ph type="title"/>
          </p:nvPr>
        </p:nvSpPr>
        <p:spPr/>
        <p:txBody>
          <a:bodyPr>
            <a:normAutofit/>
          </a:bodyPr>
          <a:lstStyle/>
          <a:p>
            <a:r>
              <a:rPr lang="en-US" sz="2400" dirty="0">
                <a:latin typeface="Cambria"/>
                <a:ea typeface="Cambria"/>
                <a:cs typeface="Arial"/>
              </a:rPr>
              <a:t>Sarcopenia test and cut-off scores:</a:t>
            </a:r>
            <a:br>
              <a:rPr lang="en-US" sz="2400" dirty="0">
                <a:latin typeface="Cambria"/>
                <a:ea typeface="Cambria"/>
                <a:cs typeface="Arial"/>
              </a:rPr>
            </a:br>
            <a:r>
              <a:rPr lang="en-US" sz="2400" dirty="0">
                <a:latin typeface="Cambria"/>
                <a:ea typeface="Cambria"/>
                <a:cs typeface="Arial"/>
              </a:rPr>
              <a:t>European Working Group on Sarcopenia in Older People</a:t>
            </a:r>
            <a:endParaRPr lang="en-US" sz="2400" dirty="0">
              <a:cs typeface="Arial"/>
            </a:endParaRPr>
          </a:p>
        </p:txBody>
      </p:sp>
      <p:pic>
        <p:nvPicPr>
          <p:cNvPr id="7" name="Content Placeholder 6" descr="A white text on a white background&#10;&#10;Description automatically generated">
            <a:extLst>
              <a:ext uri="{FF2B5EF4-FFF2-40B4-BE49-F238E27FC236}">
                <a16:creationId xmlns:a16="http://schemas.microsoft.com/office/drawing/2014/main" id="{5D17D7ED-77AE-5EB9-979E-03762B34B7E8}"/>
              </a:ext>
            </a:extLst>
          </p:cNvPr>
          <p:cNvPicPr>
            <a:picLocks noGrp="1" noChangeAspect="1"/>
          </p:cNvPicPr>
          <p:nvPr>
            <p:ph sz="half" idx="2"/>
          </p:nvPr>
        </p:nvPicPr>
        <p:blipFill>
          <a:blip r:embed="rId2"/>
          <a:stretch>
            <a:fillRect/>
          </a:stretch>
        </p:blipFill>
        <p:spPr>
          <a:xfrm>
            <a:off x="106346" y="1349910"/>
            <a:ext cx="8615345" cy="4966258"/>
          </a:xfrm>
        </p:spPr>
      </p:pic>
      <p:sp>
        <p:nvSpPr>
          <p:cNvPr id="8" name="TextBox 7">
            <a:extLst>
              <a:ext uri="{FF2B5EF4-FFF2-40B4-BE49-F238E27FC236}">
                <a16:creationId xmlns:a16="http://schemas.microsoft.com/office/drawing/2014/main" id="{3BC93D7B-A60D-62BF-5488-5290ED052062}"/>
              </a:ext>
            </a:extLst>
          </p:cNvPr>
          <p:cNvSpPr txBox="1"/>
          <p:nvPr/>
        </p:nvSpPr>
        <p:spPr>
          <a:xfrm>
            <a:off x="3499615" y="6252389"/>
            <a:ext cx="563959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212121"/>
                </a:solidFill>
                <a:latin typeface="Roboto"/>
              </a:rPr>
              <a:t>Giovannini S, Brau F, Forino R, et al. Sarcopenia: Diagnosis and Management, State of the Art and Contribution of Ultrasound. </a:t>
            </a:r>
            <a:r>
              <a:rPr lang="en-US" sz="1100" i="1">
                <a:solidFill>
                  <a:srgbClr val="212121"/>
                </a:solidFill>
                <a:latin typeface="Roboto"/>
              </a:rPr>
              <a:t>J Clin Med</a:t>
            </a:r>
            <a:r>
              <a:rPr lang="en-US" sz="1100">
                <a:solidFill>
                  <a:srgbClr val="212121"/>
                </a:solidFill>
                <a:latin typeface="Roboto"/>
              </a:rPr>
              <a:t>. 2021;10(23):5552. Published 2021 Nov 26. doi:10.3390/jcm10235552</a:t>
            </a:r>
            <a:endParaRPr lang="en-US"/>
          </a:p>
        </p:txBody>
      </p:sp>
    </p:spTree>
    <p:extLst>
      <p:ext uri="{BB962C8B-B14F-4D97-AF65-F5344CB8AC3E}">
        <p14:creationId xmlns:p14="http://schemas.microsoft.com/office/powerpoint/2010/main" val="311006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E340-888B-5193-98A2-3B5462C0B277}"/>
              </a:ext>
            </a:extLst>
          </p:cNvPr>
          <p:cNvSpPr>
            <a:spLocks noGrp="1"/>
          </p:cNvSpPr>
          <p:nvPr>
            <p:ph type="title"/>
          </p:nvPr>
        </p:nvSpPr>
        <p:spPr/>
        <p:txBody>
          <a:bodyPr/>
          <a:lstStyle/>
          <a:p>
            <a:r>
              <a:rPr lang="en-US" dirty="0">
                <a:latin typeface="Arial"/>
                <a:cs typeface="Arial"/>
              </a:rPr>
              <a:t>Sarcopenia</a:t>
            </a:r>
            <a:endParaRPr lang="en-US" dirty="0"/>
          </a:p>
        </p:txBody>
      </p:sp>
      <p:sp>
        <p:nvSpPr>
          <p:cNvPr id="3" name="Content Placeholder 2">
            <a:extLst>
              <a:ext uri="{FF2B5EF4-FFF2-40B4-BE49-F238E27FC236}">
                <a16:creationId xmlns:a16="http://schemas.microsoft.com/office/drawing/2014/main" id="{EC1D9053-FAB5-08C4-C169-D3C3B5C80EA8}"/>
              </a:ext>
            </a:extLst>
          </p:cNvPr>
          <p:cNvSpPr>
            <a:spLocks noGrp="1"/>
          </p:cNvSpPr>
          <p:nvPr>
            <p:ph idx="1"/>
          </p:nvPr>
        </p:nvSpPr>
        <p:spPr>
          <a:xfrm>
            <a:off x="262582" y="1721009"/>
            <a:ext cx="8750491" cy="4227977"/>
          </a:xfrm>
        </p:spPr>
        <p:txBody>
          <a:bodyPr vert="horz" lIns="91440" tIns="45720" rIns="91440" bIns="45720" rtlCol="0" anchor="t">
            <a:normAutofit/>
          </a:bodyPr>
          <a:lstStyle/>
          <a:p>
            <a:pPr marL="0" indent="0">
              <a:buNone/>
            </a:pPr>
            <a:r>
              <a:rPr lang="en-US" sz="2200" dirty="0">
                <a:solidFill>
                  <a:srgbClr val="000000"/>
                </a:solidFill>
                <a:latin typeface="Arial"/>
                <a:cs typeface="Arial"/>
              </a:rPr>
              <a:t>-Defined as progressive loss of muscle mass and strength with age.</a:t>
            </a:r>
            <a:endParaRPr lang="en-US" sz="2200"/>
          </a:p>
          <a:p>
            <a:pPr marL="0" indent="0">
              <a:buNone/>
            </a:pPr>
            <a:r>
              <a:rPr lang="en-US" sz="2200" dirty="0">
                <a:solidFill>
                  <a:srgbClr val="000000"/>
                </a:solidFill>
                <a:latin typeface="Arial"/>
                <a:cs typeface="Arial"/>
              </a:rPr>
              <a:t>-Diagnosed by 3 traits, decreased levels of:</a:t>
            </a:r>
          </a:p>
          <a:p>
            <a:pPr marL="0" indent="0">
              <a:buNone/>
            </a:pPr>
            <a:r>
              <a:rPr lang="en-US" sz="2200" dirty="0">
                <a:solidFill>
                  <a:srgbClr val="000000"/>
                </a:solidFill>
                <a:latin typeface="Arial"/>
                <a:cs typeface="Arial"/>
              </a:rPr>
              <a:t> 1) muscle strength</a:t>
            </a:r>
          </a:p>
          <a:p>
            <a:pPr marL="0" indent="0">
              <a:buNone/>
            </a:pPr>
            <a:r>
              <a:rPr lang="en-US" sz="2200" dirty="0">
                <a:solidFill>
                  <a:srgbClr val="000000"/>
                </a:solidFill>
                <a:latin typeface="Arial"/>
                <a:cs typeface="Arial"/>
              </a:rPr>
              <a:t> 2) muscle quantity/quality</a:t>
            </a:r>
          </a:p>
          <a:p>
            <a:pPr marL="0" indent="0">
              <a:buNone/>
            </a:pPr>
            <a:r>
              <a:rPr lang="en-US" sz="2200" dirty="0">
                <a:solidFill>
                  <a:srgbClr val="000000"/>
                </a:solidFill>
                <a:latin typeface="Arial"/>
                <a:cs typeface="Arial"/>
              </a:rPr>
              <a:t> 3) physical performance</a:t>
            </a:r>
          </a:p>
          <a:p>
            <a:pPr marL="0" indent="0">
              <a:buNone/>
            </a:pPr>
            <a:r>
              <a:rPr lang="en-US" sz="2200" dirty="0">
                <a:solidFill>
                  <a:srgbClr val="000000"/>
                </a:solidFill>
                <a:latin typeface="Arial"/>
                <a:cs typeface="Arial"/>
              </a:rPr>
              <a:t>-New ICD-10 code for </a:t>
            </a:r>
            <a:endParaRPr lang="en-US" sz="2200">
              <a:solidFill>
                <a:srgbClr val="000000"/>
              </a:solidFill>
            </a:endParaRPr>
          </a:p>
          <a:p>
            <a:pPr marL="0" indent="0">
              <a:buNone/>
            </a:pPr>
            <a:r>
              <a:rPr lang="en-US" sz="2200">
                <a:solidFill>
                  <a:srgbClr val="000000"/>
                </a:solidFill>
                <a:latin typeface="Arial"/>
                <a:cs typeface="Arial"/>
              </a:rPr>
              <a:t>Sarcopenia as of 2016</a:t>
            </a:r>
            <a:endParaRPr lang="en-US" sz="2200">
              <a:solidFill>
                <a:srgbClr val="000000"/>
              </a:solidFill>
            </a:endParaRPr>
          </a:p>
          <a:p>
            <a:endParaRPr lang="en-US" dirty="0">
              <a:solidFill>
                <a:srgbClr val="000000"/>
              </a:solidFill>
            </a:endParaRPr>
          </a:p>
        </p:txBody>
      </p:sp>
      <p:pic>
        <p:nvPicPr>
          <p:cNvPr id="7" name="Picture 6">
            <a:extLst>
              <a:ext uri="{FF2B5EF4-FFF2-40B4-BE49-F238E27FC236}">
                <a16:creationId xmlns:a16="http://schemas.microsoft.com/office/drawing/2014/main" id="{B292A4A7-48C4-368C-660B-A4198418D4E8}"/>
              </a:ext>
            </a:extLst>
          </p:cNvPr>
          <p:cNvPicPr>
            <a:picLocks noChangeAspect="1"/>
          </p:cNvPicPr>
          <p:nvPr/>
        </p:nvPicPr>
        <p:blipFill>
          <a:blip r:embed="rId2"/>
          <a:stretch>
            <a:fillRect/>
          </a:stretch>
        </p:blipFill>
        <p:spPr>
          <a:xfrm>
            <a:off x="0" y="5383490"/>
            <a:ext cx="9144000" cy="782707"/>
          </a:xfrm>
          <a:prstGeom prst="rect">
            <a:avLst/>
          </a:prstGeom>
        </p:spPr>
      </p:pic>
      <p:pic>
        <p:nvPicPr>
          <p:cNvPr id="8" name="Picture 7" descr="A close-up of a brain scan&#10;&#10;Description automatically generated">
            <a:extLst>
              <a:ext uri="{FF2B5EF4-FFF2-40B4-BE49-F238E27FC236}">
                <a16:creationId xmlns:a16="http://schemas.microsoft.com/office/drawing/2014/main" id="{6377C5D3-079C-4B7F-5E3B-738A25F56FD1}"/>
              </a:ext>
            </a:extLst>
          </p:cNvPr>
          <p:cNvPicPr>
            <a:picLocks noChangeAspect="1"/>
          </p:cNvPicPr>
          <p:nvPr/>
        </p:nvPicPr>
        <p:blipFill>
          <a:blip r:embed="rId3"/>
          <a:stretch>
            <a:fillRect/>
          </a:stretch>
        </p:blipFill>
        <p:spPr>
          <a:xfrm>
            <a:off x="4224013" y="2670741"/>
            <a:ext cx="4789231" cy="2378258"/>
          </a:xfrm>
          <a:prstGeom prst="rect">
            <a:avLst/>
          </a:prstGeom>
        </p:spPr>
      </p:pic>
    </p:spTree>
    <p:extLst>
      <p:ext uri="{BB962C8B-B14F-4D97-AF65-F5344CB8AC3E}">
        <p14:creationId xmlns:p14="http://schemas.microsoft.com/office/powerpoint/2010/main" val="3450131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4CB7-A38A-C857-953E-6D2ABBE2466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EF4894-7570-BA5C-0995-1C7F83D10F45}"/>
              </a:ext>
            </a:extLst>
          </p:cNvPr>
          <p:cNvSpPr>
            <a:spLocks noGrp="1"/>
          </p:cNvSpPr>
          <p:nvPr>
            <p:ph idx="1"/>
          </p:nvPr>
        </p:nvSpPr>
        <p:spPr>
          <a:xfrm>
            <a:off x="5715000" y="1744946"/>
            <a:ext cx="3166419" cy="4084354"/>
          </a:xfrm>
        </p:spPr>
        <p:txBody>
          <a:bodyPr vert="horz" lIns="91440" tIns="45720" rIns="91440" bIns="45720" rtlCol="0" anchor="t">
            <a:normAutofit/>
          </a:bodyPr>
          <a:lstStyle/>
          <a:p>
            <a:r>
              <a:rPr lang="en-US" sz="1800" u="sng" dirty="0">
                <a:latin typeface="Arial"/>
                <a:cs typeface="Arial"/>
              </a:rPr>
              <a:t>&lt; </a:t>
            </a:r>
            <a:r>
              <a:rPr lang="en-US" sz="1800" dirty="0">
                <a:latin typeface="Arial"/>
                <a:cs typeface="Arial"/>
              </a:rPr>
              <a:t>11 at risk for malnutrition</a:t>
            </a:r>
            <a:endParaRPr lang="en-US" sz="1800" dirty="0"/>
          </a:p>
          <a:p>
            <a:r>
              <a:rPr lang="en-US" sz="1800" u="sng" dirty="0">
                <a:latin typeface="Arial"/>
                <a:cs typeface="Arial"/>
              </a:rPr>
              <a:t>&lt;</a:t>
            </a:r>
            <a:r>
              <a:rPr lang="en-US" sz="1800" dirty="0">
                <a:latin typeface="Arial"/>
                <a:cs typeface="Arial"/>
              </a:rPr>
              <a:t>7 malnourished</a:t>
            </a:r>
          </a:p>
          <a:p>
            <a:r>
              <a:rPr lang="en-US" sz="1800" dirty="0">
                <a:hlinkClick r:id="rId2"/>
              </a:rPr>
              <a:t>Mini Nutritional Assessment (MNA) | APTA</a:t>
            </a:r>
            <a:endParaRPr lang="en-US" sz="1800" dirty="0"/>
          </a:p>
          <a:p>
            <a:r>
              <a:rPr lang="en-US" sz="1800" dirty="0">
                <a:hlinkClick r:id="rId3"/>
              </a:rPr>
              <a:t>What is the MNA®? | MNA Elderly (mna-elderly.com)</a:t>
            </a:r>
            <a:endParaRPr lang="en-US" sz="1800" dirty="0"/>
          </a:p>
          <a:p>
            <a:endParaRPr lang="en-US" sz="1800" dirty="0"/>
          </a:p>
        </p:txBody>
      </p:sp>
      <p:pic>
        <p:nvPicPr>
          <p:cNvPr id="7" name="Picture 6">
            <a:extLst>
              <a:ext uri="{FF2B5EF4-FFF2-40B4-BE49-F238E27FC236}">
                <a16:creationId xmlns:a16="http://schemas.microsoft.com/office/drawing/2014/main" id="{4EBB13B1-E082-61B5-0E0E-D025232096F3}"/>
              </a:ext>
            </a:extLst>
          </p:cNvPr>
          <p:cNvPicPr>
            <a:picLocks noChangeAspect="1"/>
          </p:cNvPicPr>
          <p:nvPr/>
        </p:nvPicPr>
        <p:blipFill>
          <a:blip r:embed="rId4"/>
          <a:stretch>
            <a:fillRect/>
          </a:stretch>
        </p:blipFill>
        <p:spPr>
          <a:xfrm>
            <a:off x="892705" y="0"/>
            <a:ext cx="4183590" cy="6858000"/>
          </a:xfrm>
          <a:prstGeom prst="rect">
            <a:avLst/>
          </a:prstGeom>
        </p:spPr>
      </p:pic>
    </p:spTree>
    <p:extLst>
      <p:ext uri="{BB962C8B-B14F-4D97-AF65-F5344CB8AC3E}">
        <p14:creationId xmlns:p14="http://schemas.microsoft.com/office/powerpoint/2010/main" val="2051944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6FD0E-A1A8-B6DD-5F32-01416D566F6A}"/>
              </a:ext>
            </a:extLst>
          </p:cNvPr>
          <p:cNvSpPr>
            <a:spLocks noGrp="1"/>
          </p:cNvSpPr>
          <p:nvPr>
            <p:ph type="title"/>
          </p:nvPr>
        </p:nvSpPr>
        <p:spPr/>
        <p:txBody>
          <a:bodyPr>
            <a:normAutofit fontScale="90000"/>
          </a:bodyPr>
          <a:lstStyle/>
          <a:p>
            <a:r>
              <a:rPr lang="en-US" sz="4800" b="1" dirty="0"/>
              <a:t>SNAQ</a:t>
            </a:r>
            <a:r>
              <a:rPr lang="en-US" sz="4400" dirty="0"/>
              <a:t> – Simplified Nutritional Assessment Questionnaire </a:t>
            </a:r>
            <a:endParaRPr lang="en-US" dirty="0"/>
          </a:p>
        </p:txBody>
      </p:sp>
      <p:sp>
        <p:nvSpPr>
          <p:cNvPr id="3" name="Content Placeholder 2">
            <a:extLst>
              <a:ext uri="{FF2B5EF4-FFF2-40B4-BE49-F238E27FC236}">
                <a16:creationId xmlns:a16="http://schemas.microsoft.com/office/drawing/2014/main" id="{FAA27B3C-38CF-3A89-FBF6-FA5C887D8F3B}"/>
              </a:ext>
            </a:extLst>
          </p:cNvPr>
          <p:cNvSpPr>
            <a:spLocks noGrp="1"/>
          </p:cNvSpPr>
          <p:nvPr>
            <p:ph idx="1"/>
          </p:nvPr>
        </p:nvSpPr>
        <p:spPr>
          <a:xfrm>
            <a:off x="262582" y="1744945"/>
            <a:ext cx="8618837" cy="3761189"/>
          </a:xfrm>
        </p:spPr>
        <p:txBody>
          <a:bodyPr>
            <a:normAutofit fontScale="92500" lnSpcReduction="10000"/>
          </a:bodyPr>
          <a:lstStyle/>
          <a:p>
            <a:r>
              <a:rPr lang="en-US" sz="2200" dirty="0"/>
              <a:t>My appetite is – very poor(1), poor(2), average(3), good(4), or very good (5)</a:t>
            </a:r>
          </a:p>
          <a:p>
            <a:r>
              <a:rPr lang="en-US" sz="2200" dirty="0"/>
              <a:t>When I eat – I feel full after eating only a few mouthfuls(1), after eating 1/3 of a meal(2), after over ½ of a meal(3), after most of the meal(4) or hardly ever feel full(5)</a:t>
            </a:r>
          </a:p>
          <a:p>
            <a:r>
              <a:rPr lang="en-US" sz="2200" dirty="0"/>
              <a:t>Food tastes – very bad(1), bad(2), average(3), good(4), or very good(5)</a:t>
            </a:r>
          </a:p>
          <a:p>
            <a:r>
              <a:rPr lang="en-US" sz="2200" dirty="0"/>
              <a:t>Normally I eat – &lt;1meal(1),1 meal/day(2), 2 meals/day(3), 3 meals/day(4) or &gt; 3 meals/day(5)</a:t>
            </a:r>
          </a:p>
          <a:p>
            <a:endParaRPr lang="en-US" u="sng" dirty="0"/>
          </a:p>
          <a:p>
            <a:r>
              <a:rPr lang="en-US" u="sng" dirty="0"/>
              <a:t>&lt; </a:t>
            </a:r>
            <a:r>
              <a:rPr lang="en-US" dirty="0"/>
              <a:t>15 at risk for malnutrition in healthy community-dwelling older adults</a:t>
            </a:r>
            <a:endParaRPr lang="en-US" u="sng" dirty="0"/>
          </a:p>
        </p:txBody>
      </p:sp>
      <p:sp>
        <p:nvSpPr>
          <p:cNvPr id="9" name="TextBox 8">
            <a:extLst>
              <a:ext uri="{FF2B5EF4-FFF2-40B4-BE49-F238E27FC236}">
                <a16:creationId xmlns:a16="http://schemas.microsoft.com/office/drawing/2014/main" id="{996E25D5-F0F7-81BD-E2FF-0F1748165F4A}"/>
              </a:ext>
            </a:extLst>
          </p:cNvPr>
          <p:cNvSpPr txBox="1"/>
          <p:nvPr/>
        </p:nvSpPr>
        <p:spPr>
          <a:xfrm>
            <a:off x="656281" y="5506134"/>
            <a:ext cx="8690919" cy="646331"/>
          </a:xfrm>
          <a:prstGeom prst="rect">
            <a:avLst/>
          </a:prstGeom>
          <a:noFill/>
        </p:spPr>
        <p:txBody>
          <a:bodyPr wrap="square">
            <a:spAutoFit/>
          </a:bodyPr>
          <a:lstStyle/>
          <a:p>
            <a:r>
              <a:rPr lang="en-US" sz="1200" b="0" i="0" dirty="0">
                <a:solidFill>
                  <a:srgbClr val="212121"/>
                </a:solidFill>
                <a:effectLst/>
                <a:latin typeface="Roboto" panose="02000000000000000000" pitchFamily="2" charset="0"/>
              </a:rPr>
              <a:t>Lau S, Pek K, Chew J, et al. The Simplified Nutritional Appetite Questionnaire (SNAQ) as a Screening Tool for Risk of Malnutrition: Optimal Cutoff, Factor Structure, and Validation in Healthy Community-Dwelling Older Adults. </a:t>
            </a:r>
            <a:r>
              <a:rPr lang="en-US" sz="1200" b="0" i="1" dirty="0">
                <a:solidFill>
                  <a:srgbClr val="212121"/>
                </a:solidFill>
                <a:effectLst/>
                <a:latin typeface="Roboto" panose="02000000000000000000" pitchFamily="2" charset="0"/>
              </a:rPr>
              <a:t>Nutrients</a:t>
            </a:r>
            <a:r>
              <a:rPr lang="en-US" sz="1200" b="0" i="0" dirty="0">
                <a:solidFill>
                  <a:srgbClr val="212121"/>
                </a:solidFill>
                <a:effectLst/>
                <a:latin typeface="Roboto" panose="02000000000000000000" pitchFamily="2" charset="0"/>
              </a:rPr>
              <a:t>. 2020;12(9):2885. Published 2020 Sep 21. doi:10.3390/nu12092885</a:t>
            </a:r>
            <a:endParaRPr lang="en-US" sz="1200" dirty="0"/>
          </a:p>
        </p:txBody>
      </p:sp>
    </p:spTree>
    <p:extLst>
      <p:ext uri="{BB962C8B-B14F-4D97-AF65-F5344CB8AC3E}">
        <p14:creationId xmlns:p14="http://schemas.microsoft.com/office/powerpoint/2010/main" val="2287593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126C-E41B-1F2E-13D2-51CAA6C6EB6E}"/>
              </a:ext>
            </a:extLst>
          </p:cNvPr>
          <p:cNvSpPr>
            <a:spLocks noGrp="1"/>
          </p:cNvSpPr>
          <p:nvPr>
            <p:ph type="title"/>
          </p:nvPr>
        </p:nvSpPr>
        <p:spPr/>
        <p:txBody>
          <a:bodyPr>
            <a:normAutofit fontScale="90000"/>
          </a:bodyPr>
          <a:lstStyle/>
          <a:p>
            <a:r>
              <a:rPr lang="en-US" dirty="0"/>
              <a:t>USDA food security questionnaire</a:t>
            </a:r>
          </a:p>
        </p:txBody>
      </p:sp>
      <p:sp>
        <p:nvSpPr>
          <p:cNvPr id="3" name="Content Placeholder 2">
            <a:extLst>
              <a:ext uri="{FF2B5EF4-FFF2-40B4-BE49-F238E27FC236}">
                <a16:creationId xmlns:a16="http://schemas.microsoft.com/office/drawing/2014/main" id="{4AB26431-0D4C-A369-43A9-682691785AD8}"/>
              </a:ext>
            </a:extLst>
          </p:cNvPr>
          <p:cNvSpPr>
            <a:spLocks noGrp="1"/>
          </p:cNvSpPr>
          <p:nvPr>
            <p:ph idx="1"/>
          </p:nvPr>
        </p:nvSpPr>
        <p:spPr>
          <a:xfrm>
            <a:off x="262582" y="1744946"/>
            <a:ext cx="8618837" cy="4637566"/>
          </a:xfrm>
        </p:spPr>
        <p:txBody>
          <a:bodyPr>
            <a:normAutofit fontScale="92500" lnSpcReduction="10000"/>
          </a:bodyPr>
          <a:lstStyle/>
          <a:p>
            <a:r>
              <a:rPr lang="en-US" sz="1600" dirty="0"/>
              <a:t>Food that (I/we) bought just didn’t last, and we didn’t have money to get more in the last 12 months.</a:t>
            </a:r>
          </a:p>
          <a:p>
            <a:r>
              <a:rPr lang="en-US" sz="1600" dirty="0"/>
              <a:t>(I/we) couldn’t afford to eat balanced meals in the last 12 months.</a:t>
            </a:r>
          </a:p>
          <a:p>
            <a:r>
              <a:rPr lang="en-US" sz="1600" dirty="0"/>
              <a:t>In the last 12 months, since last (current month) did you or other adults in your household ever cut the size of your meals or skip meals because there wasn’t enough money for food?</a:t>
            </a:r>
          </a:p>
          <a:p>
            <a:pPr lvl="1"/>
            <a:r>
              <a:rPr lang="en-US" sz="1400" dirty="0"/>
              <a:t>How often did this happen?</a:t>
            </a:r>
          </a:p>
          <a:p>
            <a:r>
              <a:rPr lang="en-US" sz="1600" dirty="0"/>
              <a:t>In the last 12 months, did you ever eat less than you felt you should because there wasn’t enough money for food?</a:t>
            </a:r>
          </a:p>
          <a:p>
            <a:r>
              <a:rPr lang="en-US" sz="1600" dirty="0"/>
              <a:t>In the last 12 months, were you ever hungry but didn’t eat because there wasn’t enough money for food?</a:t>
            </a:r>
          </a:p>
          <a:p>
            <a:endParaRPr lang="en-US" sz="1600" dirty="0"/>
          </a:p>
          <a:p>
            <a:r>
              <a:rPr lang="en-US" sz="1600" dirty="0"/>
              <a:t>Raw score: 0-1 High or marginal food security</a:t>
            </a:r>
          </a:p>
          <a:p>
            <a:r>
              <a:rPr lang="en-US" sz="1600" dirty="0"/>
              <a:t>Raw score: 2-4 Low food security</a:t>
            </a:r>
          </a:p>
          <a:p>
            <a:r>
              <a:rPr lang="en-US" sz="1600" dirty="0"/>
              <a:t>Raw score: 5-6 Very low food security</a:t>
            </a:r>
            <a:endParaRPr lang="en-US" sz="1600" dirty="0">
              <a:hlinkClick r:id="rId2"/>
            </a:endParaRPr>
          </a:p>
          <a:p>
            <a:r>
              <a:rPr lang="en-US" sz="1600" dirty="0">
                <a:hlinkClick r:id="rId2"/>
              </a:rPr>
              <a:t>Six-item Short Form Food Security Survey Module (usda.gov)</a:t>
            </a:r>
            <a:endParaRPr lang="en-US" sz="1600" dirty="0"/>
          </a:p>
          <a:p>
            <a:r>
              <a:rPr lang="en-US" sz="1600" dirty="0">
                <a:hlinkClick r:id="rId3"/>
              </a:rPr>
              <a:t>https://www.ers.usda.gov/topics/food-nutrition-assistance/food-security-in-the-u-s/measurement/</a:t>
            </a:r>
            <a:endParaRPr lang="en-US" sz="1600" dirty="0"/>
          </a:p>
        </p:txBody>
      </p:sp>
    </p:spTree>
    <p:extLst>
      <p:ext uri="{BB962C8B-B14F-4D97-AF65-F5344CB8AC3E}">
        <p14:creationId xmlns:p14="http://schemas.microsoft.com/office/powerpoint/2010/main" val="2859918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45C3-9B5A-665F-0687-4E6AB290D3CF}"/>
              </a:ext>
            </a:extLst>
          </p:cNvPr>
          <p:cNvSpPr>
            <a:spLocks noGrp="1"/>
          </p:cNvSpPr>
          <p:nvPr>
            <p:ph type="title"/>
          </p:nvPr>
        </p:nvSpPr>
        <p:spPr/>
        <p:txBody>
          <a:bodyPr>
            <a:noAutofit/>
          </a:bodyPr>
          <a:lstStyle/>
          <a:p>
            <a:r>
              <a:rPr lang="en-US" sz="3600" dirty="0"/>
              <a:t>Question 3: What would be appropriate for referral(s)?</a:t>
            </a:r>
          </a:p>
        </p:txBody>
      </p:sp>
      <p:sp>
        <p:nvSpPr>
          <p:cNvPr id="3" name="Content Placeholder 2">
            <a:extLst>
              <a:ext uri="{FF2B5EF4-FFF2-40B4-BE49-F238E27FC236}">
                <a16:creationId xmlns:a16="http://schemas.microsoft.com/office/drawing/2014/main" id="{7611B74F-0ADB-A40B-DCCA-39415B56A310}"/>
              </a:ext>
            </a:extLst>
          </p:cNvPr>
          <p:cNvSpPr>
            <a:spLocks noGrp="1"/>
          </p:cNvSpPr>
          <p:nvPr>
            <p:ph idx="1"/>
          </p:nvPr>
        </p:nvSpPr>
        <p:spPr>
          <a:xfrm>
            <a:off x="0" y="1621410"/>
            <a:ext cx="9144000" cy="4477732"/>
          </a:xfrm>
        </p:spPr>
        <p:txBody>
          <a:bodyPr vert="horz" lIns="91440" tIns="45720" rIns="91440" bIns="45720" rtlCol="0" anchor="t">
            <a:normAutofit lnSpcReduction="10000"/>
          </a:bodyPr>
          <a:lstStyle/>
          <a:p>
            <a:r>
              <a:rPr lang="en-US" dirty="0"/>
              <a:t>Meals on wheels</a:t>
            </a:r>
          </a:p>
          <a:p>
            <a:r>
              <a:rPr lang="en-US" dirty="0"/>
              <a:t>NDSU extension service</a:t>
            </a:r>
          </a:p>
          <a:p>
            <a:pPr lvl="1"/>
            <a:r>
              <a:rPr lang="en-US" dirty="0"/>
              <a:t>Nourish Your Body </a:t>
            </a:r>
          </a:p>
          <a:p>
            <a:pPr lvl="2"/>
            <a:r>
              <a:rPr lang="en-US" sz="1100" dirty="0">
                <a:hlinkClick r:id="rId2"/>
              </a:rPr>
              <a:t>https://www.ndsu.edu/agriculture/extension/extension-topics/food-and-nutrition/health-and-nutrition/nourish-your-body</a:t>
            </a:r>
            <a:r>
              <a:rPr lang="en-US" sz="1100" dirty="0"/>
              <a:t> </a:t>
            </a:r>
          </a:p>
          <a:p>
            <a:pPr lvl="1"/>
            <a:r>
              <a:rPr lang="en-US" dirty="0"/>
              <a:t>“Cooking for One or Two”</a:t>
            </a:r>
          </a:p>
          <a:p>
            <a:pPr lvl="2"/>
            <a:r>
              <a:rPr lang="en-US" sz="1100" dirty="0">
                <a:hlinkClick r:id="rId3"/>
              </a:rPr>
              <a:t>https://www.ndsu.edu/agriculture/extension/publications/cooking-one-or-two</a:t>
            </a:r>
            <a:r>
              <a:rPr lang="en-US" sz="1100" dirty="0"/>
              <a:t> </a:t>
            </a:r>
          </a:p>
          <a:p>
            <a:r>
              <a:rPr lang="en-US" dirty="0"/>
              <a:t>Dietician for individualized plan</a:t>
            </a:r>
          </a:p>
          <a:p>
            <a:r>
              <a:rPr lang="en-US" dirty="0"/>
              <a:t>Occupational Therapy for meal prep management and modification of hobbies to encourage participation</a:t>
            </a:r>
          </a:p>
          <a:p>
            <a:r>
              <a:rPr lang="en-US" dirty="0"/>
              <a:t>Physical Therapy for strengthening and management of OA/pain</a:t>
            </a:r>
          </a:p>
          <a:p>
            <a:r>
              <a:rPr lang="en-US" dirty="0"/>
              <a:t>Social Worker for additional resources/services</a:t>
            </a:r>
          </a:p>
          <a:p>
            <a:r>
              <a:rPr lang="en-US" dirty="0">
                <a:latin typeface="Arial"/>
                <a:cs typeface="Arial"/>
              </a:rPr>
              <a:t>MD due to unintentional weight loss, DXA or imaging</a:t>
            </a:r>
            <a:endParaRPr lang="en-US" dirty="0"/>
          </a:p>
          <a:p>
            <a:pPr marL="0" indent="0">
              <a:buNone/>
            </a:pPr>
            <a:endParaRPr lang="en-US" dirty="0"/>
          </a:p>
        </p:txBody>
      </p:sp>
    </p:spTree>
    <p:extLst>
      <p:ext uri="{BB962C8B-B14F-4D97-AF65-F5344CB8AC3E}">
        <p14:creationId xmlns:p14="http://schemas.microsoft.com/office/powerpoint/2010/main" val="41636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14E7-37B9-790D-F048-5AF9901A3B0A}"/>
              </a:ext>
            </a:extLst>
          </p:cNvPr>
          <p:cNvSpPr>
            <a:spLocks noGrp="1"/>
          </p:cNvSpPr>
          <p:nvPr>
            <p:ph type="title"/>
          </p:nvPr>
        </p:nvSpPr>
        <p:spPr/>
        <p:txBody>
          <a:bodyPr/>
          <a:lstStyle/>
          <a:p>
            <a:r>
              <a:rPr lang="en-US" dirty="0"/>
              <a:t>Thanks For Your Time!</a:t>
            </a:r>
          </a:p>
        </p:txBody>
      </p:sp>
      <p:sp>
        <p:nvSpPr>
          <p:cNvPr id="5" name="TextBox 4">
            <a:extLst>
              <a:ext uri="{FF2B5EF4-FFF2-40B4-BE49-F238E27FC236}">
                <a16:creationId xmlns:a16="http://schemas.microsoft.com/office/drawing/2014/main" id="{24B6AEFF-EA28-62FF-86FC-B84E27D96D65}"/>
              </a:ext>
            </a:extLst>
          </p:cNvPr>
          <p:cNvSpPr txBox="1"/>
          <p:nvPr/>
        </p:nvSpPr>
        <p:spPr>
          <a:xfrm>
            <a:off x="0" y="1948344"/>
            <a:ext cx="9144000" cy="1384995"/>
          </a:xfrm>
          <a:prstGeom prst="rect">
            <a:avLst/>
          </a:prstGeom>
          <a:noFill/>
        </p:spPr>
        <p:txBody>
          <a:bodyPr wrap="square" rtlCol="0">
            <a:spAutoFit/>
          </a:bodyPr>
          <a:lstStyle/>
          <a:p>
            <a:pPr algn="ctr"/>
            <a:r>
              <a:rPr lang="en-US" sz="2800" dirty="0"/>
              <a:t>Any Questions?</a:t>
            </a:r>
          </a:p>
          <a:p>
            <a:pPr algn="ctr"/>
            <a:r>
              <a:rPr lang="en-US" sz="2800" dirty="0">
                <a:hlinkClick r:id="rId2"/>
              </a:rPr>
              <a:t>Amanda.k.Wilson@und.edu</a:t>
            </a:r>
            <a:endParaRPr lang="en-US" sz="2800" dirty="0"/>
          </a:p>
          <a:p>
            <a:pPr algn="ctr"/>
            <a:r>
              <a:rPr lang="en-US" sz="2800" dirty="0">
                <a:hlinkClick r:id="rId3"/>
              </a:rPr>
              <a:t>Nathaniel.Johnson.4@und.edu</a:t>
            </a:r>
            <a:r>
              <a:rPr lang="en-US" sz="2800" dirty="0"/>
              <a:t> </a:t>
            </a:r>
          </a:p>
        </p:txBody>
      </p:sp>
    </p:spTree>
    <p:extLst>
      <p:ext uri="{BB962C8B-B14F-4D97-AF65-F5344CB8AC3E}">
        <p14:creationId xmlns:p14="http://schemas.microsoft.com/office/powerpoint/2010/main" val="2746764164"/>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7FB2-5790-438B-AA57-091DDB110115}"/>
              </a:ext>
            </a:extLst>
          </p:cNvPr>
          <p:cNvSpPr>
            <a:spLocks noGrp="1"/>
          </p:cNvSpPr>
          <p:nvPr>
            <p:ph type="title"/>
          </p:nvPr>
        </p:nvSpPr>
        <p:spPr>
          <a:xfrm>
            <a:off x="457200" y="274638"/>
            <a:ext cx="8229600" cy="556635"/>
          </a:xfrm>
        </p:spPr>
        <p:txBody>
          <a:bodyPr>
            <a:normAutofit fontScale="90000"/>
          </a:bodyPr>
          <a:lstStyle/>
          <a:p>
            <a:r>
              <a:rPr lang="en-US" dirty="0"/>
              <a:t>References #1</a:t>
            </a:r>
          </a:p>
        </p:txBody>
      </p:sp>
      <p:sp>
        <p:nvSpPr>
          <p:cNvPr id="3" name="Content Placeholder 2">
            <a:extLst>
              <a:ext uri="{FF2B5EF4-FFF2-40B4-BE49-F238E27FC236}">
                <a16:creationId xmlns:a16="http://schemas.microsoft.com/office/drawing/2014/main" id="{81810CCE-E624-4635-AE79-C7891A1C3019}"/>
              </a:ext>
            </a:extLst>
          </p:cNvPr>
          <p:cNvSpPr>
            <a:spLocks noGrp="1"/>
          </p:cNvSpPr>
          <p:nvPr>
            <p:ph idx="1"/>
          </p:nvPr>
        </p:nvSpPr>
        <p:spPr>
          <a:xfrm>
            <a:off x="0" y="1121314"/>
            <a:ext cx="9144000" cy="5924550"/>
          </a:xfrm>
        </p:spPr>
        <p:txBody>
          <a:bodyPr vert="horz" lIns="91440" tIns="45720" rIns="91440" bIns="45720" rtlCol="0" anchor="t">
            <a:noAutofit/>
          </a:bodyPr>
          <a:lstStyle/>
          <a:p>
            <a:pPr marL="342900" indent="-342900">
              <a:lnSpc>
                <a:spcPct val="107000"/>
              </a:lnSpc>
              <a:spcBef>
                <a:spcPts val="0"/>
              </a:spcBef>
              <a:spcAft>
                <a:spcPts val="800"/>
              </a:spcAft>
              <a:tabLst>
                <a:tab pos="457200" algn="l"/>
              </a:tabLst>
            </a:pPr>
            <a:r>
              <a:rPr lang="en-US" sz="900" dirty="0">
                <a:latin typeface="Arial"/>
                <a:cs typeface="Arial"/>
              </a:rPr>
              <a:t>Anderson, S. G., Sanders, T. A. B., &amp; Cruickshank, J. K. (2009). Plasma fatty acid composition as a predictor of arterial stiffness and mortality. </a:t>
            </a:r>
            <a:r>
              <a:rPr lang="en-US" sz="900" i="1" dirty="0">
                <a:latin typeface="Arial"/>
                <a:cs typeface="Arial"/>
              </a:rPr>
              <a:t>Hypertension</a:t>
            </a:r>
            <a:r>
              <a:rPr lang="en-US" sz="900" dirty="0">
                <a:latin typeface="Arial"/>
                <a:cs typeface="Arial"/>
              </a:rPr>
              <a:t>, </a:t>
            </a:r>
            <a:r>
              <a:rPr lang="en-US" sz="900" i="1" dirty="0">
                <a:latin typeface="Arial"/>
                <a:cs typeface="Arial"/>
              </a:rPr>
              <a:t>53</a:t>
            </a:r>
            <a:r>
              <a:rPr lang="en-US" sz="900" dirty="0">
                <a:latin typeface="Arial"/>
                <a:cs typeface="Arial"/>
              </a:rPr>
              <a:t>(5), 839–845. </a:t>
            </a:r>
            <a:r>
              <a:rPr lang="en-US" sz="900" dirty="0">
                <a:latin typeface="Arial"/>
                <a:cs typeface="Arial"/>
                <a:hlinkClick r:id="rId2"/>
              </a:rPr>
              <a:t>https://doi.org/10.1161/HYPERTENSIONAHA.108.123885</a:t>
            </a:r>
            <a:endParaRPr lang="en-US" sz="90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tabLst>
                <a:tab pos="457200" algn="l"/>
              </a:tabLst>
            </a:pPr>
            <a:r>
              <a:rPr lang="en-US" sz="900" dirty="0">
                <a:solidFill>
                  <a:srgbClr val="212121"/>
                </a:solidFill>
                <a:latin typeface="Roboto"/>
                <a:ea typeface="Roboto"/>
                <a:cs typeface="Roboto"/>
              </a:rPr>
              <a:t>Anker SD, Morley JE, von </a:t>
            </a:r>
            <a:r>
              <a:rPr lang="en-US" sz="900" dirty="0" err="1">
                <a:solidFill>
                  <a:srgbClr val="212121"/>
                </a:solidFill>
                <a:latin typeface="Roboto"/>
                <a:ea typeface="Roboto"/>
                <a:cs typeface="Roboto"/>
              </a:rPr>
              <a:t>Haehling</a:t>
            </a:r>
            <a:r>
              <a:rPr lang="en-US" sz="900" dirty="0">
                <a:solidFill>
                  <a:srgbClr val="212121"/>
                </a:solidFill>
                <a:latin typeface="Roboto"/>
                <a:ea typeface="Roboto"/>
                <a:cs typeface="Roboto"/>
              </a:rPr>
              <a:t> S. Welcome to the ICD-10 code for sarcopenia. </a:t>
            </a:r>
            <a:r>
              <a:rPr lang="en-US" sz="900" i="1" dirty="0">
                <a:solidFill>
                  <a:srgbClr val="212121"/>
                </a:solidFill>
                <a:latin typeface="Roboto"/>
                <a:ea typeface="Roboto"/>
                <a:cs typeface="Roboto"/>
              </a:rPr>
              <a:t>J Cachexia Sarcopenia Muscle</a:t>
            </a:r>
            <a:r>
              <a:rPr lang="en-US" sz="900" dirty="0">
                <a:solidFill>
                  <a:srgbClr val="212121"/>
                </a:solidFill>
                <a:latin typeface="Roboto"/>
                <a:ea typeface="Roboto"/>
                <a:cs typeface="Roboto"/>
              </a:rPr>
              <a:t>. 2016;7(5):512-514. doi:10.1002/jcsm.12147</a:t>
            </a:r>
            <a:endParaRPr lang="en-US" sz="900">
              <a:solidFill>
                <a:srgbClr val="000000"/>
              </a:solidFill>
              <a:latin typeface="Arial"/>
              <a:ea typeface="+mn-lt"/>
              <a:cs typeface="Arial"/>
            </a:endParaRPr>
          </a:p>
          <a:p>
            <a:pPr marL="342900" indent="-342900">
              <a:lnSpc>
                <a:spcPct val="107000"/>
              </a:lnSpc>
              <a:spcBef>
                <a:spcPts val="0"/>
              </a:spcBef>
              <a:spcAft>
                <a:spcPts val="800"/>
              </a:spcAft>
              <a:tabLst>
                <a:tab pos="457200" algn="l"/>
              </a:tabLst>
            </a:pPr>
            <a:r>
              <a:rPr lang="en-US" sz="900" dirty="0">
                <a:solidFill>
                  <a:srgbClr val="222222"/>
                </a:solidFill>
                <a:ea typeface="+mn-lt"/>
                <a:cs typeface="+mn-lt"/>
              </a:rPr>
              <a:t>Ardeljan AD, </a:t>
            </a:r>
            <a:r>
              <a:rPr lang="en-US" sz="900" err="1">
                <a:solidFill>
                  <a:srgbClr val="222222"/>
                </a:solidFill>
                <a:ea typeface="+mn-lt"/>
                <a:cs typeface="+mn-lt"/>
              </a:rPr>
              <a:t>Hurezeanu</a:t>
            </a:r>
            <a:r>
              <a:rPr lang="en-US" sz="900" dirty="0">
                <a:solidFill>
                  <a:srgbClr val="222222"/>
                </a:solidFill>
                <a:ea typeface="+mn-lt"/>
                <a:cs typeface="+mn-lt"/>
              </a:rPr>
              <a:t> R. Sarcopenia. [Updated 2023 Jul 4]. In: </a:t>
            </a:r>
            <a:r>
              <a:rPr lang="en-US" sz="900" err="1">
                <a:solidFill>
                  <a:srgbClr val="222222"/>
                </a:solidFill>
                <a:ea typeface="+mn-lt"/>
                <a:cs typeface="+mn-lt"/>
              </a:rPr>
              <a:t>StatPearls</a:t>
            </a:r>
            <a:r>
              <a:rPr lang="en-US" sz="900" dirty="0">
                <a:solidFill>
                  <a:srgbClr val="222222"/>
                </a:solidFill>
                <a:ea typeface="+mn-lt"/>
                <a:cs typeface="+mn-lt"/>
              </a:rPr>
              <a:t> [Internet]. Treasure Island (FL): </a:t>
            </a:r>
            <a:r>
              <a:rPr lang="en-US" sz="900" err="1">
                <a:solidFill>
                  <a:srgbClr val="222222"/>
                </a:solidFill>
                <a:ea typeface="+mn-lt"/>
                <a:cs typeface="+mn-lt"/>
              </a:rPr>
              <a:t>StatPearls</a:t>
            </a:r>
            <a:r>
              <a:rPr lang="en-US" sz="900" dirty="0">
                <a:solidFill>
                  <a:srgbClr val="222222"/>
                </a:solidFill>
                <a:ea typeface="+mn-lt"/>
                <a:cs typeface="+mn-lt"/>
              </a:rPr>
              <a:t> Publishing; 2024 Jan-. Available from: https://www.ncbi.nlm.nih.gov/books/NBK560813/</a:t>
            </a:r>
            <a:endParaRPr lang="en-US" sz="900">
              <a:latin typeface="Arial"/>
              <a:ea typeface="Calibri" panose="020F0502020204030204" pitchFamily="34" charset="0"/>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Bar-Peled L, Sabatini DM. Regulation of mTORC1 by amino acids. </a:t>
            </a:r>
            <a:r>
              <a:rPr lang="en-US" sz="900" i="1" dirty="0">
                <a:effectLst/>
                <a:latin typeface="Arial"/>
                <a:ea typeface="Calibri"/>
                <a:cs typeface="Arial"/>
              </a:rPr>
              <a:t>Trends Cell Biol</a:t>
            </a:r>
            <a:r>
              <a:rPr lang="en-US" sz="900" dirty="0">
                <a:effectLst/>
                <a:latin typeface="Arial"/>
                <a:ea typeface="Calibri"/>
                <a:cs typeface="Arial"/>
              </a:rPr>
              <a:t>. 2014;24(7):400-406. doi:10.1016/j.tcb.2014.03.003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Barragán R, </a:t>
            </a:r>
            <a:r>
              <a:rPr lang="en-US" sz="900" dirty="0" err="1">
                <a:effectLst/>
                <a:latin typeface="Arial"/>
                <a:ea typeface="Calibri"/>
                <a:cs typeface="Arial"/>
              </a:rPr>
              <a:t>Coltell</a:t>
            </a:r>
            <a:r>
              <a:rPr lang="en-US" sz="900" dirty="0">
                <a:effectLst/>
                <a:latin typeface="Arial"/>
                <a:ea typeface="Calibri"/>
                <a:cs typeface="Arial"/>
              </a:rPr>
              <a:t> O, </a:t>
            </a:r>
            <a:r>
              <a:rPr lang="en-US" sz="900" dirty="0" err="1">
                <a:effectLst/>
                <a:latin typeface="Arial"/>
                <a:ea typeface="Calibri"/>
                <a:cs typeface="Arial"/>
              </a:rPr>
              <a:t>Portolés</a:t>
            </a:r>
            <a:r>
              <a:rPr lang="en-US" sz="900" dirty="0">
                <a:effectLst/>
                <a:latin typeface="Arial"/>
                <a:ea typeface="Calibri"/>
                <a:cs typeface="Arial"/>
              </a:rPr>
              <a:t> O, et al. Bitter, sweet, salty, sour and umami taste perception decreases with age: sex-specific analysis, modulation by genetic variants and taste-preference associations in 18 to 80 year-old subjects. </a:t>
            </a:r>
            <a:r>
              <a:rPr lang="en-US" sz="900" i="1" dirty="0">
                <a:effectLst/>
                <a:latin typeface="Arial"/>
                <a:ea typeface="Calibri"/>
                <a:cs typeface="Arial"/>
              </a:rPr>
              <a:t>Nutrients</a:t>
            </a:r>
            <a:r>
              <a:rPr lang="en-US" sz="900" dirty="0">
                <a:effectLst/>
                <a:latin typeface="Arial"/>
                <a:ea typeface="Calibri"/>
                <a:cs typeface="Arial"/>
              </a:rPr>
              <a:t>. 2018;10(1539):1-23. doi:10.3390/nu10101539</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Bauer J, </a:t>
            </a:r>
            <a:r>
              <a:rPr lang="en-US" sz="900" err="1">
                <a:effectLst/>
                <a:latin typeface="Arial"/>
                <a:ea typeface="Calibri"/>
                <a:cs typeface="Arial"/>
              </a:rPr>
              <a:t>Biolo</a:t>
            </a:r>
            <a:r>
              <a:rPr lang="en-US" sz="900" dirty="0">
                <a:effectLst/>
                <a:latin typeface="Arial"/>
                <a:ea typeface="Calibri"/>
                <a:cs typeface="Arial"/>
              </a:rPr>
              <a:t> G, Cederholm T, et al. Evidence-based recommendations for optimal dietary protein intake in older people: a position paper from the PROT-AGE Study Group. </a:t>
            </a:r>
            <a:r>
              <a:rPr lang="en-US" sz="900" i="1" dirty="0">
                <a:effectLst/>
                <a:latin typeface="Arial"/>
                <a:ea typeface="Calibri"/>
                <a:cs typeface="Arial"/>
              </a:rPr>
              <a:t>J Am Med Dir Assoc</a:t>
            </a:r>
            <a:r>
              <a:rPr lang="en-US" sz="900" dirty="0">
                <a:effectLst/>
                <a:latin typeface="Arial"/>
                <a:ea typeface="Calibri"/>
                <a:cs typeface="Arial"/>
              </a:rPr>
              <a:t>. 2013;14(8):542-559. doi:10.1016/j.jamda.2013.05.021</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err="1">
                <a:effectLst/>
                <a:latin typeface="Arial"/>
                <a:ea typeface="Calibri"/>
                <a:cs typeface="Arial"/>
              </a:rPr>
              <a:t>Beaudart</a:t>
            </a:r>
            <a:r>
              <a:rPr lang="en-US" sz="900" dirty="0">
                <a:effectLst/>
                <a:latin typeface="Arial"/>
                <a:ea typeface="Calibri"/>
                <a:cs typeface="Arial"/>
              </a:rPr>
              <a:t> C, </a:t>
            </a:r>
            <a:r>
              <a:rPr lang="en-US" sz="900" err="1">
                <a:effectLst/>
                <a:latin typeface="Arial"/>
                <a:ea typeface="Calibri"/>
                <a:cs typeface="Arial"/>
              </a:rPr>
              <a:t>Zaaria</a:t>
            </a:r>
            <a:r>
              <a:rPr lang="en-US" sz="900" dirty="0">
                <a:effectLst/>
                <a:latin typeface="Arial"/>
                <a:ea typeface="Calibri"/>
                <a:cs typeface="Arial"/>
              </a:rPr>
              <a:t> M, </a:t>
            </a:r>
            <a:r>
              <a:rPr lang="en-US" sz="900" err="1">
                <a:effectLst/>
                <a:latin typeface="Arial"/>
                <a:ea typeface="Calibri"/>
                <a:cs typeface="Arial"/>
              </a:rPr>
              <a:t>Pasleau</a:t>
            </a:r>
            <a:r>
              <a:rPr lang="en-US" sz="900" dirty="0">
                <a:effectLst/>
                <a:latin typeface="Arial"/>
                <a:ea typeface="Calibri"/>
                <a:cs typeface="Arial"/>
              </a:rPr>
              <a:t> F, </a:t>
            </a:r>
            <a:r>
              <a:rPr lang="en-US" sz="900" err="1">
                <a:effectLst/>
                <a:latin typeface="Arial"/>
                <a:ea typeface="Calibri"/>
                <a:cs typeface="Arial"/>
              </a:rPr>
              <a:t>Reginster</a:t>
            </a:r>
            <a:r>
              <a:rPr lang="en-US" sz="900" dirty="0">
                <a:effectLst/>
                <a:latin typeface="Arial"/>
                <a:ea typeface="Calibri"/>
                <a:cs typeface="Arial"/>
              </a:rPr>
              <a:t> JY, Bruyère O. Health outcomes of sarcopenia: a systematic review and meta-analysis. </a:t>
            </a:r>
            <a:r>
              <a:rPr lang="en-US" sz="900" i="1" err="1">
                <a:effectLst/>
                <a:latin typeface="Arial"/>
                <a:ea typeface="Calibri"/>
                <a:cs typeface="Arial"/>
              </a:rPr>
              <a:t>PLoS</a:t>
            </a:r>
            <a:r>
              <a:rPr lang="en-US" sz="900" i="1" dirty="0">
                <a:effectLst/>
                <a:latin typeface="Arial"/>
                <a:ea typeface="Calibri"/>
                <a:cs typeface="Arial"/>
              </a:rPr>
              <a:t> One</a:t>
            </a:r>
            <a:r>
              <a:rPr lang="en-US" sz="900" dirty="0">
                <a:effectLst/>
                <a:latin typeface="Arial"/>
                <a:ea typeface="Calibri"/>
                <a:cs typeface="Arial"/>
              </a:rPr>
              <a:t>. 2017;12(1):1-16. doi:10.1371/journal.pone.0169548</a:t>
            </a:r>
          </a:p>
          <a:p>
            <a:pPr marL="342900" indent="-342900">
              <a:lnSpc>
                <a:spcPct val="107000"/>
              </a:lnSpc>
              <a:spcBef>
                <a:spcPts val="0"/>
              </a:spcBef>
              <a:spcAft>
                <a:spcPts val="800"/>
              </a:spcAft>
              <a:tabLst>
                <a:tab pos="457200" algn="l"/>
              </a:tabLst>
            </a:pPr>
            <a:r>
              <a:rPr lang="en-US" sz="900" dirty="0">
                <a:effectLst/>
                <a:latin typeface="Arial"/>
                <a:ea typeface="Times New Roman" panose="02020603050405020304" pitchFamily="18" charset="0"/>
                <a:cs typeface="Arial"/>
              </a:rPr>
              <a:t>Bhaskaran, K., dos-Santos-Silva, I., Leon, D. A., Douglas, I. J., &amp; Smeeth, L. (2018). Association of BMI with overall and cause-specific mortality: a population-based cohort study of 3·6 million adults in the UK. </a:t>
            </a:r>
            <a:r>
              <a:rPr lang="en-US" sz="900" i="1" dirty="0">
                <a:effectLst/>
                <a:latin typeface="Arial"/>
                <a:ea typeface="Times New Roman" panose="02020603050405020304" pitchFamily="18" charset="0"/>
                <a:cs typeface="Arial"/>
              </a:rPr>
              <a:t>The Lancet Diabetes and Endocrinology</a:t>
            </a:r>
            <a:r>
              <a:rPr lang="en-US" sz="900" dirty="0">
                <a:effectLst/>
                <a:latin typeface="Arial"/>
                <a:ea typeface="Times New Roman" panose="02020603050405020304" pitchFamily="18" charset="0"/>
                <a:cs typeface="Arial"/>
              </a:rPr>
              <a:t>, </a:t>
            </a:r>
            <a:r>
              <a:rPr lang="en-US" sz="900" i="1" dirty="0">
                <a:effectLst/>
                <a:latin typeface="Arial"/>
                <a:ea typeface="Times New Roman" panose="02020603050405020304" pitchFamily="18" charset="0"/>
                <a:cs typeface="Arial"/>
              </a:rPr>
              <a:t>6</a:t>
            </a:r>
            <a:r>
              <a:rPr lang="en-US" sz="900" dirty="0">
                <a:effectLst/>
                <a:latin typeface="Arial"/>
                <a:ea typeface="Times New Roman" panose="02020603050405020304" pitchFamily="18" charset="0"/>
                <a:cs typeface="Arial"/>
              </a:rPr>
              <a:t>(12), 944–953. </a:t>
            </a:r>
            <a:r>
              <a:rPr lang="en-US" sz="900" u="sng" dirty="0">
                <a:solidFill>
                  <a:srgbClr val="0563C1"/>
                </a:solidFill>
                <a:effectLst/>
                <a:latin typeface="Arial"/>
                <a:ea typeface="Times New Roman" panose="02020603050405020304" pitchFamily="18" charset="0"/>
                <a:cs typeface="Arial"/>
                <a:hlinkClick r:id="rId3"/>
              </a:rPr>
              <a:t>https://doi.org/10.1016/S2213-8587(18)30288-2</a:t>
            </a:r>
            <a:endParaRPr lang="en-US" sz="900">
              <a:effectLst/>
              <a:latin typeface="Arial"/>
              <a:ea typeface="Calibri" panose="020F0502020204030204" pitchFamily="34" charset="0"/>
              <a:cs typeface="Arial"/>
            </a:endParaRPr>
          </a:p>
          <a:p>
            <a:pPr marL="342900" indent="-342900">
              <a:lnSpc>
                <a:spcPct val="107000"/>
              </a:lnSpc>
              <a:spcBef>
                <a:spcPts val="0"/>
              </a:spcBef>
              <a:spcAft>
                <a:spcPts val="800"/>
              </a:spcAft>
              <a:tabLst>
                <a:tab pos="457200" algn="l"/>
              </a:tabLst>
            </a:pPr>
            <a:r>
              <a:rPr lang="en-US" sz="900" dirty="0">
                <a:latin typeface="Arial"/>
                <a:ea typeface="Calibri"/>
                <a:cs typeface="Arial"/>
              </a:rPr>
              <a:t>Bonder B., Bello-Haas V. </a:t>
            </a:r>
            <a:r>
              <a:rPr lang="en-US" sz="900" i="1" dirty="0">
                <a:latin typeface="Arial"/>
                <a:ea typeface="Calibri"/>
                <a:cs typeface="Arial"/>
              </a:rPr>
              <a:t>Functional Performance in Older Adults, 4th edition.  </a:t>
            </a:r>
            <a:r>
              <a:rPr lang="en-US" sz="900" dirty="0">
                <a:latin typeface="Arial"/>
                <a:ea typeface="Calibri"/>
                <a:cs typeface="Arial"/>
              </a:rPr>
              <a:t>F.A. Davis Company; 2018</a:t>
            </a:r>
          </a:p>
          <a:p>
            <a:pPr marL="342900" indent="-342900">
              <a:lnSpc>
                <a:spcPct val="107000"/>
              </a:lnSpc>
              <a:spcBef>
                <a:spcPts val="0"/>
              </a:spcBef>
              <a:spcAft>
                <a:spcPts val="800"/>
              </a:spcAft>
              <a:tabLst>
                <a:tab pos="457200" algn="l"/>
              </a:tabLst>
            </a:pPr>
            <a:r>
              <a:rPr lang="en-US" sz="900" dirty="0">
                <a:latin typeface="Arial"/>
                <a:ea typeface="Calibri"/>
                <a:cs typeface="Arial"/>
              </a:rPr>
              <a:t>Carbone</a:t>
            </a:r>
            <a:r>
              <a:rPr lang="en-US" sz="900" dirty="0">
                <a:effectLst/>
                <a:latin typeface="Arial"/>
                <a:ea typeface="Calibri"/>
                <a:cs typeface="Arial"/>
              </a:rPr>
              <a:t> JW, McClung JP, </a:t>
            </a:r>
            <a:r>
              <a:rPr lang="en-US" sz="900" dirty="0" err="1">
                <a:effectLst/>
                <a:latin typeface="Arial"/>
                <a:ea typeface="Calibri"/>
                <a:cs typeface="Arial"/>
              </a:rPr>
              <a:t>Pasiakos</a:t>
            </a:r>
            <a:r>
              <a:rPr lang="en-US" sz="900" dirty="0">
                <a:effectLst/>
                <a:latin typeface="Arial"/>
                <a:ea typeface="Calibri"/>
                <a:cs typeface="Arial"/>
              </a:rPr>
              <a:t> SM. Recent advances in the characterization of skeletal muscle and whole-body protein responses to dietary protein and exercise during negative energy balance. </a:t>
            </a:r>
            <a:r>
              <a:rPr lang="en-US" sz="900" i="1" dirty="0">
                <a:effectLst/>
                <a:latin typeface="Arial"/>
                <a:ea typeface="Calibri"/>
                <a:cs typeface="Arial"/>
              </a:rPr>
              <a:t>Adv </a:t>
            </a:r>
            <a:r>
              <a:rPr lang="en-US" sz="900" i="1" dirty="0" err="1">
                <a:effectLst/>
                <a:latin typeface="Arial"/>
                <a:ea typeface="Calibri"/>
                <a:cs typeface="Arial"/>
              </a:rPr>
              <a:t>Nutr</a:t>
            </a:r>
            <a:r>
              <a:rPr lang="en-US" sz="900" dirty="0">
                <a:effectLst/>
                <a:latin typeface="Arial"/>
                <a:ea typeface="Calibri"/>
                <a:cs typeface="Arial"/>
              </a:rPr>
              <a:t>. 2019;10:70-79. doi:10.1093/advances/nmy087</a:t>
            </a:r>
            <a:endParaRPr lang="en-US"/>
          </a:p>
          <a:p>
            <a:pPr marL="342900" indent="-342900">
              <a:lnSpc>
                <a:spcPct val="107000"/>
              </a:lnSpc>
              <a:spcBef>
                <a:spcPts val="0"/>
              </a:spcBef>
              <a:spcAft>
                <a:spcPts val="800"/>
              </a:spcAft>
              <a:tabLst>
                <a:tab pos="457200" algn="l"/>
              </a:tabLst>
            </a:pPr>
            <a:r>
              <a:rPr lang="en-US" sz="900" dirty="0">
                <a:latin typeface="Arial"/>
                <a:cs typeface="Arial"/>
              </a:rPr>
              <a:t>Chae, S. A., Kim, H. S., Lee, J. H., Yun, D. H., Chon, J., Yoo, M. C., Yun, Y., Yoo, S. D., Kim, D. H., Lee, S. A., Chung, S. J., Soh, Y., &amp; Won, C. W. (2021). Impact of vitamin b12 insufficiency on sarcopenia in community-dwelling older </a:t>
            </a:r>
            <a:r>
              <a:rPr lang="en-US" sz="900" err="1">
                <a:latin typeface="Arial"/>
                <a:cs typeface="Arial"/>
              </a:rPr>
              <a:t>korean</a:t>
            </a:r>
            <a:r>
              <a:rPr lang="en-US" sz="900" dirty="0">
                <a:latin typeface="Arial"/>
                <a:cs typeface="Arial"/>
              </a:rPr>
              <a:t> adults. </a:t>
            </a:r>
            <a:r>
              <a:rPr lang="en-US" sz="900" i="1" dirty="0">
                <a:latin typeface="Arial"/>
                <a:cs typeface="Arial"/>
              </a:rPr>
              <a:t>International Journal of Environmental Research and Public Health</a:t>
            </a:r>
            <a:r>
              <a:rPr lang="en-US" sz="900" dirty="0">
                <a:latin typeface="Arial"/>
                <a:cs typeface="Arial"/>
              </a:rPr>
              <a:t>, </a:t>
            </a:r>
            <a:r>
              <a:rPr lang="en-US" sz="900" i="1" dirty="0">
                <a:latin typeface="Arial"/>
                <a:cs typeface="Arial"/>
              </a:rPr>
              <a:t>18</a:t>
            </a:r>
            <a:r>
              <a:rPr lang="en-US" sz="900" dirty="0">
                <a:latin typeface="Arial"/>
                <a:cs typeface="Arial"/>
              </a:rPr>
              <a:t>(23). </a:t>
            </a:r>
            <a:r>
              <a:rPr lang="en-US" sz="900" dirty="0">
                <a:latin typeface="Arial"/>
                <a:cs typeface="Arial"/>
                <a:hlinkClick r:id="rId4"/>
              </a:rPr>
              <a:t>https://doi.org/10.3390/ijerph182312433</a:t>
            </a:r>
            <a:endParaRPr lang="en-US" sz="900" dirty="0">
              <a:latin typeface="Arial"/>
              <a:cs typeface="Arial"/>
            </a:endParaRPr>
          </a:p>
          <a:p>
            <a:pPr marL="342900" indent="-342900">
              <a:lnSpc>
                <a:spcPct val="107000"/>
              </a:lnSpc>
              <a:spcBef>
                <a:spcPts val="0"/>
              </a:spcBef>
              <a:spcAft>
                <a:spcPts val="800"/>
              </a:spcAft>
              <a:tabLst>
                <a:tab pos="457200" algn="l"/>
              </a:tabLst>
            </a:pPr>
            <a:r>
              <a:rPr lang="en-US" sz="900" dirty="0">
                <a:latin typeface="Arial"/>
                <a:cs typeface="Arial"/>
              </a:rPr>
              <a:t>Chiles Shaffer, N., Fabbri, E., Ferrucci, L., Shardell, M., </a:t>
            </a:r>
            <a:r>
              <a:rPr lang="en-US" sz="900" err="1">
                <a:latin typeface="Arial"/>
                <a:cs typeface="Arial"/>
              </a:rPr>
              <a:t>Simonsick</a:t>
            </a:r>
            <a:r>
              <a:rPr lang="en-US" sz="900" dirty="0">
                <a:latin typeface="Arial"/>
                <a:cs typeface="Arial"/>
              </a:rPr>
              <a:t>, E. M., &amp; Studenski, S. (2017). Muscle Quality, Strength, and Lower Extremity Physical Performance in the Baltimore Longitudinal Study of Aging. </a:t>
            </a:r>
            <a:r>
              <a:rPr lang="en-US" sz="900" i="1" dirty="0">
                <a:latin typeface="Arial"/>
                <a:cs typeface="Arial"/>
              </a:rPr>
              <a:t>The Journal of Frailty &amp; Aging</a:t>
            </a:r>
            <a:r>
              <a:rPr lang="en-US" sz="900" dirty="0">
                <a:latin typeface="Arial"/>
                <a:cs typeface="Arial"/>
              </a:rPr>
              <a:t>, </a:t>
            </a:r>
            <a:r>
              <a:rPr lang="en-US" sz="900" i="1" dirty="0">
                <a:latin typeface="Arial"/>
                <a:cs typeface="Arial"/>
              </a:rPr>
              <a:t>6</a:t>
            </a:r>
            <a:r>
              <a:rPr lang="en-US" sz="900" dirty="0">
                <a:latin typeface="Arial"/>
                <a:cs typeface="Arial"/>
              </a:rPr>
              <a:t>(4), 183–187. https://doi.org/10.14283/jfa.2017.24</a:t>
            </a:r>
            <a:endParaRPr lang="en-US" sz="900" b="0" i="0" dirty="0">
              <a:solidFill>
                <a:srgbClr val="222222"/>
              </a:solidFill>
              <a:effectLst/>
              <a:latin typeface="Arial"/>
              <a:cs typeface="Arial"/>
            </a:endParaRPr>
          </a:p>
          <a:p>
            <a:pPr marL="342900" indent="-342900">
              <a:lnSpc>
                <a:spcPct val="107000"/>
              </a:lnSpc>
              <a:spcBef>
                <a:spcPts val="0"/>
              </a:spcBef>
              <a:spcAft>
                <a:spcPts val="800"/>
              </a:spcAft>
              <a:tabLst>
                <a:tab pos="457200" algn="l"/>
              </a:tabLst>
            </a:pPr>
            <a:r>
              <a:rPr lang="en-US" sz="900" b="0" i="0" dirty="0">
                <a:solidFill>
                  <a:srgbClr val="222222"/>
                </a:solidFill>
                <a:effectLst/>
                <a:latin typeface="Arial"/>
                <a:cs typeface="Arial"/>
              </a:rPr>
              <a:t>Chung, H. Y., Kim, D. H., Lee, E. K., Chung, K. W., Chung, S., Lee, B., ... &amp; Yu, B. P. (2019). Redefining chronic inflammation in aging and age-related diseases: proposal of the </a:t>
            </a:r>
            <a:r>
              <a:rPr lang="en-US" sz="900" b="0" i="0" err="1">
                <a:solidFill>
                  <a:srgbClr val="222222"/>
                </a:solidFill>
                <a:effectLst/>
                <a:latin typeface="Arial"/>
                <a:cs typeface="Arial"/>
              </a:rPr>
              <a:t>senoinflammation</a:t>
            </a:r>
            <a:r>
              <a:rPr lang="en-US" sz="900" b="0" i="0" dirty="0">
                <a:solidFill>
                  <a:srgbClr val="222222"/>
                </a:solidFill>
                <a:effectLst/>
                <a:latin typeface="Arial"/>
                <a:cs typeface="Arial"/>
              </a:rPr>
              <a:t> concept. </a:t>
            </a:r>
            <a:r>
              <a:rPr lang="en-US" sz="900" b="0" i="1" dirty="0">
                <a:solidFill>
                  <a:srgbClr val="222222"/>
                </a:solidFill>
                <a:effectLst/>
                <a:latin typeface="Arial"/>
                <a:cs typeface="Arial"/>
              </a:rPr>
              <a:t>Aging and disease</a:t>
            </a:r>
            <a:r>
              <a:rPr lang="en-US" sz="900" b="0" i="0" dirty="0">
                <a:solidFill>
                  <a:srgbClr val="222222"/>
                </a:solidFill>
                <a:effectLst/>
                <a:latin typeface="Arial"/>
                <a:cs typeface="Arial"/>
              </a:rPr>
              <a:t>, </a:t>
            </a:r>
            <a:r>
              <a:rPr lang="en-US" sz="900" b="0" i="1" dirty="0">
                <a:solidFill>
                  <a:srgbClr val="222222"/>
                </a:solidFill>
                <a:effectLst/>
                <a:latin typeface="Arial"/>
                <a:cs typeface="Arial"/>
              </a:rPr>
              <a:t>10</a:t>
            </a:r>
            <a:r>
              <a:rPr lang="en-US" sz="900" b="0" i="0" dirty="0">
                <a:solidFill>
                  <a:srgbClr val="222222"/>
                </a:solidFill>
                <a:effectLst/>
                <a:latin typeface="Arial"/>
                <a:cs typeface="Arial"/>
              </a:rPr>
              <a:t>(2), 367.</a:t>
            </a:r>
            <a:endParaRPr lang="en-US" sz="900">
              <a:effectLst/>
              <a:latin typeface="Arial"/>
              <a:ea typeface="Calibri" panose="020F0502020204030204" pitchFamily="34" charset="0"/>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Committee on Military Nutrition Research, Institute of Medicine. </a:t>
            </a:r>
            <a:r>
              <a:rPr lang="en-US" sz="900" i="1" dirty="0">
                <a:effectLst/>
                <a:latin typeface="Arial"/>
                <a:ea typeface="Calibri"/>
                <a:cs typeface="Arial"/>
              </a:rPr>
              <a:t>The Role of Protein and Amino Acids in Sustaining and Enhancing Performance</a:t>
            </a:r>
            <a:r>
              <a:rPr lang="en-US" sz="900" dirty="0">
                <a:effectLst/>
                <a:latin typeface="Arial"/>
                <a:ea typeface="Calibri"/>
                <a:cs typeface="Arial"/>
              </a:rPr>
              <a:t>. Washington, D.C.: National Academy Press; 1999.</a:t>
            </a:r>
            <a:r>
              <a:rPr lang="en-US" sz="900" i="1" dirty="0">
                <a:effectLst/>
                <a:latin typeface="Arial"/>
                <a:ea typeface="Calibri"/>
                <a:cs typeface="Arial"/>
              </a:rPr>
              <a:t>Nutr</a:t>
            </a:r>
            <a:r>
              <a:rPr lang="en-US" sz="900" dirty="0">
                <a:effectLst/>
                <a:latin typeface="Arial"/>
                <a:ea typeface="Calibri"/>
                <a:cs typeface="Arial"/>
              </a:rPr>
              <a:t>. 2000;72(3):796-803. doi:10.1093/</a:t>
            </a:r>
            <a:r>
              <a:rPr lang="en-US" sz="900" err="1">
                <a:effectLst/>
                <a:latin typeface="Arial"/>
                <a:ea typeface="Calibri"/>
                <a:cs typeface="Arial"/>
              </a:rPr>
              <a:t>ajcn</a:t>
            </a:r>
            <a:r>
              <a:rPr lang="en-US" sz="900" dirty="0">
                <a:effectLst/>
                <a:latin typeface="Arial"/>
                <a:ea typeface="Calibri"/>
                <a:cs typeface="Arial"/>
              </a:rPr>
              <a:t>/72.3.796</a:t>
            </a:r>
          </a:p>
          <a:p>
            <a:pPr marL="342900" indent="-342900">
              <a:lnSpc>
                <a:spcPct val="107000"/>
              </a:lnSpc>
              <a:spcBef>
                <a:spcPts val="0"/>
              </a:spcBef>
              <a:spcAft>
                <a:spcPts val="800"/>
              </a:spcAft>
              <a:tabLst>
                <a:tab pos="457200" algn="l"/>
              </a:tabLst>
            </a:pPr>
            <a:r>
              <a:rPr lang="en-US" sz="900" dirty="0">
                <a:latin typeface="Arial"/>
                <a:cs typeface="Arial"/>
              </a:rPr>
              <a:t>Cornish, S. M., Cordingley, D. M., Shaw, K. A., Forbes, S. C., Leonhardt, T., Bristol, A., Candow, D. G., &amp; </a:t>
            </a:r>
            <a:r>
              <a:rPr lang="en-US" sz="900" err="1">
                <a:latin typeface="Arial"/>
                <a:cs typeface="Arial"/>
              </a:rPr>
              <a:t>Chilibeck</a:t>
            </a:r>
            <a:r>
              <a:rPr lang="en-US" sz="900" dirty="0">
                <a:latin typeface="Arial"/>
                <a:cs typeface="Arial"/>
              </a:rPr>
              <a:t>, P. D. (2022). Effects of Omega-3 Supplementation Alone and Combined with Resistance Exercise on Skeletal Muscle in Older Adults: A Systematic Review and Meta-Analysis. </a:t>
            </a:r>
            <a:r>
              <a:rPr lang="en-US" sz="900" i="1" dirty="0">
                <a:latin typeface="Arial"/>
                <a:cs typeface="Arial"/>
              </a:rPr>
              <a:t>Nutrients</a:t>
            </a:r>
            <a:r>
              <a:rPr lang="en-US" sz="900" dirty="0">
                <a:latin typeface="Arial"/>
                <a:cs typeface="Arial"/>
              </a:rPr>
              <a:t>, </a:t>
            </a:r>
            <a:r>
              <a:rPr lang="en-US" sz="900" i="1" dirty="0">
                <a:latin typeface="Arial"/>
                <a:cs typeface="Arial"/>
              </a:rPr>
              <a:t>14</a:t>
            </a:r>
            <a:r>
              <a:rPr lang="en-US" sz="900" dirty="0">
                <a:latin typeface="Arial"/>
                <a:cs typeface="Arial"/>
              </a:rPr>
              <a:t>(11). </a:t>
            </a:r>
            <a:r>
              <a:rPr lang="en-US" sz="900" dirty="0">
                <a:latin typeface="Arial"/>
                <a:cs typeface="Arial"/>
                <a:hlinkClick r:id="rId5"/>
              </a:rPr>
              <a:t>https://doi.org/10.3390/nu14112221</a:t>
            </a:r>
            <a:r>
              <a:rPr lang="en-US" sz="900" dirty="0">
                <a:effectLst/>
                <a:latin typeface="Arial"/>
                <a:ea typeface="Calibri"/>
                <a:cs typeface="Arial"/>
              </a:rPr>
              <a:t>.</a:t>
            </a:r>
          </a:p>
          <a:p>
            <a:pPr marL="342900" indent="-342900">
              <a:lnSpc>
                <a:spcPct val="107000"/>
              </a:lnSpc>
              <a:spcBef>
                <a:spcPts val="0"/>
              </a:spcBef>
              <a:spcAft>
                <a:spcPts val="800"/>
              </a:spcAft>
              <a:tabLst>
                <a:tab pos="457200" algn="l"/>
              </a:tabLst>
            </a:pPr>
            <a:r>
              <a:rPr lang="en-US" sz="900" dirty="0">
                <a:solidFill>
                  <a:srgbClr val="212121"/>
                </a:solidFill>
                <a:latin typeface="Roboto"/>
                <a:ea typeface="Roboto"/>
                <a:cs typeface="Roboto"/>
              </a:rPr>
              <a:t>Cruz-Jentoft AJ, Bahat G, Bauer J, et al. Sarcopenia: revised European consensus on definition and diagnosis [published correction appears in Age Ageing. 2019 Jul 1;48(4):601]. </a:t>
            </a:r>
            <a:r>
              <a:rPr lang="en-US" sz="900" i="1" dirty="0">
                <a:solidFill>
                  <a:srgbClr val="212121"/>
                </a:solidFill>
                <a:latin typeface="Roboto"/>
                <a:ea typeface="Roboto"/>
                <a:cs typeface="Roboto"/>
              </a:rPr>
              <a:t>Age Ageing</a:t>
            </a:r>
            <a:r>
              <a:rPr lang="en-US" sz="900" dirty="0">
                <a:solidFill>
                  <a:srgbClr val="212121"/>
                </a:solidFill>
                <a:latin typeface="Roboto"/>
                <a:ea typeface="Roboto"/>
                <a:cs typeface="Roboto"/>
              </a:rPr>
              <a:t>. 2019;48(1):16-31. doi:10.1093/ageing/afy169</a:t>
            </a:r>
            <a:endParaRPr lang="en-US" sz="900" dirty="0">
              <a:latin typeface="Arial"/>
              <a:ea typeface="Calibri"/>
              <a:cs typeface="Arial"/>
            </a:endParaRPr>
          </a:p>
          <a:p>
            <a:pPr marL="342900" indent="-342900">
              <a:lnSpc>
                <a:spcPct val="107000"/>
              </a:lnSpc>
              <a:spcBef>
                <a:spcPts val="0"/>
              </a:spcBef>
              <a:spcAft>
                <a:spcPts val="800"/>
              </a:spcAft>
              <a:tabLst>
                <a:tab pos="457200" algn="l"/>
              </a:tabLst>
            </a:pPr>
            <a:endParaRPr lang="en-US" sz="1400" kern="1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4135993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7FB2-5790-438B-AA57-091DDB110115}"/>
              </a:ext>
            </a:extLst>
          </p:cNvPr>
          <p:cNvSpPr>
            <a:spLocks noGrp="1"/>
          </p:cNvSpPr>
          <p:nvPr>
            <p:ph type="title"/>
          </p:nvPr>
        </p:nvSpPr>
        <p:spPr>
          <a:xfrm>
            <a:off x="457200" y="274638"/>
            <a:ext cx="8229600" cy="556635"/>
          </a:xfrm>
        </p:spPr>
        <p:txBody>
          <a:bodyPr>
            <a:normAutofit fontScale="90000"/>
          </a:bodyPr>
          <a:lstStyle/>
          <a:p>
            <a:r>
              <a:rPr lang="en-US" dirty="0"/>
              <a:t>References #2</a:t>
            </a:r>
          </a:p>
        </p:txBody>
      </p:sp>
      <p:sp>
        <p:nvSpPr>
          <p:cNvPr id="3" name="Content Placeholder 2">
            <a:extLst>
              <a:ext uri="{FF2B5EF4-FFF2-40B4-BE49-F238E27FC236}">
                <a16:creationId xmlns:a16="http://schemas.microsoft.com/office/drawing/2014/main" id="{81810CCE-E624-4635-AE79-C7891A1C3019}"/>
              </a:ext>
            </a:extLst>
          </p:cNvPr>
          <p:cNvSpPr>
            <a:spLocks noGrp="1"/>
          </p:cNvSpPr>
          <p:nvPr>
            <p:ph idx="1"/>
          </p:nvPr>
        </p:nvSpPr>
        <p:spPr>
          <a:xfrm>
            <a:off x="0" y="796972"/>
            <a:ext cx="9144000" cy="6061028"/>
          </a:xfrm>
        </p:spPr>
        <p:txBody>
          <a:bodyPr vert="horz" lIns="91440" tIns="45720" rIns="91440" bIns="45720" rtlCol="0" anchor="t">
            <a:noAutofit/>
          </a:bodyPr>
          <a:lstStyle/>
          <a:p>
            <a:pPr marL="342900" indent="-342900">
              <a:lnSpc>
                <a:spcPct val="107000"/>
              </a:lnSpc>
              <a:spcBef>
                <a:spcPts val="0"/>
              </a:spcBef>
              <a:spcAft>
                <a:spcPts val="800"/>
              </a:spcAft>
              <a:tabLst>
                <a:tab pos="457200" algn="l"/>
              </a:tabLst>
            </a:pPr>
            <a:r>
              <a:rPr lang="en-US" sz="900" dirty="0">
                <a:latin typeface="Arial"/>
                <a:ea typeface="Calibri"/>
                <a:cs typeface="Arial"/>
              </a:rPr>
              <a:t>Deutz, N. E. P., Bauer, J. M., </a:t>
            </a:r>
            <a:r>
              <a:rPr lang="en-US" sz="900" err="1">
                <a:latin typeface="Arial"/>
                <a:ea typeface="Calibri"/>
                <a:cs typeface="Arial"/>
              </a:rPr>
              <a:t>Barazzoni</a:t>
            </a:r>
            <a:r>
              <a:rPr lang="en-US" sz="900" dirty="0">
                <a:latin typeface="Arial"/>
                <a:ea typeface="Calibri"/>
                <a:cs typeface="Arial"/>
              </a:rPr>
              <a:t>, R., </a:t>
            </a:r>
            <a:r>
              <a:rPr lang="en-US" sz="900" err="1">
                <a:latin typeface="Arial"/>
                <a:ea typeface="Calibri"/>
                <a:cs typeface="Arial"/>
              </a:rPr>
              <a:t>Biolo</a:t>
            </a:r>
            <a:r>
              <a:rPr lang="en-US" sz="900" dirty="0">
                <a:latin typeface="Arial"/>
                <a:ea typeface="Calibri"/>
                <a:cs typeface="Arial"/>
              </a:rPr>
              <a:t>, G., </a:t>
            </a:r>
            <a:r>
              <a:rPr lang="en-US" sz="900" err="1">
                <a:latin typeface="Arial"/>
                <a:ea typeface="Calibri"/>
                <a:cs typeface="Arial"/>
              </a:rPr>
              <a:t>Boirie</a:t>
            </a:r>
            <a:r>
              <a:rPr lang="en-US" sz="900" dirty="0">
                <a:latin typeface="Arial"/>
                <a:ea typeface="Calibri"/>
                <a:cs typeface="Arial"/>
              </a:rPr>
              <a:t>, Y., Bosy-Westphal, A., Cederholm, T., Cruz-Jentoft, A., </a:t>
            </a:r>
            <a:r>
              <a:rPr lang="en-US" sz="900" err="1">
                <a:latin typeface="Arial"/>
                <a:ea typeface="Calibri"/>
                <a:cs typeface="Arial"/>
              </a:rPr>
              <a:t>Krznariç</a:t>
            </a:r>
            <a:r>
              <a:rPr lang="en-US" sz="900" dirty="0">
                <a:latin typeface="Arial"/>
                <a:ea typeface="Calibri"/>
                <a:cs typeface="Arial"/>
              </a:rPr>
              <a:t>, Z., Nair, K. S., Singer, P., Teta, D., Tipton, K., &amp; Calder, P. C. (2014). Protein intake and exercise for optimal muscle function with aging: recommendations from the ESPEN Expert Group. </a:t>
            </a:r>
            <a:r>
              <a:rPr lang="en-US" sz="900" i="1" dirty="0">
                <a:latin typeface="Arial"/>
                <a:ea typeface="Calibri"/>
                <a:cs typeface="Arial"/>
              </a:rPr>
              <a:t>Clinical Nutrition</a:t>
            </a:r>
            <a:r>
              <a:rPr lang="en-US" sz="900" dirty="0">
                <a:latin typeface="Arial"/>
                <a:ea typeface="Calibri"/>
                <a:cs typeface="Arial"/>
              </a:rPr>
              <a:t>, </a:t>
            </a:r>
            <a:r>
              <a:rPr lang="en-US" sz="900" i="1" dirty="0">
                <a:latin typeface="Arial"/>
                <a:ea typeface="Calibri"/>
                <a:cs typeface="Arial"/>
              </a:rPr>
              <a:t>33</a:t>
            </a:r>
            <a:r>
              <a:rPr lang="en-US" sz="900" dirty="0">
                <a:latin typeface="Arial"/>
                <a:ea typeface="Calibri"/>
                <a:cs typeface="Arial"/>
              </a:rPr>
              <a:t>, 929–936. </a:t>
            </a:r>
            <a:r>
              <a:rPr lang="en-US" sz="900" dirty="0">
                <a:latin typeface="Arial"/>
                <a:ea typeface="Calibri"/>
                <a:cs typeface="Arial"/>
                <a:hlinkClick r:id="rId2"/>
              </a:rPr>
              <a:t>https://www.sciencedirect.com/science/article/pii/S0261561414001113</a:t>
            </a:r>
            <a:endParaRPr lang="en-US" sz="900" dirty="0">
              <a:latin typeface="Arial"/>
              <a:ea typeface="Calibri"/>
              <a:cs typeface="Arial"/>
            </a:endParaRPr>
          </a:p>
          <a:p>
            <a:pPr marL="342900" indent="-342900">
              <a:lnSpc>
                <a:spcPct val="107000"/>
              </a:lnSpc>
              <a:spcBef>
                <a:spcPts val="0"/>
              </a:spcBef>
              <a:spcAft>
                <a:spcPts val="800"/>
              </a:spcAft>
              <a:buFont typeface="Arial,Sans-Serif" panose="020B0604020202020204" pitchFamily="34" charset="0"/>
              <a:tabLst>
                <a:tab pos="457200" algn="l"/>
              </a:tabLst>
            </a:pPr>
            <a:r>
              <a:rPr lang="en-US" sz="900" dirty="0">
                <a:latin typeface="Arial"/>
                <a:ea typeface="Calibri"/>
                <a:cs typeface="Arial"/>
              </a:rPr>
              <a:t>Dickinson JM, Fry CS, Drummond MJ, et al. Mammalian target of rapamycin complex 1 activation is required for the stimulation of human skeletal muscle protein synthesis by essential amino acids. </a:t>
            </a:r>
            <a:r>
              <a:rPr lang="en-US" sz="900" i="1" dirty="0">
                <a:latin typeface="Arial"/>
                <a:ea typeface="Calibri"/>
                <a:cs typeface="Arial"/>
              </a:rPr>
              <a:t>J </a:t>
            </a:r>
            <a:r>
              <a:rPr lang="en-US" sz="900" i="1" err="1">
                <a:latin typeface="Arial"/>
                <a:ea typeface="Calibri"/>
                <a:cs typeface="Arial"/>
              </a:rPr>
              <a:t>Nutr</a:t>
            </a:r>
            <a:r>
              <a:rPr lang="en-US" sz="900" dirty="0">
                <a:latin typeface="Arial"/>
                <a:ea typeface="Calibri"/>
                <a:cs typeface="Arial"/>
              </a:rPr>
              <a:t>. 2011;141(5):856-862. doi:10.3945/jn.111.139485</a:t>
            </a:r>
          </a:p>
          <a:p>
            <a:pPr marL="342900" indent="-342900">
              <a:lnSpc>
                <a:spcPct val="107000"/>
              </a:lnSpc>
              <a:spcBef>
                <a:spcPts val="0"/>
              </a:spcBef>
              <a:spcAft>
                <a:spcPts val="800"/>
              </a:spcAft>
              <a:buFont typeface="Arial,Sans-Serif" panose="020B0604020202020204" pitchFamily="34" charset="0"/>
              <a:tabLst>
                <a:tab pos="457200" algn="l"/>
              </a:tabLst>
            </a:pPr>
            <a:r>
              <a:rPr lang="en-US" sz="900" dirty="0">
                <a:latin typeface="Arial"/>
                <a:ea typeface="Calibri"/>
                <a:cs typeface="Arial"/>
              </a:rPr>
              <a:t>Dzik, K. P., &amp; Kaczor, J. J. (2019). Mechanisms of vitamin D on skeletal muscle function: oxidative stress, energy metabolism and anabolic state. </a:t>
            </a:r>
            <a:r>
              <a:rPr lang="en-US" sz="900" i="1" dirty="0">
                <a:latin typeface="Arial"/>
                <a:ea typeface="Calibri"/>
                <a:cs typeface="Arial"/>
              </a:rPr>
              <a:t>European Journal of Applied Physiology</a:t>
            </a:r>
            <a:r>
              <a:rPr lang="en-US" sz="900" dirty="0">
                <a:latin typeface="Arial"/>
                <a:ea typeface="Calibri"/>
                <a:cs typeface="Arial"/>
              </a:rPr>
              <a:t>, </a:t>
            </a:r>
            <a:r>
              <a:rPr lang="en-US" sz="900" i="1" dirty="0">
                <a:latin typeface="Arial"/>
                <a:ea typeface="Calibri"/>
                <a:cs typeface="Arial"/>
              </a:rPr>
              <a:t>119</a:t>
            </a:r>
            <a:r>
              <a:rPr lang="en-US" sz="900" dirty="0">
                <a:latin typeface="Arial"/>
                <a:ea typeface="Calibri"/>
                <a:cs typeface="Arial"/>
              </a:rPr>
              <a:t>(4), 825–839. </a:t>
            </a:r>
            <a:r>
              <a:rPr lang="en-US" sz="900" dirty="0">
                <a:latin typeface="Arial"/>
                <a:ea typeface="Calibri"/>
                <a:cs typeface="Arial"/>
                <a:hlinkClick r:id="rId3">
                  <a:extLst>
                    <a:ext uri="{A12FA001-AC4F-418D-AE19-62706E023703}">
                      <ahyp:hlinkClr xmlns:ahyp="http://schemas.microsoft.com/office/drawing/2018/hyperlinkcolor" val="tx"/>
                    </a:ext>
                  </a:extLst>
                </a:hlinkClick>
              </a:rPr>
              <a:t>https://doi.org/10.1007/s00421-019-04104-x</a:t>
            </a:r>
            <a:endParaRPr lang="en-US" sz="900">
              <a:latin typeface="Calibri" panose="020F0502020204030204"/>
              <a:ea typeface="Calibri"/>
              <a:cs typeface="Calibri" panose="020F0502020204030204"/>
            </a:endParaRPr>
          </a:p>
          <a:p>
            <a:pPr marL="342900" indent="-342900">
              <a:lnSpc>
                <a:spcPct val="107000"/>
              </a:lnSpc>
              <a:spcBef>
                <a:spcPts val="0"/>
              </a:spcBef>
              <a:spcAft>
                <a:spcPts val="800"/>
              </a:spcAft>
              <a:buFont typeface="Arial,Sans-Serif" panose="020B0604020202020204" pitchFamily="34" charset="0"/>
              <a:tabLst>
                <a:tab pos="457200" algn="l"/>
              </a:tabLst>
            </a:pPr>
            <a:r>
              <a:rPr lang="en-US" sz="900" dirty="0">
                <a:latin typeface="Arial"/>
                <a:ea typeface="Calibri"/>
                <a:cs typeface="Arial"/>
              </a:rPr>
              <a:t>Feldman</a:t>
            </a:r>
            <a:r>
              <a:rPr lang="en-US" sz="900" dirty="0">
                <a:effectLst/>
                <a:latin typeface="Arial"/>
                <a:ea typeface="Calibri"/>
                <a:cs typeface="Arial"/>
              </a:rPr>
              <a:t> RS, Kapur KK, Alman JE, Chauncey HH. Aging and mastication: changes in performance and in the swallowing threshold with natural dentition. </a:t>
            </a:r>
            <a:r>
              <a:rPr lang="en-US" sz="900" i="1" dirty="0">
                <a:effectLst/>
                <a:latin typeface="Arial"/>
                <a:ea typeface="Calibri"/>
                <a:cs typeface="Arial"/>
              </a:rPr>
              <a:t>J Am </a:t>
            </a:r>
            <a:r>
              <a:rPr lang="en-US" sz="900" i="1" err="1">
                <a:effectLst/>
                <a:latin typeface="Arial"/>
                <a:ea typeface="Calibri"/>
                <a:cs typeface="Arial"/>
              </a:rPr>
              <a:t>Geriatr</a:t>
            </a:r>
            <a:r>
              <a:rPr lang="en-US" sz="900" i="1" dirty="0">
                <a:effectLst/>
                <a:latin typeface="Arial"/>
                <a:ea typeface="Calibri"/>
                <a:cs typeface="Arial"/>
              </a:rPr>
              <a:t> Soc</a:t>
            </a:r>
            <a:r>
              <a:rPr lang="en-US" sz="900" dirty="0">
                <a:effectLst/>
                <a:latin typeface="Arial"/>
                <a:ea typeface="Calibri"/>
                <a:cs typeface="Arial"/>
              </a:rPr>
              <a:t>. 1980;28(3):97-103. </a:t>
            </a:r>
            <a:r>
              <a:rPr lang="en-US" sz="900" err="1">
                <a:effectLst/>
                <a:latin typeface="Arial"/>
                <a:ea typeface="Calibri"/>
                <a:cs typeface="Arial"/>
              </a:rPr>
              <a:t>doi:https</a:t>
            </a:r>
            <a:r>
              <a:rPr lang="en-US" sz="900" dirty="0">
                <a:effectLst/>
                <a:latin typeface="Arial"/>
                <a:ea typeface="Calibri"/>
                <a:cs typeface="Arial"/>
              </a:rPr>
              <a:t>://doi.org/10.1111/j.1532-5415.1980.tb00240.</a:t>
            </a:r>
            <a:endParaRPr lang="en-US" sz="900">
              <a:ea typeface="Calibri"/>
              <a:cs typeface="Calibri"/>
            </a:endParaRPr>
          </a:p>
          <a:p>
            <a:pPr marL="342900" indent="-342900">
              <a:lnSpc>
                <a:spcPct val="107000"/>
              </a:lnSpc>
              <a:spcBef>
                <a:spcPts val="0"/>
              </a:spcBef>
              <a:spcAft>
                <a:spcPts val="800"/>
              </a:spcAft>
              <a:tabLst>
                <a:tab pos="457200" algn="l"/>
              </a:tabLst>
            </a:pPr>
            <a:r>
              <a:rPr lang="en-US" sz="900" dirty="0">
                <a:effectLst/>
                <a:latin typeface="Arial"/>
                <a:cs typeface="Arial"/>
              </a:rPr>
              <a:t>Fry, C. S., Drummond, M. J., Glynn, E. L., Dickinson, J. M., Gundermann, D. M., Timmerman, K. L., Walker, D. K., Dhanani, S., Volpi, E., &amp; Rasmussen, B. B. (2011). Aging impairs contraction-induced human skeletal muscle mTORC1 signaling and protein synthesis. </a:t>
            </a:r>
            <a:r>
              <a:rPr lang="en-US" sz="900" i="1" dirty="0">
                <a:effectLst/>
                <a:latin typeface="Arial"/>
                <a:cs typeface="Arial"/>
              </a:rPr>
              <a:t>Skeletal Muscle</a:t>
            </a:r>
            <a:r>
              <a:rPr lang="en-US" sz="900" dirty="0">
                <a:effectLst/>
                <a:latin typeface="Arial"/>
                <a:cs typeface="Arial"/>
              </a:rPr>
              <a:t>, </a:t>
            </a:r>
            <a:r>
              <a:rPr lang="en-US" sz="900" i="1" dirty="0">
                <a:effectLst/>
                <a:latin typeface="Arial"/>
                <a:cs typeface="Arial"/>
              </a:rPr>
              <a:t>1</a:t>
            </a:r>
            <a:r>
              <a:rPr lang="en-US" sz="900" dirty="0">
                <a:effectLst/>
                <a:latin typeface="Arial"/>
                <a:cs typeface="Arial"/>
              </a:rPr>
              <a:t>(1), 11. https://doi.org/10.1186/2044-5040-1-11</a:t>
            </a:r>
            <a:endParaRPr lang="en-US" sz="900">
              <a:effectLst/>
              <a:latin typeface="Arial"/>
              <a:ea typeface="Calibri" panose="020F0502020204030204" pitchFamily="34" charset="0"/>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Geisler C, Braun W, </a:t>
            </a:r>
            <a:r>
              <a:rPr lang="en-US" sz="900" err="1">
                <a:effectLst/>
                <a:latin typeface="Arial"/>
                <a:ea typeface="Calibri"/>
                <a:cs typeface="Arial"/>
              </a:rPr>
              <a:t>Pourhassan</a:t>
            </a:r>
            <a:r>
              <a:rPr lang="en-US" sz="900" dirty="0">
                <a:effectLst/>
                <a:latin typeface="Arial"/>
                <a:ea typeface="Calibri"/>
                <a:cs typeface="Arial"/>
              </a:rPr>
              <a:t> M, et al. Age-dependent changes in resting energy expenditure (REE): insights from detailed body composition analysis in normal and overweight healthy </a:t>
            </a:r>
            <a:r>
              <a:rPr lang="en-US" sz="900" err="1">
                <a:effectLst/>
                <a:latin typeface="Arial"/>
                <a:ea typeface="Calibri"/>
                <a:cs typeface="Arial"/>
              </a:rPr>
              <a:t>caucasians</a:t>
            </a:r>
            <a:r>
              <a:rPr lang="en-US" sz="900" dirty="0">
                <a:effectLst/>
                <a:latin typeface="Arial"/>
                <a:ea typeface="Calibri"/>
                <a:cs typeface="Arial"/>
              </a:rPr>
              <a:t>. </a:t>
            </a:r>
            <a:r>
              <a:rPr lang="en-US" sz="900" i="1" dirty="0">
                <a:effectLst/>
                <a:latin typeface="Arial"/>
                <a:ea typeface="Calibri"/>
                <a:cs typeface="Arial"/>
              </a:rPr>
              <a:t>Nutrients</a:t>
            </a:r>
            <a:r>
              <a:rPr lang="en-US" sz="900" dirty="0">
                <a:effectLst/>
                <a:latin typeface="Arial"/>
                <a:ea typeface="Calibri"/>
                <a:cs typeface="Arial"/>
              </a:rPr>
              <a:t>. 2016;8(322):1-11. doi:10.3390/nu8060322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Gingras AC, Raught B, Sonenberg N. Regulation of translation initiation by FRAP/mTOR. </a:t>
            </a:r>
            <a:r>
              <a:rPr lang="en-US" sz="900" i="1" dirty="0">
                <a:effectLst/>
                <a:latin typeface="Arial"/>
                <a:ea typeface="Calibri"/>
                <a:cs typeface="Arial"/>
              </a:rPr>
              <a:t>Genes Dev</a:t>
            </a:r>
            <a:r>
              <a:rPr lang="en-US" sz="900" dirty="0">
                <a:effectLst/>
                <a:latin typeface="Arial"/>
                <a:ea typeface="Calibri"/>
                <a:cs typeface="Arial"/>
              </a:rPr>
              <a:t>. 2001;15(7):807-826. doi:10.1101/gad.887201</a:t>
            </a:r>
          </a:p>
          <a:p>
            <a:pPr marL="342900" indent="-342900">
              <a:lnSpc>
                <a:spcPct val="107000"/>
              </a:lnSpc>
              <a:spcBef>
                <a:spcPts val="0"/>
              </a:spcBef>
              <a:spcAft>
                <a:spcPts val="800"/>
              </a:spcAft>
              <a:tabLst>
                <a:tab pos="457200" algn="l"/>
              </a:tabLst>
            </a:pPr>
            <a:r>
              <a:rPr lang="en-US" sz="900" dirty="0">
                <a:solidFill>
                  <a:srgbClr val="212121"/>
                </a:solidFill>
                <a:latin typeface="Roboto"/>
                <a:ea typeface="Roboto"/>
                <a:cs typeface="Roboto"/>
              </a:rPr>
              <a:t>Giovannini S, Brau F, Forino R, et al. Sarcopenia: Diagnosis and Management, State of the Art and Contribution of Ultrasound. </a:t>
            </a:r>
            <a:r>
              <a:rPr lang="en-US" sz="900" i="1" dirty="0">
                <a:solidFill>
                  <a:srgbClr val="212121"/>
                </a:solidFill>
                <a:latin typeface="Roboto"/>
                <a:ea typeface="Roboto"/>
                <a:cs typeface="Roboto"/>
              </a:rPr>
              <a:t>J Clin Med</a:t>
            </a:r>
            <a:r>
              <a:rPr lang="en-US" sz="900" dirty="0">
                <a:solidFill>
                  <a:srgbClr val="212121"/>
                </a:solidFill>
                <a:latin typeface="Roboto"/>
                <a:ea typeface="Roboto"/>
                <a:cs typeface="Roboto"/>
              </a:rPr>
              <a:t>. 2021;10(23):5552. Published 2021 Nov 26. doi:10.3390/jcm10235552</a:t>
            </a:r>
            <a:endParaRPr lang="en-US" sz="900" dirty="0">
              <a:latin typeface="Arial"/>
              <a:ea typeface="Calibri"/>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Hatta K, </a:t>
            </a:r>
            <a:r>
              <a:rPr lang="en-US" sz="900" err="1">
                <a:effectLst/>
                <a:latin typeface="Arial"/>
                <a:ea typeface="Calibri"/>
                <a:cs typeface="Arial"/>
              </a:rPr>
              <a:t>Ikebe</a:t>
            </a:r>
            <a:r>
              <a:rPr lang="en-US" sz="900" dirty="0">
                <a:effectLst/>
                <a:latin typeface="Arial"/>
                <a:ea typeface="Calibri"/>
                <a:cs typeface="Arial"/>
              </a:rPr>
              <a:t> K. Association between oral health and sarcopenia: a literature review. </a:t>
            </a:r>
            <a:r>
              <a:rPr lang="en-US" sz="900" i="1" dirty="0">
                <a:effectLst/>
                <a:latin typeface="Arial"/>
                <a:ea typeface="Calibri"/>
                <a:cs typeface="Arial"/>
              </a:rPr>
              <a:t>J </a:t>
            </a:r>
            <a:r>
              <a:rPr lang="en-US" sz="900" i="1" err="1">
                <a:effectLst/>
                <a:latin typeface="Arial"/>
                <a:ea typeface="Calibri"/>
                <a:cs typeface="Arial"/>
              </a:rPr>
              <a:t>Prosthodont</a:t>
            </a:r>
            <a:r>
              <a:rPr lang="en-US" sz="900" i="1" dirty="0">
                <a:effectLst/>
                <a:latin typeface="Arial"/>
                <a:ea typeface="Calibri"/>
                <a:cs typeface="Arial"/>
              </a:rPr>
              <a:t> Res</a:t>
            </a:r>
            <a:r>
              <a:rPr lang="en-US" sz="900" dirty="0">
                <a:effectLst/>
                <a:latin typeface="Arial"/>
                <a:ea typeface="Calibri"/>
                <a:cs typeface="Arial"/>
              </a:rPr>
              <a:t>. 2021;65(2):131-136. doi:10.2186/jpr.jpor_2019_567</a:t>
            </a:r>
          </a:p>
          <a:p>
            <a:pPr marL="342900" indent="-342900">
              <a:lnSpc>
                <a:spcPct val="107000"/>
              </a:lnSpc>
              <a:spcBef>
                <a:spcPts val="0"/>
              </a:spcBef>
              <a:spcAft>
                <a:spcPts val="800"/>
              </a:spcAft>
              <a:tabLst>
                <a:tab pos="457200" algn="l"/>
              </a:tabLst>
            </a:pPr>
            <a:r>
              <a:rPr lang="en-US" sz="900" dirty="0">
                <a:effectLst/>
                <a:latin typeface="Arial"/>
                <a:ea typeface="Times New Roman" panose="02020603050405020304" pitchFamily="18" charset="0"/>
                <a:cs typeface="Arial"/>
              </a:rPr>
              <a:t>Herreman, L., Nommensen, P., Pennings, B., &amp; Laus, M. C. (2020). Comprehensive overview of the quality of plant- And animal-sourced proteins based on the digestible indispensable amino acid score. </a:t>
            </a:r>
            <a:r>
              <a:rPr lang="en-US" sz="900" i="1" dirty="0">
                <a:effectLst/>
                <a:latin typeface="Arial"/>
                <a:ea typeface="Times New Roman" panose="02020603050405020304" pitchFamily="18" charset="0"/>
                <a:cs typeface="Arial"/>
              </a:rPr>
              <a:t>Food Science and Nutrition</a:t>
            </a:r>
            <a:r>
              <a:rPr lang="en-US" sz="900" dirty="0">
                <a:effectLst/>
                <a:latin typeface="Arial"/>
                <a:ea typeface="Times New Roman" panose="02020603050405020304" pitchFamily="18" charset="0"/>
                <a:cs typeface="Arial"/>
              </a:rPr>
              <a:t>, </a:t>
            </a:r>
            <a:r>
              <a:rPr lang="en-US" sz="900" i="1" dirty="0">
                <a:effectLst/>
                <a:latin typeface="Arial"/>
                <a:ea typeface="Times New Roman" panose="02020603050405020304" pitchFamily="18" charset="0"/>
                <a:cs typeface="Arial"/>
              </a:rPr>
              <a:t>8</a:t>
            </a:r>
            <a:r>
              <a:rPr lang="en-US" sz="900" dirty="0">
                <a:effectLst/>
                <a:latin typeface="Arial"/>
                <a:ea typeface="Times New Roman" panose="02020603050405020304" pitchFamily="18" charset="0"/>
                <a:cs typeface="Arial"/>
              </a:rPr>
              <a:t>(10), 5379–5391. https://doi.org/10.1002/fsn3.1809</a:t>
            </a:r>
            <a:endParaRPr lang="en-US" sz="900">
              <a:effectLst/>
              <a:latin typeface="Arial"/>
              <a:ea typeface="Calibri" panose="020F0502020204030204" pitchFamily="34" charset="0"/>
              <a:cs typeface="Arial"/>
            </a:endParaRPr>
          </a:p>
          <a:p>
            <a:pPr marL="342900" indent="-342900">
              <a:lnSpc>
                <a:spcPct val="107000"/>
              </a:lnSpc>
              <a:spcBef>
                <a:spcPts val="0"/>
              </a:spcBef>
              <a:spcAft>
                <a:spcPts val="800"/>
              </a:spcAft>
              <a:tabLst>
                <a:tab pos="457200" algn="l"/>
              </a:tabLst>
            </a:pPr>
            <a:r>
              <a:rPr lang="en-US" sz="900" dirty="0">
                <a:effectLst/>
                <a:latin typeface="Arial"/>
                <a:ea typeface="Times New Roman" panose="02020603050405020304" pitchFamily="18" charset="0"/>
                <a:cs typeface="Arial"/>
              </a:rPr>
              <a:t>Johnson, N. R., Kotarsky, C. J., Mahoney, S. J., Sawyer, B. C., Stone, K. A., Byun, W., Hackney, K. J., Mitchell, S., &amp; Stastny, S. N. (2022). Evenness of dietary protein intake is positively associated with lean mass and strength in healthy women. </a:t>
            </a:r>
            <a:r>
              <a:rPr lang="en-US" sz="900" i="1" dirty="0">
                <a:effectLst/>
                <a:latin typeface="Arial"/>
                <a:ea typeface="Times New Roman" panose="02020603050405020304" pitchFamily="18" charset="0"/>
                <a:cs typeface="Arial"/>
              </a:rPr>
              <a:t>Nutrition and Metabolic Insights</a:t>
            </a:r>
            <a:r>
              <a:rPr lang="en-US" sz="900" dirty="0">
                <a:effectLst/>
                <a:latin typeface="Arial"/>
                <a:ea typeface="Times New Roman" panose="02020603050405020304" pitchFamily="18" charset="0"/>
                <a:cs typeface="Arial"/>
              </a:rPr>
              <a:t>, </a:t>
            </a:r>
            <a:r>
              <a:rPr lang="en-US" sz="900" i="1" dirty="0">
                <a:effectLst/>
                <a:latin typeface="Arial"/>
                <a:ea typeface="Times New Roman" panose="02020603050405020304" pitchFamily="18" charset="0"/>
                <a:cs typeface="Arial"/>
              </a:rPr>
              <a:t>15</a:t>
            </a:r>
            <a:r>
              <a:rPr lang="en-US" sz="900" dirty="0">
                <a:effectLst/>
                <a:latin typeface="Arial"/>
                <a:ea typeface="Times New Roman" panose="02020603050405020304" pitchFamily="18" charset="0"/>
                <a:cs typeface="Arial"/>
              </a:rPr>
              <a:t>, 1–9. https://doi.org/10.1177/11786388221101829</a:t>
            </a:r>
            <a:endParaRPr lang="en-US" sz="900">
              <a:effectLst/>
              <a:latin typeface="Arial"/>
              <a:ea typeface="Calibri" panose="020F0502020204030204" pitchFamily="34" charset="0"/>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Kim IY, Shin YA, Schutzler SE, Azhar G, Wolfe RR, Ferrando AA. Quality of meal protein determines anabolic response in older adults. </a:t>
            </a:r>
            <a:r>
              <a:rPr lang="en-US" sz="900" i="1" dirty="0">
                <a:effectLst/>
                <a:latin typeface="Arial"/>
                <a:ea typeface="Calibri"/>
                <a:cs typeface="Arial"/>
              </a:rPr>
              <a:t>Clin </a:t>
            </a:r>
            <a:r>
              <a:rPr lang="en-US" sz="900" i="1" err="1">
                <a:effectLst/>
                <a:latin typeface="Arial"/>
                <a:ea typeface="Calibri"/>
                <a:cs typeface="Arial"/>
              </a:rPr>
              <a:t>Nutr</a:t>
            </a:r>
            <a:r>
              <a:rPr lang="en-US" sz="900" dirty="0">
                <a:effectLst/>
                <a:latin typeface="Arial"/>
                <a:ea typeface="Calibri"/>
                <a:cs typeface="Arial"/>
              </a:rPr>
              <a:t>. 2018;37(6):2076-2083. doi:10.1016/j.clnu.2017.09.025</a:t>
            </a:r>
          </a:p>
          <a:p>
            <a:pPr marL="342900" indent="-342900">
              <a:lnSpc>
                <a:spcPct val="107000"/>
              </a:lnSpc>
              <a:spcBef>
                <a:spcPts val="0"/>
              </a:spcBef>
              <a:spcAft>
                <a:spcPts val="800"/>
              </a:spcAft>
              <a:tabLst>
                <a:tab pos="457200" algn="l"/>
              </a:tabLst>
            </a:pPr>
            <a:r>
              <a:rPr lang="en-US" sz="900" b="0" i="0" dirty="0">
                <a:effectLst/>
                <a:latin typeface="Arial"/>
                <a:cs typeface="Arial"/>
              </a:rPr>
              <a:t>Lau S, Pek K, Chew J, et al. The Simplified Nutritional Appetite Questionnaire (SNAQ) as a Screening Tool for Risk of Malnutrition: Optimal Cutoff, Factor Structure, and Validation in Healthy Community-Dwelling Older Adults. </a:t>
            </a:r>
            <a:r>
              <a:rPr lang="en-US" sz="900" b="0" i="1" dirty="0">
                <a:effectLst/>
                <a:latin typeface="Arial"/>
                <a:cs typeface="Arial"/>
              </a:rPr>
              <a:t>Nutrients</a:t>
            </a:r>
            <a:r>
              <a:rPr lang="en-US" sz="900" b="0" i="0" dirty="0">
                <a:effectLst/>
                <a:latin typeface="Arial"/>
                <a:cs typeface="Arial"/>
              </a:rPr>
              <a:t>. 2020;12(9):2885. Published 2020 Sep 21. doi:10.3390/nu12092885</a:t>
            </a:r>
            <a:endParaRPr lang="en-US" sz="900">
              <a:effectLst/>
              <a:latin typeface="Arial"/>
              <a:ea typeface="Calibri" panose="020F0502020204030204" pitchFamily="34" charset="0"/>
              <a:cs typeface="Arial"/>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Layman DK, Boileau RA, Erickson DJ, et al. A reduced ratio of dietary carbohydrate to protein improves body composition and blood lipid profiles during weight loss in adult women. </a:t>
            </a:r>
            <a:r>
              <a:rPr lang="en-US" sz="900" i="1" dirty="0">
                <a:effectLst/>
                <a:latin typeface="Arial"/>
                <a:ea typeface="Calibri"/>
                <a:cs typeface="Arial"/>
              </a:rPr>
              <a:t>J </a:t>
            </a:r>
            <a:r>
              <a:rPr lang="en-US" sz="900" i="1" err="1">
                <a:effectLst/>
                <a:latin typeface="Arial"/>
                <a:ea typeface="Calibri"/>
                <a:cs typeface="Arial"/>
              </a:rPr>
              <a:t>Nutr</a:t>
            </a:r>
            <a:r>
              <a:rPr lang="en-US" sz="900" dirty="0">
                <a:effectLst/>
                <a:latin typeface="Arial"/>
                <a:ea typeface="Calibri"/>
                <a:cs typeface="Arial"/>
              </a:rPr>
              <a:t>. 2003;133:411-417. doi:10.1093/</a:t>
            </a:r>
            <a:r>
              <a:rPr lang="en-US" sz="900" err="1">
                <a:effectLst/>
                <a:latin typeface="Arial"/>
                <a:ea typeface="Calibri"/>
                <a:cs typeface="Arial"/>
              </a:rPr>
              <a:t>jn</a:t>
            </a:r>
            <a:r>
              <a:rPr lang="en-US" sz="900" dirty="0">
                <a:effectLst/>
                <a:latin typeface="Arial"/>
                <a:ea typeface="Calibri"/>
                <a:cs typeface="Arial"/>
              </a:rPr>
              <a:t>/133.2.411</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Lee DC, Shook RP, </a:t>
            </a:r>
            <a:r>
              <a:rPr lang="en-US" sz="900" err="1">
                <a:effectLst/>
                <a:latin typeface="Arial"/>
                <a:ea typeface="Calibri"/>
                <a:cs typeface="Arial"/>
              </a:rPr>
              <a:t>Drenowatz</a:t>
            </a:r>
            <a:r>
              <a:rPr lang="en-US" sz="900" dirty="0">
                <a:effectLst/>
                <a:latin typeface="Arial"/>
                <a:ea typeface="Calibri"/>
                <a:cs typeface="Arial"/>
              </a:rPr>
              <a:t> C, Blair SN. Physical activity and sarcopenic obesity: definition, assessment, prevalence and mechanism. </a:t>
            </a:r>
            <a:r>
              <a:rPr lang="en-US" sz="900" i="1" err="1">
                <a:effectLst/>
                <a:latin typeface="Arial"/>
                <a:ea typeface="Calibri"/>
                <a:cs typeface="Arial"/>
              </a:rPr>
              <a:t>Futur</a:t>
            </a:r>
            <a:r>
              <a:rPr lang="en-US" sz="900" i="1" dirty="0">
                <a:effectLst/>
                <a:latin typeface="Arial"/>
                <a:ea typeface="Calibri"/>
                <a:cs typeface="Arial"/>
              </a:rPr>
              <a:t> Sci OA</a:t>
            </a:r>
            <a:r>
              <a:rPr lang="en-US" sz="900" dirty="0">
                <a:effectLst/>
                <a:latin typeface="Arial"/>
                <a:ea typeface="Calibri"/>
                <a:cs typeface="Arial"/>
              </a:rPr>
              <a:t>. 2016;2(3):1-19. doi:10.4155/fsoa-2016-0028</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900" dirty="0">
                <a:effectLst/>
                <a:latin typeface="Arial"/>
                <a:ea typeface="Calibri"/>
                <a:cs typeface="Arial"/>
              </a:rPr>
              <a:t>Lee RC, Wang Z, Heo M, Ross R, Janssen I, </a:t>
            </a:r>
            <a:r>
              <a:rPr lang="en-US" sz="900" err="1">
                <a:effectLst/>
                <a:latin typeface="Arial"/>
                <a:ea typeface="Calibri"/>
                <a:cs typeface="Arial"/>
              </a:rPr>
              <a:t>Heymsfield</a:t>
            </a:r>
            <a:r>
              <a:rPr lang="en-US" sz="900" dirty="0">
                <a:effectLst/>
                <a:latin typeface="Arial"/>
                <a:ea typeface="Calibri"/>
                <a:cs typeface="Arial"/>
              </a:rPr>
              <a:t> SB. Total-body skeletal muscle mass: development and cross-validation of anthropometric prediction models. </a:t>
            </a:r>
            <a:r>
              <a:rPr lang="en-US" sz="900" i="1" dirty="0">
                <a:effectLst/>
                <a:latin typeface="Arial"/>
                <a:ea typeface="Calibri"/>
                <a:cs typeface="Arial"/>
              </a:rPr>
              <a:t>Am J Clin </a:t>
            </a:r>
            <a:r>
              <a:rPr lang="en-US" sz="900" i="1" err="1">
                <a:effectLst/>
                <a:latin typeface="Arial"/>
                <a:ea typeface="Calibri"/>
                <a:cs typeface="Arial"/>
              </a:rPr>
              <a:t>Nutr</a:t>
            </a:r>
            <a:r>
              <a:rPr lang="en-US" sz="900" dirty="0">
                <a:effectLst/>
                <a:latin typeface="Arial"/>
                <a:ea typeface="Calibri"/>
                <a:cs typeface="Arial"/>
              </a:rPr>
              <a:t>. 2000;72(3):796-803. doi:10.1093/</a:t>
            </a:r>
            <a:r>
              <a:rPr lang="en-US" sz="900" err="1">
                <a:effectLst/>
                <a:latin typeface="Arial"/>
                <a:ea typeface="Calibri"/>
                <a:cs typeface="Arial"/>
              </a:rPr>
              <a:t>ajcn</a:t>
            </a:r>
            <a:r>
              <a:rPr lang="en-US" sz="900" dirty="0">
                <a:effectLst/>
                <a:latin typeface="Arial"/>
                <a:ea typeface="Calibri"/>
                <a:cs typeface="Arial"/>
              </a:rPr>
              <a:t>/72.3.796</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276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7FB2-5790-438B-AA57-091DDB110115}"/>
              </a:ext>
            </a:extLst>
          </p:cNvPr>
          <p:cNvSpPr>
            <a:spLocks noGrp="1"/>
          </p:cNvSpPr>
          <p:nvPr>
            <p:ph type="title"/>
          </p:nvPr>
        </p:nvSpPr>
        <p:spPr>
          <a:xfrm>
            <a:off x="457200" y="274638"/>
            <a:ext cx="8229600" cy="556635"/>
          </a:xfrm>
        </p:spPr>
        <p:txBody>
          <a:bodyPr>
            <a:normAutofit fontScale="90000"/>
          </a:bodyPr>
          <a:lstStyle/>
          <a:p>
            <a:r>
              <a:rPr lang="en-US" dirty="0"/>
              <a:t>References #3</a:t>
            </a:r>
          </a:p>
        </p:txBody>
      </p:sp>
      <p:sp>
        <p:nvSpPr>
          <p:cNvPr id="3" name="Content Placeholder 2">
            <a:extLst>
              <a:ext uri="{FF2B5EF4-FFF2-40B4-BE49-F238E27FC236}">
                <a16:creationId xmlns:a16="http://schemas.microsoft.com/office/drawing/2014/main" id="{81810CCE-E624-4635-AE79-C7891A1C3019}"/>
              </a:ext>
            </a:extLst>
          </p:cNvPr>
          <p:cNvSpPr>
            <a:spLocks noGrp="1"/>
          </p:cNvSpPr>
          <p:nvPr>
            <p:ph idx="1"/>
          </p:nvPr>
        </p:nvSpPr>
        <p:spPr>
          <a:xfrm>
            <a:off x="0" y="763571"/>
            <a:ext cx="9144000" cy="6094429"/>
          </a:xfrm>
        </p:spPr>
        <p:txBody>
          <a:bodyPr>
            <a:normAutofit fontScale="925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a:effectLst/>
                <a:latin typeface="Arial" panose="020B0604020202020204" pitchFamily="34" charset="0"/>
                <a:ea typeface="Calibri" panose="020F0502020204030204" pitchFamily="34" charset="0"/>
                <a:cs typeface="Arial" panose="020B0604020202020204" pitchFamily="34" charset="0"/>
              </a:rPr>
              <a:t>Liu GY, Sabatini DM. mTOR at the nexus of nutrition, growth, ageing and disease. </a:t>
            </a:r>
            <a:r>
              <a:rPr lang="en-US" sz="1000" i="1" dirty="0">
                <a:effectLst/>
                <a:latin typeface="Arial" panose="020B0604020202020204" pitchFamily="34" charset="0"/>
                <a:ea typeface="Calibri" panose="020F0502020204030204" pitchFamily="34" charset="0"/>
                <a:cs typeface="Arial" panose="020B0604020202020204" pitchFamily="34" charset="0"/>
              </a:rPr>
              <a:t>Nat Rev Mol Cell Biol</a:t>
            </a:r>
            <a:r>
              <a:rPr lang="en-US" sz="1000" dirty="0">
                <a:effectLst/>
                <a:latin typeface="Arial" panose="020B0604020202020204" pitchFamily="34" charset="0"/>
                <a:ea typeface="Calibri" panose="020F0502020204030204" pitchFamily="34" charset="0"/>
                <a:cs typeface="Arial" panose="020B0604020202020204" pitchFamily="34" charset="0"/>
              </a:rPr>
              <a:t>. 2020;21(4):183-203. doi:10.1038/s41580-019-0199-y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a:effectLst/>
                <a:latin typeface="Arial" panose="020B0604020202020204" pitchFamily="34" charset="0"/>
                <a:ea typeface="Calibri" panose="020F0502020204030204" pitchFamily="34" charset="0"/>
                <a:cs typeface="Arial" panose="020B0604020202020204" pitchFamily="34" charset="0"/>
              </a:rPr>
              <a:t>Mathai JK, Liu Y, Stein HH. Values for Digestible Indispensable Amino Acid Scores (DIAAS) for some dairy and plant proteins may better describe protein quality than values calculated using the concept for Protein Digestibility-</a:t>
            </a:r>
            <a:r>
              <a:rPr lang="en-US" sz="1000" dirty="0" err="1">
                <a:effectLst/>
                <a:latin typeface="Arial" panose="020B0604020202020204" pitchFamily="34" charset="0"/>
                <a:ea typeface="Calibri" panose="020F0502020204030204" pitchFamily="34" charset="0"/>
                <a:cs typeface="Arial" panose="020B0604020202020204" pitchFamily="34" charset="0"/>
              </a:rPr>
              <a:t>Dorrected</a:t>
            </a:r>
            <a:r>
              <a:rPr lang="en-US" sz="1000" dirty="0">
                <a:effectLst/>
                <a:latin typeface="Arial" panose="020B0604020202020204" pitchFamily="34" charset="0"/>
                <a:ea typeface="Calibri" panose="020F0502020204030204" pitchFamily="34" charset="0"/>
                <a:cs typeface="Arial" panose="020B0604020202020204" pitchFamily="34" charset="0"/>
              </a:rPr>
              <a:t> Amino Acid Scores (PDCAAS). </a:t>
            </a:r>
            <a:r>
              <a:rPr lang="en-US" sz="1000" i="1" dirty="0">
                <a:effectLst/>
                <a:latin typeface="Arial" panose="020B0604020202020204" pitchFamily="34" charset="0"/>
                <a:ea typeface="Calibri" panose="020F0502020204030204" pitchFamily="34" charset="0"/>
                <a:cs typeface="Arial" panose="020B0604020202020204" pitchFamily="34" charset="0"/>
              </a:rPr>
              <a:t>Br J </a:t>
            </a:r>
            <a:r>
              <a:rPr lang="en-US" sz="1000" i="1" dirty="0" err="1">
                <a:effectLst/>
                <a:latin typeface="Arial" panose="020B0604020202020204" pitchFamily="34" charset="0"/>
                <a:ea typeface="Calibri" panose="020F0502020204030204" pitchFamily="34" charset="0"/>
                <a:cs typeface="Arial" panose="020B0604020202020204" pitchFamily="34" charset="0"/>
              </a:rPr>
              <a:t>Nutr</a:t>
            </a:r>
            <a:r>
              <a:rPr lang="en-US" sz="1000" dirty="0">
                <a:effectLst/>
                <a:latin typeface="Arial" panose="020B0604020202020204" pitchFamily="34" charset="0"/>
                <a:ea typeface="Calibri" panose="020F0502020204030204" pitchFamily="34" charset="0"/>
                <a:cs typeface="Arial" panose="020B0604020202020204" pitchFamily="34" charset="0"/>
              </a:rPr>
              <a:t>. 2017;117(4):490-499. doi:10.1017/S0007114517000125</a:t>
            </a:r>
          </a:p>
          <a:p>
            <a:pPr marL="342900" indent="-342900">
              <a:lnSpc>
                <a:spcPct val="107000"/>
              </a:lnSpc>
              <a:spcBef>
                <a:spcPts val="0"/>
              </a:spcBef>
              <a:spcAft>
                <a:spcPts val="800"/>
              </a:spcAft>
              <a:tabLst>
                <a:tab pos="457200" algn="l"/>
              </a:tabLst>
            </a:pPr>
            <a:r>
              <a:rPr lang="en-US" sz="1000" dirty="0">
                <a:effectLst/>
                <a:latin typeface="Arial" panose="020B0604020202020204" pitchFamily="34" charset="0"/>
                <a:cs typeface="Arial" panose="020B0604020202020204" pitchFamily="34" charset="0"/>
              </a:rPr>
              <a:t>McGrath, R., </a:t>
            </a:r>
            <a:r>
              <a:rPr lang="en-US" sz="1000" b="1" dirty="0">
                <a:effectLst/>
                <a:latin typeface="Arial" panose="020B0604020202020204" pitchFamily="34" charset="0"/>
                <a:cs typeface="Arial" panose="020B0604020202020204" pitchFamily="34" charset="0"/>
              </a:rPr>
              <a:t>Johnson, N., </a:t>
            </a:r>
            <a:r>
              <a:rPr lang="en-US" sz="1000" dirty="0">
                <a:effectLst/>
                <a:latin typeface="Arial" panose="020B0604020202020204" pitchFamily="34" charset="0"/>
                <a:cs typeface="Arial" panose="020B0604020202020204" pitchFamily="34" charset="0"/>
              </a:rPr>
              <a:t>Klawitter, L., Mahoney, S., Trautman, K., Carlson, C., Rockstad, E., &amp; Hackney, K. J. (2020). What are the association patterns between handgrip strength and adverse health conditions? A topical review. </a:t>
            </a:r>
            <a:r>
              <a:rPr lang="en-US" sz="1000" i="1" dirty="0">
                <a:effectLst/>
                <a:latin typeface="Arial" panose="020B0604020202020204" pitchFamily="34" charset="0"/>
                <a:cs typeface="Arial" panose="020B0604020202020204" pitchFamily="34" charset="0"/>
              </a:rPr>
              <a:t>SAGE Open Medicine</a:t>
            </a:r>
            <a:r>
              <a:rPr lang="en-US" sz="1000" dirty="0">
                <a:effectLst/>
                <a:latin typeface="Arial" panose="020B0604020202020204" pitchFamily="34" charset="0"/>
                <a:cs typeface="Arial" panose="020B0604020202020204" pitchFamily="34" charset="0"/>
              </a:rPr>
              <a:t>, </a:t>
            </a:r>
            <a:r>
              <a:rPr lang="en-US" sz="1000" i="1" dirty="0">
                <a:effectLst/>
                <a:latin typeface="Arial" panose="020B0604020202020204" pitchFamily="34" charset="0"/>
                <a:cs typeface="Arial" panose="020B0604020202020204" pitchFamily="34" charset="0"/>
              </a:rPr>
              <a:t>8</a:t>
            </a:r>
            <a:r>
              <a:rPr lang="en-US" sz="1000" dirty="0">
                <a:effectLst/>
                <a:latin typeface="Arial" panose="020B0604020202020204" pitchFamily="34" charset="0"/>
                <a:cs typeface="Arial" panose="020B0604020202020204" pitchFamily="34" charset="0"/>
              </a:rPr>
              <a:t>, 1–12. https://doi.org/10.1177/2050312120910358</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a:effectLst/>
                <a:latin typeface="Arial" panose="020B0604020202020204" pitchFamily="34" charset="0"/>
                <a:ea typeface="Calibri" panose="020F0502020204030204" pitchFamily="34" charset="0"/>
                <a:cs typeface="Arial" panose="020B0604020202020204" pitchFamily="34" charset="0"/>
              </a:rPr>
              <a:t>Metter EJ, Lynch N, </a:t>
            </a:r>
            <a:r>
              <a:rPr lang="en-US" sz="1000" dirty="0" err="1">
                <a:effectLst/>
                <a:latin typeface="Arial" panose="020B0604020202020204" pitchFamily="34" charset="0"/>
                <a:ea typeface="Calibri" panose="020F0502020204030204" pitchFamily="34" charset="0"/>
                <a:cs typeface="Arial" panose="020B0604020202020204" pitchFamily="34" charset="0"/>
              </a:rPr>
              <a:t>Conwit</a:t>
            </a:r>
            <a:r>
              <a:rPr lang="en-US" sz="1000" dirty="0">
                <a:effectLst/>
                <a:latin typeface="Arial" panose="020B0604020202020204" pitchFamily="34" charset="0"/>
                <a:ea typeface="Calibri" panose="020F0502020204030204" pitchFamily="34" charset="0"/>
                <a:cs typeface="Arial" panose="020B0604020202020204" pitchFamily="34" charset="0"/>
              </a:rPr>
              <a:t> R, </a:t>
            </a:r>
            <a:r>
              <a:rPr lang="en-US" sz="1000" dirty="0" err="1">
                <a:effectLst/>
                <a:latin typeface="Arial" panose="020B0604020202020204" pitchFamily="34" charset="0"/>
                <a:ea typeface="Calibri" panose="020F0502020204030204" pitchFamily="34" charset="0"/>
                <a:cs typeface="Arial" panose="020B0604020202020204" pitchFamily="34" charset="0"/>
              </a:rPr>
              <a:t>Lindle</a:t>
            </a:r>
            <a:r>
              <a:rPr lang="en-US" sz="1000" dirty="0">
                <a:effectLst/>
                <a:latin typeface="Arial" panose="020B0604020202020204" pitchFamily="34" charset="0"/>
                <a:ea typeface="Calibri" panose="020F0502020204030204" pitchFamily="34" charset="0"/>
                <a:cs typeface="Arial" panose="020B0604020202020204" pitchFamily="34" charset="0"/>
              </a:rPr>
              <a:t> R, Tobin J, Hurley B. Muscle quality and age: cross-sectional and longitudinal comparisons. </a:t>
            </a:r>
            <a:r>
              <a:rPr lang="en-US" sz="1000" i="1" dirty="0">
                <a:effectLst/>
                <a:latin typeface="Arial" panose="020B0604020202020204" pitchFamily="34" charset="0"/>
                <a:ea typeface="Calibri" panose="020F0502020204030204" pitchFamily="34" charset="0"/>
                <a:cs typeface="Arial" panose="020B0604020202020204" pitchFamily="34" charset="0"/>
              </a:rPr>
              <a:t>Journals </a:t>
            </a:r>
            <a:r>
              <a:rPr lang="en-US" sz="1000" i="1" dirty="0" err="1">
                <a:effectLst/>
                <a:latin typeface="Arial" panose="020B0604020202020204" pitchFamily="34" charset="0"/>
                <a:ea typeface="Calibri" panose="020F0502020204030204" pitchFamily="34" charset="0"/>
                <a:cs typeface="Arial" panose="020B0604020202020204" pitchFamily="34" charset="0"/>
              </a:rPr>
              <a:t>Gerontol</a:t>
            </a:r>
            <a:r>
              <a:rPr lang="en-US" sz="1000" i="1" dirty="0">
                <a:effectLst/>
                <a:latin typeface="Arial" panose="020B0604020202020204" pitchFamily="34" charset="0"/>
                <a:ea typeface="Calibri" panose="020F0502020204030204" pitchFamily="34" charset="0"/>
                <a:cs typeface="Arial" panose="020B0604020202020204" pitchFamily="34" charset="0"/>
              </a:rPr>
              <a:t> - Ser A Biol Sci Med Sci</a:t>
            </a:r>
            <a:r>
              <a:rPr lang="en-US" sz="1000" dirty="0">
                <a:effectLst/>
                <a:latin typeface="Arial" panose="020B0604020202020204" pitchFamily="34" charset="0"/>
                <a:ea typeface="Calibri" panose="020F0502020204030204" pitchFamily="34" charset="0"/>
                <a:cs typeface="Arial" panose="020B0604020202020204" pitchFamily="34" charset="0"/>
              </a:rPr>
              <a:t>. 1999;54A(5):B207-B218. doi:10.1093/</a:t>
            </a:r>
            <a:r>
              <a:rPr lang="en-US" sz="1000" dirty="0" err="1">
                <a:effectLst/>
                <a:latin typeface="Arial" panose="020B0604020202020204" pitchFamily="34" charset="0"/>
                <a:ea typeface="Calibri" panose="020F0502020204030204" pitchFamily="34" charset="0"/>
                <a:cs typeface="Arial" panose="020B0604020202020204" pitchFamily="34" charset="0"/>
              </a:rPr>
              <a:t>gerona</a:t>
            </a: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err="1">
                <a:effectLst/>
                <a:latin typeface="Arial" panose="020B0604020202020204" pitchFamily="34" charset="0"/>
                <a:ea typeface="Calibri" panose="020F0502020204030204" pitchFamily="34" charset="0"/>
                <a:cs typeface="Arial" panose="020B0604020202020204" pitchFamily="34" charset="0"/>
              </a:rPr>
              <a:t>54.5.B207</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tabLst>
                <a:tab pos="457200" algn="l"/>
              </a:tabLst>
            </a:pPr>
            <a:r>
              <a:rPr lang="en-US" sz="1000" b="0" i="0" u="none" strike="noStrike" baseline="0" dirty="0">
                <a:latin typeface="Arial" panose="020B0604020202020204" pitchFamily="34" charset="0"/>
                <a:cs typeface="Arial" panose="020B0604020202020204" pitchFamily="34" charset="0"/>
              </a:rPr>
              <a:t>Moore DR, Churchward-</a:t>
            </a:r>
            <a:r>
              <a:rPr lang="en-US" sz="1000" b="0" i="0" u="none" strike="noStrike" baseline="0" dirty="0" err="1">
                <a:latin typeface="Arial" panose="020B0604020202020204" pitchFamily="34" charset="0"/>
                <a:cs typeface="Arial" panose="020B0604020202020204" pitchFamily="34" charset="0"/>
              </a:rPr>
              <a:t>Venne</a:t>
            </a:r>
            <a:r>
              <a:rPr lang="en-US" sz="1000" b="0" i="0" u="none" strike="noStrike" baseline="0" dirty="0">
                <a:latin typeface="Arial" panose="020B0604020202020204" pitchFamily="34" charset="0"/>
                <a:cs typeface="Arial" panose="020B0604020202020204" pitchFamily="34" charset="0"/>
              </a:rPr>
              <a:t> TA, </a:t>
            </a:r>
            <a:r>
              <a:rPr lang="en-US" sz="1000" b="0" i="0" u="none" strike="noStrike" baseline="0" dirty="0" err="1">
                <a:latin typeface="Arial" panose="020B0604020202020204" pitchFamily="34" charset="0"/>
                <a:cs typeface="Arial" panose="020B0604020202020204" pitchFamily="34" charset="0"/>
              </a:rPr>
              <a:t>Witard</a:t>
            </a:r>
            <a:r>
              <a:rPr lang="en-US" sz="1000" b="0" i="0" u="none" strike="noStrike" baseline="0" dirty="0">
                <a:latin typeface="Arial" panose="020B0604020202020204" pitchFamily="34" charset="0"/>
                <a:cs typeface="Arial" panose="020B0604020202020204" pitchFamily="34" charset="0"/>
              </a:rPr>
              <a:t> O, et al. Protein ingestion to stimulate myofibrillar protein synthesis requires greater relative protein intakes in healthy older versus younger men. Journals of Gerontology - Series A Biological Sciences and Medical </a:t>
            </a:r>
            <a:r>
              <a:rPr lang="pt-BR" sz="1000" b="0" i="0" u="none" strike="noStrike" baseline="0" dirty="0">
                <a:latin typeface="Arial" panose="020B0604020202020204" pitchFamily="34" charset="0"/>
                <a:cs typeface="Arial" panose="020B0604020202020204" pitchFamily="34" charset="0"/>
              </a:rPr>
              <a:t>Sciences. 2015;70(1):57-62. doi:10.1093/gerona/glu103</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tabLst>
                <a:tab pos="457200" algn="l"/>
              </a:tabLst>
            </a:pPr>
            <a:r>
              <a:rPr lang="en-US" sz="1000" kern="100" dirty="0">
                <a:effectLst/>
                <a:latin typeface="Arial" panose="020B0604020202020204" pitchFamily="34" charset="0"/>
                <a:ea typeface="Times New Roman" panose="02020603050405020304" pitchFamily="18" charset="0"/>
                <a:cs typeface="Arial" panose="020B0604020202020204" pitchFamily="34" charset="0"/>
              </a:rPr>
              <a:t>Morley, J. E.,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Argiles</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J. M., Evans, W. J., Bhasin, S.,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Cella</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D., Deutz, N. E. P.,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Doehner</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W., Ken, C., Fearon, H.,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Ferrucci</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L., Hellerstein, M. K.,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Kalantar</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K., Lochs, H., Macdonald, N., Mulligan, K.,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Muscaritoli</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M.,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Ponikowski</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P., </a:t>
            </a:r>
            <a:r>
              <a:rPr lang="en-US" sz="1000" kern="100" dirty="0" err="1">
                <a:effectLst/>
                <a:latin typeface="Arial" panose="020B0604020202020204" pitchFamily="34" charset="0"/>
                <a:ea typeface="Times New Roman" panose="02020603050405020304" pitchFamily="18" charset="0"/>
                <a:cs typeface="Arial" panose="020B0604020202020204" pitchFamily="34" charset="0"/>
              </a:rPr>
              <a:t>Posthauer</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M. E., Fanelli, F. R., … Reynolds, D. W. (2010). Nutritional recommendations for the management of sarcopenia. </a:t>
            </a:r>
            <a:r>
              <a:rPr lang="en-US" sz="1000" i="1" kern="100" dirty="0">
                <a:effectLst/>
                <a:latin typeface="Arial" panose="020B0604020202020204" pitchFamily="34" charset="0"/>
                <a:ea typeface="Times New Roman" panose="02020603050405020304" pitchFamily="18" charset="0"/>
                <a:cs typeface="Arial" panose="020B0604020202020204" pitchFamily="34" charset="0"/>
              </a:rPr>
              <a:t>Journal of the American Medical Directors Association</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000" i="1" kern="100" dirty="0">
                <a:effectLst/>
                <a:latin typeface="Arial" panose="020B0604020202020204" pitchFamily="34" charset="0"/>
                <a:ea typeface="Times New Roman" panose="02020603050405020304" pitchFamily="18" charset="0"/>
                <a:cs typeface="Arial" panose="020B0604020202020204" pitchFamily="34" charset="0"/>
              </a:rPr>
              <a:t>11</a:t>
            </a:r>
            <a:r>
              <a:rPr lang="en-US" sz="1000" kern="100" dirty="0">
                <a:effectLst/>
                <a:latin typeface="Arial" panose="020B0604020202020204" pitchFamily="34" charset="0"/>
                <a:ea typeface="Times New Roman" panose="02020603050405020304" pitchFamily="18" charset="0"/>
                <a:cs typeface="Arial" panose="020B0604020202020204" pitchFamily="34" charset="0"/>
              </a:rPr>
              <a:t>(6), 391–396. https://doi.org/10.1016/j.jamda.2010.04.014</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err="1">
                <a:effectLst/>
                <a:latin typeface="Arial" panose="020B0604020202020204" pitchFamily="34" charset="0"/>
                <a:ea typeface="Calibri" panose="020F0502020204030204" pitchFamily="34" charset="0"/>
                <a:cs typeface="Arial" panose="020B0604020202020204" pitchFamily="34" charset="0"/>
              </a:rPr>
              <a:t>Nakai</a:t>
            </a:r>
            <a:r>
              <a:rPr lang="en-US" sz="1000" dirty="0">
                <a:effectLst/>
                <a:latin typeface="Arial" panose="020B0604020202020204" pitchFamily="34" charset="0"/>
                <a:ea typeface="Calibri" panose="020F0502020204030204" pitchFamily="34" charset="0"/>
                <a:cs typeface="Arial" panose="020B0604020202020204" pitchFamily="34" charset="0"/>
              </a:rPr>
              <a:t> N, Kawano F, Murakami T, Nakata K, </a:t>
            </a:r>
            <a:r>
              <a:rPr lang="en-US" sz="1000" dirty="0" err="1">
                <a:effectLst/>
                <a:latin typeface="Arial" panose="020B0604020202020204" pitchFamily="34" charset="0"/>
                <a:ea typeface="Calibri" panose="020F0502020204030204" pitchFamily="34" charset="0"/>
                <a:cs typeface="Arial" panose="020B0604020202020204" pitchFamily="34" charset="0"/>
              </a:rPr>
              <a:t>Higashida</a:t>
            </a:r>
            <a:r>
              <a:rPr lang="en-US" sz="1000" dirty="0">
                <a:effectLst/>
                <a:latin typeface="Arial" panose="020B0604020202020204" pitchFamily="34" charset="0"/>
                <a:ea typeface="Calibri" panose="020F0502020204030204" pitchFamily="34" charset="0"/>
                <a:cs typeface="Arial" panose="020B0604020202020204" pitchFamily="34" charset="0"/>
              </a:rPr>
              <a:t> K. Leucine supplementation after mechanical stimulation activates protein synthesis via L-type amino acid transporter 1 in vitro. </a:t>
            </a:r>
            <a:r>
              <a:rPr lang="en-US" sz="1000" i="1" dirty="0">
                <a:effectLst/>
                <a:latin typeface="Arial" panose="020B0604020202020204" pitchFamily="34" charset="0"/>
                <a:ea typeface="Calibri" panose="020F0502020204030204" pitchFamily="34" charset="0"/>
                <a:cs typeface="Arial" panose="020B0604020202020204" pitchFamily="34" charset="0"/>
              </a:rPr>
              <a:t>J Cell </a:t>
            </a:r>
            <a:r>
              <a:rPr lang="en-US" sz="1000" i="1" dirty="0" err="1">
                <a:effectLst/>
                <a:latin typeface="Arial" panose="020B0604020202020204" pitchFamily="34" charset="0"/>
                <a:ea typeface="Calibri" panose="020F0502020204030204" pitchFamily="34" charset="0"/>
                <a:cs typeface="Arial" panose="020B0604020202020204" pitchFamily="34" charset="0"/>
              </a:rPr>
              <a:t>Biochem</a:t>
            </a:r>
            <a:r>
              <a:rPr lang="en-US" sz="1000" dirty="0">
                <a:effectLst/>
                <a:latin typeface="Arial" panose="020B0604020202020204" pitchFamily="34" charset="0"/>
                <a:ea typeface="Calibri" panose="020F0502020204030204" pitchFamily="34" charset="0"/>
                <a:cs typeface="Arial" panose="020B0604020202020204" pitchFamily="34" charset="0"/>
              </a:rPr>
              <a:t>. September 2017:1-8. doi:10.1002/jcb.26371</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err="1">
                <a:effectLst/>
                <a:latin typeface="Arial" panose="020B0604020202020204" pitchFamily="34" charset="0"/>
                <a:ea typeface="Calibri" panose="020F0502020204030204" pitchFamily="34" charset="0"/>
                <a:cs typeface="Arial" panose="020B0604020202020204" pitchFamily="34" charset="0"/>
              </a:rPr>
              <a:t>Nieuwenhuizen</a:t>
            </a:r>
            <a:r>
              <a:rPr lang="en-US" sz="1000" dirty="0">
                <a:effectLst/>
                <a:latin typeface="Arial" panose="020B0604020202020204" pitchFamily="34" charset="0"/>
                <a:ea typeface="Calibri" panose="020F0502020204030204" pitchFamily="34" charset="0"/>
                <a:cs typeface="Arial" panose="020B0604020202020204" pitchFamily="34" charset="0"/>
              </a:rPr>
              <a:t> WF, </a:t>
            </a:r>
            <a:r>
              <a:rPr lang="en-US" sz="1000" dirty="0" err="1">
                <a:effectLst/>
                <a:latin typeface="Arial" panose="020B0604020202020204" pitchFamily="34" charset="0"/>
                <a:ea typeface="Calibri" panose="020F0502020204030204" pitchFamily="34" charset="0"/>
                <a:cs typeface="Arial" panose="020B0604020202020204" pitchFamily="34" charset="0"/>
              </a:rPr>
              <a:t>Weenen</a:t>
            </a:r>
            <a:r>
              <a:rPr lang="en-US" sz="1000" dirty="0">
                <a:effectLst/>
                <a:latin typeface="Arial" panose="020B0604020202020204" pitchFamily="34" charset="0"/>
                <a:ea typeface="Calibri" panose="020F0502020204030204" pitchFamily="34" charset="0"/>
                <a:cs typeface="Arial" panose="020B0604020202020204" pitchFamily="34" charset="0"/>
              </a:rPr>
              <a:t> H, Rigby P, Hetherington MM. Older adults and patients in need of nutritional support: review of current treatment options and factors influencing nutritional intake. </a:t>
            </a:r>
            <a:r>
              <a:rPr lang="en-US" sz="1000" i="1" dirty="0">
                <a:effectLst/>
                <a:latin typeface="Arial" panose="020B0604020202020204" pitchFamily="34" charset="0"/>
                <a:ea typeface="Calibri" panose="020F0502020204030204" pitchFamily="34" charset="0"/>
                <a:cs typeface="Arial" panose="020B0604020202020204" pitchFamily="34" charset="0"/>
              </a:rPr>
              <a:t>Clin </a:t>
            </a:r>
            <a:r>
              <a:rPr lang="en-US" sz="1000" i="1" dirty="0" err="1">
                <a:effectLst/>
                <a:latin typeface="Arial" panose="020B0604020202020204" pitchFamily="34" charset="0"/>
                <a:ea typeface="Calibri" panose="020F0502020204030204" pitchFamily="34" charset="0"/>
                <a:cs typeface="Arial" panose="020B0604020202020204" pitchFamily="34" charset="0"/>
              </a:rPr>
              <a:t>Nutr</a:t>
            </a:r>
            <a:r>
              <a:rPr lang="en-US" sz="1000" dirty="0">
                <a:effectLst/>
                <a:latin typeface="Arial" panose="020B0604020202020204" pitchFamily="34" charset="0"/>
                <a:ea typeface="Calibri" panose="020F0502020204030204" pitchFamily="34" charset="0"/>
                <a:cs typeface="Arial" panose="020B0604020202020204" pitchFamily="34" charset="0"/>
              </a:rPr>
              <a:t>. 2010;29(2):160-169. doi:10.1016/j.clnu.2009.09.003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err="1">
                <a:effectLst/>
                <a:latin typeface="Arial" panose="020B0604020202020204" pitchFamily="34" charset="0"/>
                <a:ea typeface="Calibri" panose="020F0502020204030204" pitchFamily="34" charset="0"/>
                <a:cs typeface="Arial" panose="020B0604020202020204" pitchFamily="34" charset="0"/>
              </a:rPr>
              <a:t>Paddon</a:t>
            </a:r>
            <a:r>
              <a:rPr lang="en-US" sz="1000" dirty="0">
                <a:effectLst/>
                <a:latin typeface="Arial" panose="020B0604020202020204" pitchFamily="34" charset="0"/>
                <a:ea typeface="Calibri" panose="020F0502020204030204" pitchFamily="34" charset="0"/>
                <a:cs typeface="Arial" panose="020B0604020202020204" pitchFamily="34" charset="0"/>
              </a:rPr>
              <a:t>-Jones D, Rasmussen BB. Dietary protein recommendations and the prevention of sarcopenia. </a:t>
            </a:r>
            <a:r>
              <a:rPr lang="en-US" sz="1000" i="1" dirty="0" err="1">
                <a:effectLst/>
                <a:latin typeface="Arial" panose="020B0604020202020204" pitchFamily="34" charset="0"/>
                <a:ea typeface="Calibri" panose="020F0502020204030204" pitchFamily="34" charset="0"/>
                <a:cs typeface="Arial" panose="020B0604020202020204" pitchFamily="34" charset="0"/>
              </a:rPr>
              <a:t>Curr</a:t>
            </a:r>
            <a:r>
              <a:rPr lang="en-US" sz="1000" i="1" dirty="0">
                <a:effectLst/>
                <a:latin typeface="Arial" panose="020B0604020202020204" pitchFamily="34" charset="0"/>
                <a:ea typeface="Calibri" panose="020F0502020204030204" pitchFamily="34" charset="0"/>
                <a:cs typeface="Arial" panose="020B0604020202020204" pitchFamily="34" charset="0"/>
              </a:rPr>
              <a:t> </a:t>
            </a:r>
            <a:r>
              <a:rPr lang="en-US" sz="1000" i="1" dirty="0" err="1">
                <a:effectLst/>
                <a:latin typeface="Arial" panose="020B0604020202020204" pitchFamily="34" charset="0"/>
                <a:ea typeface="Calibri" panose="020F0502020204030204" pitchFamily="34" charset="0"/>
                <a:cs typeface="Arial" panose="020B0604020202020204" pitchFamily="34" charset="0"/>
              </a:rPr>
              <a:t>Opin</a:t>
            </a:r>
            <a:r>
              <a:rPr lang="en-US" sz="1000" i="1" dirty="0">
                <a:effectLst/>
                <a:latin typeface="Arial" panose="020B0604020202020204" pitchFamily="34" charset="0"/>
                <a:ea typeface="Calibri" panose="020F0502020204030204" pitchFamily="34" charset="0"/>
                <a:cs typeface="Arial" panose="020B0604020202020204" pitchFamily="34" charset="0"/>
              </a:rPr>
              <a:t> Clin </a:t>
            </a:r>
            <a:r>
              <a:rPr lang="en-US" sz="1000" i="1" dirty="0" err="1">
                <a:effectLst/>
                <a:latin typeface="Arial" panose="020B0604020202020204" pitchFamily="34" charset="0"/>
                <a:ea typeface="Calibri" panose="020F0502020204030204" pitchFamily="34" charset="0"/>
                <a:cs typeface="Arial" panose="020B0604020202020204" pitchFamily="34" charset="0"/>
              </a:rPr>
              <a:t>Nutr</a:t>
            </a:r>
            <a:r>
              <a:rPr lang="en-US" sz="1000" i="1" dirty="0">
                <a:effectLst/>
                <a:latin typeface="Arial" panose="020B0604020202020204" pitchFamily="34" charset="0"/>
                <a:ea typeface="Calibri" panose="020F0502020204030204" pitchFamily="34" charset="0"/>
                <a:cs typeface="Arial" panose="020B0604020202020204" pitchFamily="34" charset="0"/>
              </a:rPr>
              <a:t> </a:t>
            </a:r>
            <a:r>
              <a:rPr lang="en-US" sz="1000" i="1" dirty="0" err="1">
                <a:effectLst/>
                <a:latin typeface="Arial" panose="020B0604020202020204" pitchFamily="34" charset="0"/>
                <a:ea typeface="Calibri" panose="020F0502020204030204" pitchFamily="34" charset="0"/>
                <a:cs typeface="Arial" panose="020B0604020202020204" pitchFamily="34" charset="0"/>
              </a:rPr>
              <a:t>Metab</a:t>
            </a:r>
            <a:r>
              <a:rPr lang="en-US" sz="1000" i="1" dirty="0">
                <a:effectLst/>
                <a:latin typeface="Arial" panose="020B0604020202020204" pitchFamily="34" charset="0"/>
                <a:ea typeface="Calibri" panose="020F0502020204030204" pitchFamily="34" charset="0"/>
                <a:cs typeface="Arial" panose="020B0604020202020204" pitchFamily="34" charset="0"/>
              </a:rPr>
              <a:t> Care</a:t>
            </a:r>
            <a:r>
              <a:rPr lang="en-US" sz="1000" dirty="0">
                <a:effectLst/>
                <a:latin typeface="Arial" panose="020B0604020202020204" pitchFamily="34" charset="0"/>
                <a:ea typeface="Calibri" panose="020F0502020204030204" pitchFamily="34" charset="0"/>
                <a:cs typeface="Arial" panose="020B0604020202020204" pitchFamily="34" charset="0"/>
              </a:rPr>
              <a:t>. 2009;12(1):86-90. doi:10.1097/</a:t>
            </a:r>
            <a:r>
              <a:rPr lang="en-US" sz="1000" dirty="0" err="1">
                <a:effectLst/>
                <a:latin typeface="Arial" panose="020B0604020202020204" pitchFamily="34" charset="0"/>
                <a:ea typeface="Calibri" panose="020F0502020204030204" pitchFamily="34" charset="0"/>
                <a:cs typeface="Arial" panose="020B0604020202020204" pitchFamily="34" charset="0"/>
              </a:rPr>
              <a:t>MCO.0b013e32831cef8b</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tabLst>
                <a:tab pos="457200" algn="l"/>
              </a:tabLst>
            </a:pPr>
            <a:r>
              <a:rPr lang="en-US" sz="1000" dirty="0">
                <a:latin typeface="Arial" panose="020B0604020202020204" pitchFamily="34" charset="0"/>
                <a:cs typeface="Arial" panose="020B0604020202020204" pitchFamily="34" charset="0"/>
              </a:rPr>
              <a:t>Patterson, E., Wall, R., Fitzgerald, G. F., Ross, R. P., &amp; Stanton, C. (2012). Health implications of high dietary omega-6 polyunsaturated fatty acids. In </a:t>
            </a:r>
            <a:r>
              <a:rPr lang="en-US" sz="1000" i="1" dirty="0">
                <a:latin typeface="Arial" panose="020B0604020202020204" pitchFamily="34" charset="0"/>
                <a:cs typeface="Arial" panose="020B0604020202020204" pitchFamily="34" charset="0"/>
              </a:rPr>
              <a:t>Journal of Nutrition and Metabolism</a:t>
            </a:r>
            <a:r>
              <a:rPr lang="en-US" sz="1000" dirty="0">
                <a:latin typeface="Arial" panose="020B0604020202020204" pitchFamily="34" charset="0"/>
                <a:cs typeface="Arial" panose="020B0604020202020204" pitchFamily="34" charset="0"/>
              </a:rPr>
              <a:t> (Vol. 2012). </a:t>
            </a:r>
            <a:r>
              <a:rPr lang="en-US" sz="1000" dirty="0" err="1">
                <a:latin typeface="Arial" panose="020B0604020202020204" pitchFamily="34" charset="0"/>
                <a:cs typeface="Arial" panose="020B0604020202020204" pitchFamily="34" charset="0"/>
              </a:rPr>
              <a:t>Hindawi</a:t>
            </a:r>
            <a:r>
              <a:rPr lang="en-US" sz="1000" dirty="0">
                <a:latin typeface="Arial" panose="020B0604020202020204" pitchFamily="34" charset="0"/>
                <a:cs typeface="Arial" panose="020B0604020202020204" pitchFamily="34" charset="0"/>
              </a:rPr>
              <a:t> Limited. https://doi.org/10.1155/2012/539426</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a:effectLst/>
                <a:latin typeface="Arial" panose="020B0604020202020204" pitchFamily="34" charset="0"/>
                <a:ea typeface="Calibri" panose="020F0502020204030204" pitchFamily="34" charset="0"/>
                <a:cs typeface="Arial" panose="020B0604020202020204" pitchFamily="34" charset="0"/>
              </a:rPr>
              <a:t>Reeds PJ, </a:t>
            </a:r>
            <a:r>
              <a:rPr lang="en-US" sz="1000" dirty="0" err="1">
                <a:effectLst/>
                <a:latin typeface="Arial" panose="020B0604020202020204" pitchFamily="34" charset="0"/>
                <a:ea typeface="Calibri" panose="020F0502020204030204" pitchFamily="34" charset="0"/>
                <a:cs typeface="Arial" panose="020B0604020202020204" pitchFamily="34" charset="0"/>
              </a:rPr>
              <a:t>Fjeld</a:t>
            </a:r>
            <a:r>
              <a:rPr lang="en-US" sz="1000" dirty="0">
                <a:effectLst/>
                <a:latin typeface="Arial" panose="020B0604020202020204" pitchFamily="34" charset="0"/>
                <a:ea typeface="Calibri" panose="020F0502020204030204" pitchFamily="34" charset="0"/>
                <a:cs typeface="Arial" panose="020B0604020202020204" pitchFamily="34" charset="0"/>
              </a:rPr>
              <a:t> CR, </a:t>
            </a:r>
            <a:r>
              <a:rPr lang="en-US" sz="1000" dirty="0" err="1">
                <a:effectLst/>
                <a:latin typeface="Arial" panose="020B0604020202020204" pitchFamily="34" charset="0"/>
                <a:ea typeface="Calibri" panose="020F0502020204030204" pitchFamily="34" charset="0"/>
                <a:cs typeface="Arial" panose="020B0604020202020204" pitchFamily="34" charset="0"/>
              </a:rPr>
              <a:t>Jahoor</a:t>
            </a:r>
            <a:r>
              <a:rPr lang="en-US" sz="1000" dirty="0">
                <a:effectLst/>
                <a:latin typeface="Arial" panose="020B0604020202020204" pitchFamily="34" charset="0"/>
                <a:ea typeface="Calibri" panose="020F0502020204030204" pitchFamily="34" charset="0"/>
                <a:cs typeface="Arial" panose="020B0604020202020204" pitchFamily="34" charset="0"/>
              </a:rPr>
              <a:t> F. Do the differences between the amino acid compositions of acute-phase and muscle proteins have a bearing on nitrogen loss in traumatic states? </a:t>
            </a:r>
            <a:r>
              <a:rPr lang="en-US" sz="1000" i="1" dirty="0">
                <a:effectLst/>
                <a:latin typeface="Arial" panose="020B0604020202020204" pitchFamily="34" charset="0"/>
                <a:ea typeface="Calibri" panose="020F0502020204030204" pitchFamily="34" charset="0"/>
                <a:cs typeface="Arial" panose="020B0604020202020204" pitchFamily="34" charset="0"/>
              </a:rPr>
              <a:t>J </a:t>
            </a:r>
            <a:r>
              <a:rPr lang="en-US" sz="1000" i="1" dirty="0" err="1">
                <a:effectLst/>
                <a:latin typeface="Arial" panose="020B0604020202020204" pitchFamily="34" charset="0"/>
                <a:ea typeface="Calibri" panose="020F0502020204030204" pitchFamily="34" charset="0"/>
                <a:cs typeface="Arial" panose="020B0604020202020204" pitchFamily="34" charset="0"/>
              </a:rPr>
              <a:t>Nutr</a:t>
            </a:r>
            <a:r>
              <a:rPr lang="en-US" sz="1000" dirty="0">
                <a:effectLst/>
                <a:latin typeface="Arial" panose="020B0604020202020204" pitchFamily="34" charset="0"/>
                <a:ea typeface="Calibri" panose="020F0502020204030204" pitchFamily="34" charset="0"/>
                <a:cs typeface="Arial" panose="020B0604020202020204" pitchFamily="34" charset="0"/>
              </a:rPr>
              <a:t>. 1994;124(6):906-910. doi:10.1093/</a:t>
            </a:r>
            <a:r>
              <a:rPr lang="en-US" sz="1000" dirty="0" err="1">
                <a:effectLst/>
                <a:latin typeface="Arial" panose="020B0604020202020204" pitchFamily="34" charset="0"/>
                <a:ea typeface="Calibri" panose="020F0502020204030204" pitchFamily="34" charset="0"/>
                <a:cs typeface="Arial" panose="020B0604020202020204" pitchFamily="34" charset="0"/>
              </a:rPr>
              <a:t>jn</a:t>
            </a:r>
            <a:r>
              <a:rPr lang="en-US" sz="1000" dirty="0">
                <a:effectLst/>
                <a:latin typeface="Arial" panose="020B0604020202020204" pitchFamily="34" charset="0"/>
                <a:ea typeface="Calibri" panose="020F0502020204030204" pitchFamily="34" charset="0"/>
                <a:cs typeface="Arial" panose="020B0604020202020204" pitchFamily="34" charset="0"/>
              </a:rPr>
              <a:t>/124.6.906</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err="1">
                <a:effectLst/>
                <a:latin typeface="Arial" panose="020B0604020202020204" pitchFamily="34" charset="0"/>
                <a:ea typeface="Calibri" panose="020F0502020204030204" pitchFamily="34" charset="0"/>
                <a:cs typeface="Arial" panose="020B0604020202020204" pitchFamily="34" charset="0"/>
              </a:rPr>
              <a:t>Risso</a:t>
            </a:r>
            <a:r>
              <a:rPr lang="en-US" sz="1000" dirty="0">
                <a:effectLst/>
                <a:latin typeface="Arial" panose="020B0604020202020204" pitchFamily="34" charset="0"/>
                <a:ea typeface="Calibri" panose="020F0502020204030204" pitchFamily="34" charset="0"/>
                <a:cs typeface="Arial" panose="020B0604020202020204" pitchFamily="34" charset="0"/>
              </a:rPr>
              <a:t> DS, Giuliani C, </a:t>
            </a:r>
            <a:r>
              <a:rPr lang="en-US" sz="1000" dirty="0" err="1">
                <a:effectLst/>
                <a:latin typeface="Arial" panose="020B0604020202020204" pitchFamily="34" charset="0"/>
                <a:ea typeface="Calibri" panose="020F0502020204030204" pitchFamily="34" charset="0"/>
                <a:cs typeface="Arial" panose="020B0604020202020204" pitchFamily="34" charset="0"/>
              </a:rPr>
              <a:t>Antinucci</a:t>
            </a:r>
            <a:r>
              <a:rPr lang="en-US" sz="1000" dirty="0">
                <a:effectLst/>
                <a:latin typeface="Arial" panose="020B0604020202020204" pitchFamily="34" charset="0"/>
                <a:ea typeface="Calibri" panose="020F0502020204030204" pitchFamily="34" charset="0"/>
                <a:cs typeface="Arial" panose="020B0604020202020204" pitchFamily="34" charset="0"/>
              </a:rPr>
              <a:t> M, et al. A bio-cultural approach to the study of food choice: the contribution of taste genetics, population and culture. </a:t>
            </a:r>
            <a:r>
              <a:rPr lang="en-US" sz="1000" i="1" dirty="0">
                <a:effectLst/>
                <a:latin typeface="Arial" panose="020B0604020202020204" pitchFamily="34" charset="0"/>
                <a:ea typeface="Calibri" panose="020F0502020204030204" pitchFamily="34" charset="0"/>
                <a:cs typeface="Arial" panose="020B0604020202020204" pitchFamily="34" charset="0"/>
              </a:rPr>
              <a:t>Appetite</a:t>
            </a:r>
            <a:r>
              <a:rPr lang="en-US" sz="1000" dirty="0">
                <a:effectLst/>
                <a:latin typeface="Arial" panose="020B0604020202020204" pitchFamily="34" charset="0"/>
                <a:ea typeface="Calibri" panose="020F0502020204030204" pitchFamily="34" charset="0"/>
                <a:cs typeface="Arial" panose="020B0604020202020204" pitchFamily="34" charset="0"/>
              </a:rPr>
              <a:t>. 2017;114:240-247. doi:10.1016/j.appet.2017.03.046</a:t>
            </a:r>
          </a:p>
          <a:p>
            <a:pPr marL="342900" indent="-342900">
              <a:lnSpc>
                <a:spcPct val="107000"/>
              </a:lnSpc>
              <a:spcBef>
                <a:spcPts val="0"/>
              </a:spcBef>
              <a:spcAft>
                <a:spcPts val="800"/>
              </a:spcAft>
              <a:tabLst>
                <a:tab pos="457200" algn="l"/>
              </a:tabLst>
            </a:pP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Robinson Ramírez-</a:t>
            </a: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Vélez</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M. López </a:t>
            </a: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Sáez</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De </a:t>
            </a: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Asteasu</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J.E. Morley, C.A. </a:t>
            </a: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Cano</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-Gutierrez, M. Izquierdo, Performance of the Short Physical Performance Battery in Identifying the Frailty Phenotype and Predicting Geriatric Syndromes in Community-Dwelling Elderly. </a:t>
            </a: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The Journal of nutrition, health and aging</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2021; 25(2):</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209-217. doi.org/10.1007/</a:t>
            </a:r>
            <a:r>
              <a:rPr kumimoji="0" lang="en-US"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s12603</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-020-1484-3.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00" dirty="0">
                <a:effectLst/>
                <a:latin typeface="Arial" panose="020B0604020202020204" pitchFamily="34" charset="0"/>
                <a:ea typeface="Calibri" panose="020F0502020204030204" pitchFamily="34" charset="0"/>
                <a:cs typeface="Arial" panose="020B0604020202020204" pitchFamily="34" charset="0"/>
              </a:rPr>
              <a:t>Timmerman KL, Volpi E. Amino acid metabolism and regulatory effects in aging. </a:t>
            </a:r>
            <a:r>
              <a:rPr lang="en-US" sz="1000" i="1" dirty="0">
                <a:effectLst/>
                <a:latin typeface="Arial" panose="020B0604020202020204" pitchFamily="34" charset="0"/>
                <a:ea typeface="Calibri" panose="020F0502020204030204" pitchFamily="34" charset="0"/>
                <a:cs typeface="Arial" panose="020B0604020202020204" pitchFamily="34" charset="0"/>
              </a:rPr>
              <a:t>Curr </a:t>
            </a:r>
            <a:r>
              <a:rPr lang="en-US" sz="1000" i="1" dirty="0" err="1">
                <a:effectLst/>
                <a:latin typeface="Arial" panose="020B0604020202020204" pitchFamily="34" charset="0"/>
                <a:ea typeface="Calibri" panose="020F0502020204030204" pitchFamily="34" charset="0"/>
                <a:cs typeface="Arial" panose="020B0604020202020204" pitchFamily="34" charset="0"/>
              </a:rPr>
              <a:t>Opin</a:t>
            </a:r>
            <a:r>
              <a:rPr lang="en-US" sz="1000" i="1" dirty="0">
                <a:effectLst/>
                <a:latin typeface="Arial" panose="020B0604020202020204" pitchFamily="34" charset="0"/>
                <a:ea typeface="Calibri" panose="020F0502020204030204" pitchFamily="34" charset="0"/>
                <a:cs typeface="Arial" panose="020B0604020202020204" pitchFamily="34" charset="0"/>
              </a:rPr>
              <a:t> Clin </a:t>
            </a:r>
            <a:r>
              <a:rPr lang="en-US" sz="1000" i="1" dirty="0" err="1">
                <a:effectLst/>
                <a:latin typeface="Arial" panose="020B0604020202020204" pitchFamily="34" charset="0"/>
                <a:ea typeface="Calibri" panose="020F0502020204030204" pitchFamily="34" charset="0"/>
                <a:cs typeface="Arial" panose="020B0604020202020204" pitchFamily="34" charset="0"/>
              </a:rPr>
              <a:t>Nutr</a:t>
            </a:r>
            <a:r>
              <a:rPr lang="en-US" sz="1000" i="1" dirty="0">
                <a:effectLst/>
                <a:latin typeface="Arial" panose="020B0604020202020204" pitchFamily="34" charset="0"/>
                <a:ea typeface="Calibri" panose="020F0502020204030204" pitchFamily="34" charset="0"/>
                <a:cs typeface="Arial" panose="020B0604020202020204" pitchFamily="34" charset="0"/>
              </a:rPr>
              <a:t> </a:t>
            </a:r>
            <a:r>
              <a:rPr lang="en-US" sz="1000" i="1" dirty="0" err="1">
                <a:effectLst/>
                <a:latin typeface="Arial" panose="020B0604020202020204" pitchFamily="34" charset="0"/>
                <a:ea typeface="Calibri" panose="020F0502020204030204" pitchFamily="34" charset="0"/>
                <a:cs typeface="Arial" panose="020B0604020202020204" pitchFamily="34" charset="0"/>
              </a:rPr>
              <a:t>Metab</a:t>
            </a:r>
            <a:r>
              <a:rPr lang="en-US" sz="1000" i="1" dirty="0">
                <a:effectLst/>
                <a:latin typeface="Arial" panose="020B0604020202020204" pitchFamily="34" charset="0"/>
                <a:ea typeface="Calibri" panose="020F0502020204030204" pitchFamily="34" charset="0"/>
                <a:cs typeface="Arial" panose="020B0604020202020204" pitchFamily="34" charset="0"/>
              </a:rPr>
              <a:t> Care</a:t>
            </a:r>
            <a:r>
              <a:rPr lang="en-US" sz="1000" dirty="0">
                <a:effectLst/>
                <a:latin typeface="Arial" panose="020B0604020202020204" pitchFamily="34" charset="0"/>
                <a:ea typeface="Calibri" panose="020F0502020204030204" pitchFamily="34" charset="0"/>
                <a:cs typeface="Arial" panose="020B0604020202020204" pitchFamily="34" charset="0"/>
              </a:rPr>
              <a:t>. 2008;11(1):45-49. </a:t>
            </a:r>
            <a:r>
              <a:rPr lang="en-US" sz="1000" dirty="0" err="1">
                <a:effectLst/>
                <a:latin typeface="Arial" panose="020B0604020202020204" pitchFamily="34" charset="0"/>
                <a:ea typeface="Calibri" panose="020F0502020204030204" pitchFamily="34" charset="0"/>
                <a:cs typeface="Arial" panose="020B0604020202020204" pitchFamily="34" charset="0"/>
              </a:rPr>
              <a:t>doi:10.1097</a:t>
            </a:r>
            <a:r>
              <a:rPr lang="en-US" sz="1000" dirty="0">
                <a:effectLst/>
                <a:latin typeface="Arial" panose="020B0604020202020204" pitchFamily="34" charset="0"/>
                <a:ea typeface="Calibri" panose="020F0502020204030204" pitchFamily="34" charset="0"/>
                <a:cs typeface="Arial" panose="020B0604020202020204" pitchFamily="34" charset="0"/>
              </a:rPr>
              <a:t>/</a:t>
            </a:r>
            <a:r>
              <a:rPr lang="en-US" sz="1000" dirty="0" err="1">
                <a:effectLst/>
                <a:latin typeface="Arial" panose="020B0604020202020204" pitchFamily="34" charset="0"/>
                <a:ea typeface="Calibri" panose="020F0502020204030204" pitchFamily="34" charset="0"/>
                <a:cs typeface="Arial" panose="020B0604020202020204" pitchFamily="34" charset="0"/>
              </a:rPr>
              <a:t>MCO.0b013e3282f2a592</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tabLst>
                <a:tab pos="457200" algn="l"/>
              </a:tabLst>
            </a:pPr>
            <a:r>
              <a:rPr lang="en-US" sz="1000" dirty="0">
                <a:latin typeface="Arial" panose="020B0604020202020204" pitchFamily="34" charset="0"/>
                <a:cs typeface="Arial" panose="020B0604020202020204" pitchFamily="34" charset="0"/>
              </a:rPr>
              <a:t>Tomlinson, P. B., Joseph, C., &amp; </a:t>
            </a:r>
            <a:r>
              <a:rPr lang="en-US" sz="1000" dirty="0" err="1">
                <a:latin typeface="Arial" panose="020B0604020202020204" pitchFamily="34" charset="0"/>
                <a:cs typeface="Arial" panose="020B0604020202020204" pitchFamily="34" charset="0"/>
              </a:rPr>
              <a:t>Angioi</a:t>
            </a:r>
            <a:r>
              <a:rPr lang="en-US" sz="1000" dirty="0">
                <a:latin typeface="Arial" panose="020B0604020202020204" pitchFamily="34" charset="0"/>
                <a:cs typeface="Arial" panose="020B0604020202020204" pitchFamily="34" charset="0"/>
              </a:rPr>
              <a:t>, M. (2015). Effects of vitamin D supplementation on upper and lower body muscle strength levels in healthy individuals. A systematic review with meta-analysis. In </a:t>
            </a:r>
            <a:r>
              <a:rPr lang="en-US" sz="1000" i="1" dirty="0">
                <a:latin typeface="Arial" panose="020B0604020202020204" pitchFamily="34" charset="0"/>
                <a:cs typeface="Arial" panose="020B0604020202020204" pitchFamily="34" charset="0"/>
              </a:rPr>
              <a:t>Journal of Science and Medicine in Sport</a:t>
            </a:r>
            <a:r>
              <a:rPr lang="en-US" sz="1000" dirty="0">
                <a:latin typeface="Arial" panose="020B0604020202020204" pitchFamily="34" charset="0"/>
                <a:cs typeface="Arial" panose="020B0604020202020204" pitchFamily="34" charset="0"/>
              </a:rPr>
              <a:t> (Vol. 18, Issue 5, pp. 575–580). Elsevier Ltd. https://doi.org/10.1016/j.jsams.2014.07.022</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394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794A-C3AC-CAD8-09F9-5D5AF7A65EC8}"/>
              </a:ext>
            </a:extLst>
          </p:cNvPr>
          <p:cNvSpPr>
            <a:spLocks noGrp="1"/>
          </p:cNvSpPr>
          <p:nvPr>
            <p:ph type="title"/>
          </p:nvPr>
        </p:nvSpPr>
        <p:spPr/>
        <p:txBody>
          <a:bodyPr>
            <a:normAutofit fontScale="90000"/>
          </a:bodyPr>
          <a:lstStyle/>
          <a:p>
            <a:r>
              <a:rPr lang="en-US" dirty="0"/>
              <a:t>The Importance of Skeletal Muscle &amp; Strength</a:t>
            </a:r>
          </a:p>
        </p:txBody>
      </p:sp>
      <p:sp>
        <p:nvSpPr>
          <p:cNvPr id="3" name="Content Placeholder 2">
            <a:extLst>
              <a:ext uri="{FF2B5EF4-FFF2-40B4-BE49-F238E27FC236}">
                <a16:creationId xmlns:a16="http://schemas.microsoft.com/office/drawing/2014/main" id="{48729FF3-8586-609B-C45C-A7F5EDB11136}"/>
              </a:ext>
            </a:extLst>
          </p:cNvPr>
          <p:cNvSpPr>
            <a:spLocks noGrp="1"/>
          </p:cNvSpPr>
          <p:nvPr>
            <p:ph idx="1"/>
          </p:nvPr>
        </p:nvSpPr>
        <p:spPr>
          <a:xfrm>
            <a:off x="0" y="1855750"/>
            <a:ext cx="9144000" cy="4714030"/>
          </a:xfrm>
        </p:spPr>
        <p:txBody>
          <a:bodyPr vert="horz" lIns="91440" tIns="45720" rIns="91440" bIns="45720" rtlCol="0" anchor="t">
            <a:normAutofit/>
          </a:bodyPr>
          <a:lstStyle/>
          <a:p>
            <a:r>
              <a:rPr lang="en-US" sz="3200" b="1" dirty="0">
                <a:latin typeface="Arial"/>
                <a:cs typeface="Arial"/>
              </a:rPr>
              <a:t>Sarcopenia</a:t>
            </a:r>
            <a:endParaRPr lang="en-US" sz="3200" dirty="0">
              <a:latin typeface="Arial"/>
              <a:cs typeface="Arial"/>
            </a:endParaRPr>
          </a:p>
          <a:p>
            <a:pPr lvl="1"/>
            <a:r>
              <a:rPr lang="en-US" sz="2800" b="1" dirty="0">
                <a:latin typeface="Arial"/>
                <a:cs typeface="Arial"/>
              </a:rPr>
              <a:t> Mortality </a:t>
            </a:r>
            <a:r>
              <a:rPr lang="en-US" sz="2800" dirty="0">
                <a:latin typeface="Arial"/>
                <a:cs typeface="Arial"/>
              </a:rPr>
              <a:t>Odds Ratio</a:t>
            </a:r>
            <a:r>
              <a:rPr lang="en-US" sz="2800" b="1" dirty="0">
                <a:latin typeface="Arial"/>
                <a:cs typeface="Arial"/>
              </a:rPr>
              <a:t>: 3.60 [2.96, 4.37] </a:t>
            </a:r>
            <a:r>
              <a:rPr lang="en-US" dirty="0">
                <a:latin typeface="Arial"/>
                <a:cs typeface="Arial"/>
              </a:rPr>
              <a:t>(</a:t>
            </a:r>
            <a:r>
              <a:rPr lang="en-US" dirty="0" err="1">
                <a:latin typeface="Arial"/>
                <a:cs typeface="Arial"/>
              </a:rPr>
              <a:t>Beudart</a:t>
            </a:r>
            <a:r>
              <a:rPr lang="en-US" dirty="0">
                <a:latin typeface="Arial"/>
                <a:cs typeface="Arial"/>
              </a:rPr>
              <a:t>. 2017) </a:t>
            </a:r>
          </a:p>
          <a:p>
            <a:pPr lvl="1"/>
            <a:r>
              <a:rPr lang="en-US" sz="2800" b="1" dirty="0">
                <a:latin typeface="Arial"/>
                <a:cs typeface="Arial"/>
              </a:rPr>
              <a:t> Disability </a:t>
            </a:r>
            <a:r>
              <a:rPr lang="en-US" sz="2800" dirty="0">
                <a:latin typeface="Arial"/>
                <a:cs typeface="Arial"/>
              </a:rPr>
              <a:t>Odds Ratio</a:t>
            </a:r>
            <a:r>
              <a:rPr lang="en-US" sz="2800" b="1" dirty="0">
                <a:latin typeface="Arial"/>
                <a:cs typeface="Arial"/>
              </a:rPr>
              <a:t>: 3.03 [1.80, 5.12] </a:t>
            </a:r>
            <a:r>
              <a:rPr lang="en-US" dirty="0">
                <a:latin typeface="Arial"/>
                <a:cs typeface="Arial"/>
              </a:rPr>
              <a:t>(</a:t>
            </a:r>
            <a:r>
              <a:rPr lang="en-US" dirty="0" err="1">
                <a:latin typeface="Arial"/>
                <a:cs typeface="Arial"/>
              </a:rPr>
              <a:t>Beudart</a:t>
            </a:r>
            <a:r>
              <a:rPr lang="en-US" dirty="0">
                <a:latin typeface="Arial"/>
                <a:cs typeface="Arial"/>
              </a:rPr>
              <a:t>. 2017) </a:t>
            </a:r>
            <a:endParaRPr lang="en-US" dirty="0"/>
          </a:p>
          <a:p>
            <a:r>
              <a:rPr lang="en-US" sz="3600" dirty="0">
                <a:latin typeface="Arial"/>
                <a:cs typeface="Arial"/>
              </a:rPr>
              <a:t>≈ 40-50% of bodyweight </a:t>
            </a:r>
            <a:r>
              <a:rPr lang="en-US" dirty="0">
                <a:latin typeface="Arial"/>
                <a:cs typeface="Arial"/>
              </a:rPr>
              <a:t>(Lee, 2000)</a:t>
            </a:r>
            <a:endParaRPr lang="en-US"/>
          </a:p>
          <a:p>
            <a:pPr lvl="1"/>
            <a:r>
              <a:rPr lang="en-US" sz="2800" dirty="0">
                <a:latin typeface="Arial"/>
                <a:cs typeface="Arial"/>
              </a:rPr>
              <a:t>≈ 45% of total body proteins </a:t>
            </a:r>
            <a:r>
              <a:rPr lang="en-US" sz="2400" dirty="0">
                <a:latin typeface="Arial"/>
                <a:cs typeface="Arial"/>
              </a:rPr>
              <a:t>(Institute of Medicine, 1999)</a:t>
            </a:r>
            <a:endParaRPr lang="en-US" sz="2800" dirty="0">
              <a:latin typeface="Arial"/>
              <a:cs typeface="Arial"/>
            </a:endParaRPr>
          </a:p>
          <a:p>
            <a:r>
              <a:rPr lang="en-US" sz="3200" b="1" dirty="0">
                <a:latin typeface="Arial"/>
                <a:cs typeface="Arial"/>
              </a:rPr>
              <a:t>Amino Acid Reservoir </a:t>
            </a:r>
            <a:r>
              <a:rPr lang="en-US" sz="2000" dirty="0">
                <a:latin typeface="Arial"/>
                <a:cs typeface="Arial"/>
              </a:rPr>
              <a:t>(Carbone, 2019; Timmerman, 2008)</a:t>
            </a:r>
            <a:endParaRPr lang="en-US"/>
          </a:p>
          <a:p>
            <a:pPr lvl="1"/>
            <a:r>
              <a:rPr lang="en-US" sz="2800" b="1" dirty="0">
                <a:latin typeface="Arial"/>
                <a:cs typeface="Arial"/>
              </a:rPr>
              <a:t>Muscle</a:t>
            </a:r>
            <a:r>
              <a:rPr lang="en-US" sz="2800" dirty="0">
                <a:latin typeface="Arial"/>
                <a:cs typeface="Arial"/>
              </a:rPr>
              <a:t> is catabolized during/after </a:t>
            </a:r>
            <a:r>
              <a:rPr lang="en-US" sz="2800" b="1" dirty="0">
                <a:latin typeface="Arial"/>
                <a:cs typeface="Arial"/>
              </a:rPr>
              <a:t>trauma</a:t>
            </a:r>
            <a:r>
              <a:rPr lang="en-US" sz="2800" dirty="0">
                <a:latin typeface="Arial"/>
                <a:cs typeface="Arial"/>
              </a:rPr>
              <a:t> </a:t>
            </a:r>
            <a:r>
              <a:rPr lang="en-US" dirty="0">
                <a:latin typeface="Arial"/>
                <a:cs typeface="Arial"/>
              </a:rPr>
              <a:t>(Reeds, 1994) </a:t>
            </a:r>
            <a:r>
              <a:rPr lang="en-US" sz="2800" dirty="0">
                <a:latin typeface="Arial"/>
                <a:cs typeface="Arial"/>
              </a:rPr>
              <a:t>and </a:t>
            </a:r>
            <a:r>
              <a:rPr lang="en-US" sz="2800" b="1" dirty="0">
                <a:latin typeface="Arial"/>
                <a:cs typeface="Arial"/>
              </a:rPr>
              <a:t>negative energy balance </a:t>
            </a:r>
            <a:r>
              <a:rPr lang="en-US" dirty="0">
                <a:latin typeface="Arial"/>
                <a:cs typeface="Arial"/>
              </a:rPr>
              <a:t>(Layman, 2003)</a:t>
            </a:r>
            <a:endParaRPr lang="en-US"/>
          </a:p>
          <a:p>
            <a:endParaRPr lang="en-US" sz="3200" dirty="0"/>
          </a:p>
          <a:p>
            <a:endParaRPr lang="en-US" dirty="0"/>
          </a:p>
          <a:p>
            <a:endParaRPr lang="en-US" dirty="0"/>
          </a:p>
        </p:txBody>
      </p:sp>
    </p:spTree>
    <p:extLst>
      <p:ext uri="{BB962C8B-B14F-4D97-AF65-F5344CB8AC3E}">
        <p14:creationId xmlns:p14="http://schemas.microsoft.com/office/powerpoint/2010/main" val="217804129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56314B8B-0D32-2D8D-E82C-41981F13D5B3}"/>
              </a:ext>
            </a:extLst>
          </p:cNvPr>
          <p:cNvPicPr>
            <a:picLocks noChangeAspect="1"/>
          </p:cNvPicPr>
          <p:nvPr/>
        </p:nvPicPr>
        <p:blipFill>
          <a:blip r:embed="rId3"/>
          <a:stretch>
            <a:fillRect/>
          </a:stretch>
        </p:blipFill>
        <p:spPr>
          <a:xfrm>
            <a:off x="3149599" y="1341964"/>
            <a:ext cx="6112987" cy="4234421"/>
          </a:xfrm>
          <a:prstGeom prst="rect">
            <a:avLst/>
          </a:prstGeom>
        </p:spPr>
      </p:pic>
      <p:sp>
        <p:nvSpPr>
          <p:cNvPr id="2" name="Title 1">
            <a:extLst>
              <a:ext uri="{FF2B5EF4-FFF2-40B4-BE49-F238E27FC236}">
                <a16:creationId xmlns:a16="http://schemas.microsoft.com/office/drawing/2014/main" id="{09857796-790D-9B39-836B-0DB334AEA00B}"/>
              </a:ext>
            </a:extLst>
          </p:cNvPr>
          <p:cNvSpPr>
            <a:spLocks noGrp="1"/>
          </p:cNvSpPr>
          <p:nvPr>
            <p:ph type="title"/>
          </p:nvPr>
        </p:nvSpPr>
        <p:spPr/>
        <p:txBody>
          <a:bodyPr>
            <a:normAutofit/>
          </a:bodyPr>
          <a:lstStyle/>
          <a:p>
            <a:r>
              <a:rPr lang="en-US" dirty="0"/>
              <a:t>Older Adults &amp; Muscle</a:t>
            </a:r>
          </a:p>
        </p:txBody>
      </p:sp>
      <p:sp>
        <p:nvSpPr>
          <p:cNvPr id="3" name="Content Placeholder 2">
            <a:extLst>
              <a:ext uri="{FF2B5EF4-FFF2-40B4-BE49-F238E27FC236}">
                <a16:creationId xmlns:a16="http://schemas.microsoft.com/office/drawing/2014/main" id="{88272543-1A5F-3371-9AC9-47A82A42A76C}"/>
              </a:ext>
            </a:extLst>
          </p:cNvPr>
          <p:cNvSpPr>
            <a:spLocks noGrp="1"/>
          </p:cNvSpPr>
          <p:nvPr>
            <p:ph idx="1"/>
          </p:nvPr>
        </p:nvSpPr>
        <p:spPr>
          <a:xfrm>
            <a:off x="0" y="1660277"/>
            <a:ext cx="3285067" cy="4621988"/>
          </a:xfrm>
        </p:spPr>
        <p:txBody>
          <a:bodyPr>
            <a:normAutofit fontScale="92500" lnSpcReduction="10000"/>
          </a:bodyPr>
          <a:lstStyle/>
          <a:p>
            <a:pPr marL="0" indent="0">
              <a:buNone/>
            </a:pPr>
            <a:r>
              <a:rPr lang="en-US" sz="2800" b="1" dirty="0"/>
              <a:t>Decreased strength </a:t>
            </a:r>
            <a:r>
              <a:rPr lang="en-US" sz="2800" dirty="0"/>
              <a:t>is related to:</a:t>
            </a:r>
          </a:p>
          <a:p>
            <a:pPr marL="342900" indent="-342900"/>
            <a:r>
              <a:rPr lang="en-US" sz="2800" dirty="0"/>
              <a:t>Diabetes</a:t>
            </a:r>
          </a:p>
          <a:p>
            <a:pPr marL="342900" indent="-342900"/>
            <a:r>
              <a:rPr lang="en-US" sz="2800" dirty="0"/>
              <a:t>Cardiovascular disease</a:t>
            </a:r>
          </a:p>
          <a:p>
            <a:pPr marL="342900" indent="-342900"/>
            <a:r>
              <a:rPr lang="en-US" sz="2800" dirty="0"/>
              <a:t>Impaired Cognition</a:t>
            </a:r>
          </a:p>
          <a:p>
            <a:pPr marL="342900" indent="-342900"/>
            <a:r>
              <a:rPr lang="en-US" sz="2800" dirty="0"/>
              <a:t>Alzheimer's Disease</a:t>
            </a:r>
          </a:p>
          <a:p>
            <a:pPr marL="342900" indent="-342900"/>
            <a:r>
              <a:rPr lang="en-US" sz="2800" dirty="0"/>
              <a:t>Disability</a:t>
            </a:r>
          </a:p>
          <a:p>
            <a:pPr marL="342900" indent="-342900"/>
            <a:r>
              <a:rPr lang="en-US" sz="2800" dirty="0"/>
              <a:t>Death  </a:t>
            </a:r>
          </a:p>
          <a:p>
            <a:endParaRPr lang="en-US" dirty="0"/>
          </a:p>
        </p:txBody>
      </p:sp>
      <p:sp>
        <p:nvSpPr>
          <p:cNvPr id="5" name="TextBox 4">
            <a:extLst>
              <a:ext uri="{FF2B5EF4-FFF2-40B4-BE49-F238E27FC236}">
                <a16:creationId xmlns:a16="http://schemas.microsoft.com/office/drawing/2014/main" id="{B4230C89-B4CB-678E-D467-29852BF9A4A2}"/>
              </a:ext>
            </a:extLst>
          </p:cNvPr>
          <p:cNvSpPr txBox="1"/>
          <p:nvPr/>
        </p:nvSpPr>
        <p:spPr>
          <a:xfrm>
            <a:off x="2763840" y="5506134"/>
            <a:ext cx="6380159" cy="830997"/>
          </a:xfrm>
          <a:prstGeom prst="rect">
            <a:avLst/>
          </a:prstGeom>
          <a:noFill/>
        </p:spPr>
        <p:txBody>
          <a:bodyPr wrap="square">
            <a:spAutoFit/>
          </a:bodyPr>
          <a:lstStyle/>
          <a:p>
            <a:pPr marL="304800" indent="-304800"/>
            <a:r>
              <a:rPr lang="en-US" sz="1200" dirty="0">
                <a:effectLst/>
                <a:latin typeface="Arial" panose="020B0604020202020204" pitchFamily="34" charset="0"/>
                <a:cs typeface="Arial" panose="020B0604020202020204" pitchFamily="34" charset="0"/>
              </a:rPr>
              <a:t>McGrath, R., </a:t>
            </a:r>
            <a:r>
              <a:rPr lang="en-US" sz="1200" b="1" dirty="0">
                <a:effectLst/>
                <a:latin typeface="Arial" panose="020B0604020202020204" pitchFamily="34" charset="0"/>
                <a:cs typeface="Arial" panose="020B0604020202020204" pitchFamily="34" charset="0"/>
              </a:rPr>
              <a:t>Johnson, N., </a:t>
            </a:r>
            <a:r>
              <a:rPr lang="en-US" sz="1200" dirty="0">
                <a:effectLst/>
                <a:latin typeface="Arial" panose="020B0604020202020204" pitchFamily="34" charset="0"/>
                <a:cs typeface="Arial" panose="020B0604020202020204" pitchFamily="34" charset="0"/>
              </a:rPr>
              <a:t>Klawitter, L., Mahoney, S., Trautman, K., Carlson, C., Rockstad, E., &amp; Hackney, K. J. (2020). What are the association patterns between handgrip strength and adverse health conditions? A topical review. </a:t>
            </a:r>
            <a:r>
              <a:rPr lang="en-US" sz="1200" i="1" dirty="0">
                <a:effectLst/>
                <a:latin typeface="Arial" panose="020B0604020202020204" pitchFamily="34" charset="0"/>
                <a:cs typeface="Arial" panose="020B0604020202020204" pitchFamily="34" charset="0"/>
              </a:rPr>
              <a:t>SAGE Open Medicine</a:t>
            </a:r>
            <a:r>
              <a:rPr lang="en-US" sz="1200" dirty="0">
                <a:effectLst/>
                <a:latin typeface="Arial" panose="020B0604020202020204" pitchFamily="34" charset="0"/>
                <a:cs typeface="Arial" panose="020B0604020202020204" pitchFamily="34" charset="0"/>
              </a:rPr>
              <a:t>, </a:t>
            </a:r>
            <a:r>
              <a:rPr lang="en-US" sz="1200" i="1" dirty="0">
                <a:effectLst/>
                <a:latin typeface="Arial" panose="020B0604020202020204" pitchFamily="34" charset="0"/>
                <a:cs typeface="Arial" panose="020B0604020202020204" pitchFamily="34" charset="0"/>
              </a:rPr>
              <a:t>8</a:t>
            </a:r>
            <a:r>
              <a:rPr lang="en-US" sz="1200" dirty="0">
                <a:effectLst/>
                <a:latin typeface="Arial" panose="020B0604020202020204" pitchFamily="34" charset="0"/>
                <a:cs typeface="Arial" panose="020B0604020202020204" pitchFamily="34" charset="0"/>
              </a:rPr>
              <a:t>, 1–12. https://doi.org/10.1177/2050312120910358</a:t>
            </a:r>
          </a:p>
        </p:txBody>
      </p:sp>
    </p:spTree>
    <p:extLst>
      <p:ext uri="{BB962C8B-B14F-4D97-AF65-F5344CB8AC3E}">
        <p14:creationId xmlns:p14="http://schemas.microsoft.com/office/powerpoint/2010/main" val="141811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66C4-30D6-B40F-3216-FF0749578704}"/>
              </a:ext>
            </a:extLst>
          </p:cNvPr>
          <p:cNvSpPr>
            <a:spLocks noGrp="1"/>
          </p:cNvSpPr>
          <p:nvPr>
            <p:ph type="title"/>
          </p:nvPr>
        </p:nvSpPr>
        <p:spPr>
          <a:xfrm>
            <a:off x="104775" y="173321"/>
            <a:ext cx="8618837" cy="1085850"/>
          </a:xfrm>
        </p:spPr>
        <p:txBody>
          <a:bodyPr/>
          <a:lstStyle/>
          <a:p>
            <a:r>
              <a:rPr lang="en-US" dirty="0"/>
              <a:t>BMI &amp; Mortality</a:t>
            </a:r>
          </a:p>
        </p:txBody>
      </p:sp>
      <p:sp>
        <p:nvSpPr>
          <p:cNvPr id="3" name="Content Placeholder 2">
            <a:extLst>
              <a:ext uri="{FF2B5EF4-FFF2-40B4-BE49-F238E27FC236}">
                <a16:creationId xmlns:a16="http://schemas.microsoft.com/office/drawing/2014/main" id="{8B389119-02F7-176F-8C5B-DDB29F958EF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DE5B53B-76EE-7152-7C2D-B7D3A4F79F2B}"/>
              </a:ext>
            </a:extLst>
          </p:cNvPr>
          <p:cNvPicPr>
            <a:picLocks noChangeAspect="1"/>
          </p:cNvPicPr>
          <p:nvPr/>
        </p:nvPicPr>
        <p:blipFill>
          <a:blip r:embed="rId2"/>
          <a:stretch>
            <a:fillRect/>
          </a:stretch>
        </p:blipFill>
        <p:spPr>
          <a:xfrm>
            <a:off x="104775" y="971550"/>
            <a:ext cx="8934450" cy="5886450"/>
          </a:xfrm>
          <a:prstGeom prst="rect">
            <a:avLst/>
          </a:prstGeom>
        </p:spPr>
      </p:pic>
      <p:sp>
        <p:nvSpPr>
          <p:cNvPr id="7" name="TextBox 6">
            <a:extLst>
              <a:ext uri="{FF2B5EF4-FFF2-40B4-BE49-F238E27FC236}">
                <a16:creationId xmlns:a16="http://schemas.microsoft.com/office/drawing/2014/main" id="{19CC095F-1D01-32A2-E199-4A29B4C39D8A}"/>
              </a:ext>
            </a:extLst>
          </p:cNvPr>
          <p:cNvSpPr txBox="1"/>
          <p:nvPr/>
        </p:nvSpPr>
        <p:spPr>
          <a:xfrm>
            <a:off x="4804794" y="-41786"/>
            <a:ext cx="4339206" cy="988925"/>
          </a:xfrm>
          <a:prstGeom prst="rect">
            <a:avLst/>
          </a:prstGeom>
          <a:noFill/>
        </p:spPr>
        <p:txBody>
          <a:bodyPr wrap="square">
            <a:spAutoFit/>
          </a:bodyPr>
          <a:lstStyle/>
          <a:p>
            <a:pPr marL="0" marR="0">
              <a:lnSpc>
                <a:spcPct val="107000"/>
              </a:lnSpc>
              <a:spcBef>
                <a:spcPts val="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Bhaskaran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K., dos-Santos-Silva, I., Leon, D. A., Douglas, I. J., &amp; Smeeth, L. (2018). Association of BMI with overall and cause-specific mortality: a population-based cohort study of 3·6 million adults in the UK.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The Lancet Diabetes and Endocrinology</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6</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(12), 944–953. </a:t>
            </a:r>
            <a:r>
              <a:rPr lang="en-US" sz="11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https://doi.org/10.1016/S2213-8587(18)30288-2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632EB66-0EE3-542D-6617-73F8046554BC}"/>
              </a:ext>
            </a:extLst>
          </p:cNvPr>
          <p:cNvSpPr/>
          <p:nvPr/>
        </p:nvSpPr>
        <p:spPr>
          <a:xfrm>
            <a:off x="7095067" y="1720536"/>
            <a:ext cx="1786352" cy="1462932"/>
          </a:xfrm>
          <a:prstGeom prst="ellipse">
            <a:avLst/>
          </a:prstGeom>
          <a:noFill/>
          <a:ln w="38100">
            <a:solidFill>
              <a:srgbClr val="009A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84C46DC-E661-303A-FA42-AFE2EBA9DF9E}"/>
              </a:ext>
            </a:extLst>
          </p:cNvPr>
          <p:cNvSpPr/>
          <p:nvPr/>
        </p:nvSpPr>
        <p:spPr>
          <a:xfrm>
            <a:off x="7095067" y="3981696"/>
            <a:ext cx="1859490" cy="1318443"/>
          </a:xfrm>
          <a:prstGeom prst="ellipse">
            <a:avLst/>
          </a:prstGeom>
          <a:noFill/>
          <a:ln w="38100">
            <a:solidFill>
              <a:srgbClr val="009A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98868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E971-6278-C2AD-CD08-D27C0343AA1C}"/>
              </a:ext>
            </a:extLst>
          </p:cNvPr>
          <p:cNvSpPr>
            <a:spLocks noGrp="1"/>
          </p:cNvSpPr>
          <p:nvPr>
            <p:ph type="title"/>
          </p:nvPr>
        </p:nvSpPr>
        <p:spPr>
          <a:xfrm>
            <a:off x="262582" y="217728"/>
            <a:ext cx="3017539" cy="1265967"/>
          </a:xfrm>
        </p:spPr>
        <p:txBody>
          <a:bodyPr>
            <a:normAutofit/>
          </a:bodyPr>
          <a:lstStyle/>
          <a:p>
            <a:r>
              <a:rPr lang="en-US" sz="3200" dirty="0">
                <a:latin typeface="Arial"/>
                <a:cs typeface="Arial"/>
              </a:rPr>
              <a:t>Contributing factors</a:t>
            </a:r>
            <a:endParaRPr lang="en-US" sz="3200"/>
          </a:p>
        </p:txBody>
      </p:sp>
      <p:graphicFrame>
        <p:nvGraphicFramePr>
          <p:cNvPr id="4" name="Content Placeholder 3">
            <a:extLst>
              <a:ext uri="{FF2B5EF4-FFF2-40B4-BE49-F238E27FC236}">
                <a16:creationId xmlns:a16="http://schemas.microsoft.com/office/drawing/2014/main" id="{771F0502-85E5-B7CD-F294-CCC7BA7398AF}"/>
              </a:ext>
            </a:extLst>
          </p:cNvPr>
          <p:cNvGraphicFramePr>
            <a:graphicFrameLocks noGrp="1"/>
          </p:cNvGraphicFramePr>
          <p:nvPr>
            <p:ph idx="1"/>
            <p:extLst>
              <p:ext uri="{D42A27DB-BD31-4B8C-83A1-F6EECF244321}">
                <p14:modId xmlns:p14="http://schemas.microsoft.com/office/powerpoint/2010/main" val="2455404793"/>
              </p:ext>
            </p:extLst>
          </p:nvPr>
        </p:nvGraphicFramePr>
        <p:xfrm>
          <a:off x="261938" y="320401"/>
          <a:ext cx="8620125" cy="6215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69" name="TextBox 1268">
            <a:extLst>
              <a:ext uri="{FF2B5EF4-FFF2-40B4-BE49-F238E27FC236}">
                <a16:creationId xmlns:a16="http://schemas.microsoft.com/office/drawing/2014/main" id="{BE80F95A-1D99-3576-9285-538AE904AF2B}"/>
              </a:ext>
            </a:extLst>
          </p:cNvPr>
          <p:cNvSpPr txBox="1"/>
          <p:nvPr/>
        </p:nvSpPr>
        <p:spPr>
          <a:xfrm>
            <a:off x="3311575" y="2239930"/>
            <a:ext cx="2515043" cy="255454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Calibri"/>
                <a:cs typeface="Calibri"/>
              </a:rPr>
              <a:t>Loss of Muscle Strength, Power and Mass</a:t>
            </a:r>
          </a:p>
        </p:txBody>
      </p:sp>
      <p:sp>
        <p:nvSpPr>
          <p:cNvPr id="1871" name="Arrow: Right 1870">
            <a:extLst>
              <a:ext uri="{FF2B5EF4-FFF2-40B4-BE49-F238E27FC236}">
                <a16:creationId xmlns:a16="http://schemas.microsoft.com/office/drawing/2014/main" id="{DA184C6E-4C0B-668D-B3E4-717A69E877E0}"/>
              </a:ext>
            </a:extLst>
          </p:cNvPr>
          <p:cNvSpPr/>
          <p:nvPr/>
        </p:nvSpPr>
        <p:spPr>
          <a:xfrm rot="2880000">
            <a:off x="36444" y="2862437"/>
            <a:ext cx="1244732" cy="64630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7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Lst>
  </p:timing>
</p:sld>
</file>

<file path=ppt/theme/theme1.xml><?xml version="1.0" encoding="utf-8"?>
<a:theme xmlns:a="http://schemas.openxmlformats.org/drawingml/2006/main" name="Title Slide - Green +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31144</TotalTime>
  <Words>6949</Words>
  <Application>Microsoft Office PowerPoint</Application>
  <PresentationFormat>On-screen Show (4:3)</PresentationFormat>
  <Paragraphs>397</Paragraphs>
  <Slides>57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ＭＳ Ｐゴシック</vt:lpstr>
      <vt:lpstr>Aptos</vt:lpstr>
      <vt:lpstr>Arial</vt:lpstr>
      <vt:lpstr>Arial,Sans-Serif</vt:lpstr>
      <vt:lpstr>Calibri</vt:lpstr>
      <vt:lpstr>Calibri Light</vt:lpstr>
      <vt:lpstr>Cambria</vt:lpstr>
      <vt:lpstr>Roboto</vt:lpstr>
      <vt:lpstr>Söhne</vt:lpstr>
      <vt:lpstr>Times New Roman</vt:lpstr>
      <vt:lpstr>Title Slide - Green + Logo</vt:lpstr>
      <vt:lpstr>Nutrition and Mobility</vt:lpstr>
      <vt:lpstr>Objectives</vt:lpstr>
      <vt:lpstr>Case Application</vt:lpstr>
      <vt:lpstr>Muscle, Strength, &amp; Aging</vt:lpstr>
      <vt:lpstr>Sarcopenia</vt:lpstr>
      <vt:lpstr>The Importance of Skeletal Muscle &amp; Strength</vt:lpstr>
      <vt:lpstr>Older Adults &amp; Muscle</vt:lpstr>
      <vt:lpstr>BMI &amp; Mortality</vt:lpstr>
      <vt:lpstr>Contributing factors</vt:lpstr>
      <vt:lpstr>Dietary Intake &amp; Aging</vt:lpstr>
      <vt:lpstr>Dietary Protein &amp; Muscle  </vt:lpstr>
      <vt:lpstr>Keys to Protein Success</vt:lpstr>
      <vt:lpstr>Dietary Protein &amp; Aging</vt:lpstr>
      <vt:lpstr>Dietary Protein &amp; Aging</vt:lpstr>
      <vt:lpstr>Dietary Protein &amp; Aging</vt:lpstr>
      <vt:lpstr>Protein Quantity &amp; Muscle</vt:lpstr>
      <vt:lpstr>Keys to Protein Success</vt:lpstr>
      <vt:lpstr>Protein Quantity &amp; Muscle</vt:lpstr>
      <vt:lpstr>Dietary Protein Intake Distribution </vt:lpstr>
      <vt:lpstr>Dietary Protein Intake Distribution </vt:lpstr>
      <vt:lpstr>Keys to Protein Success</vt:lpstr>
      <vt:lpstr>Dietary Protein Quality </vt:lpstr>
      <vt:lpstr>Protein Quality</vt:lpstr>
      <vt:lpstr>Inflammation &amp; aging</vt:lpstr>
      <vt:lpstr>Omega 3:6</vt:lpstr>
      <vt:lpstr>Eicosanoids</vt:lpstr>
      <vt:lpstr>Omega 3 Intake &amp; Strength</vt:lpstr>
      <vt:lpstr>Omega 3 intake &amp; Mortality</vt:lpstr>
      <vt:lpstr>Aging &amp; Vitamin D</vt:lpstr>
      <vt:lpstr>Bones &amp; Aging</vt:lpstr>
      <vt:lpstr>Vitamin D &amp; Muscle Strength</vt:lpstr>
      <vt:lpstr>Vitamin D &amp; Muscle Strength</vt:lpstr>
      <vt:lpstr>Vitamin D &amp; Sunlight</vt:lpstr>
      <vt:lpstr>Issues Making Vitamin D From Sunlight</vt:lpstr>
      <vt:lpstr>B12 &amp; Aging</vt:lpstr>
      <vt:lpstr>B12</vt:lpstr>
      <vt:lpstr>Energy Expenditure &amp; Aging</vt:lpstr>
      <vt:lpstr>Older Adults</vt:lpstr>
      <vt:lpstr>Taste &amp; Aging (1)</vt:lpstr>
      <vt:lpstr>Taste &amp; Sex</vt:lpstr>
      <vt:lpstr>Taste &amp; Aging (2)</vt:lpstr>
      <vt:lpstr>Video Summary #1</vt:lpstr>
      <vt:lpstr>Video Summary #2</vt:lpstr>
      <vt:lpstr>Video Summary #3</vt:lpstr>
      <vt:lpstr>Case Application</vt:lpstr>
      <vt:lpstr>Question 1: What are the key nutrition and mobility factors from the case example?</vt:lpstr>
      <vt:lpstr>Question 2: What screening/assessments should be completed within the interdisciplinary team?</vt:lpstr>
      <vt:lpstr>PowerPoint Presentation</vt:lpstr>
      <vt:lpstr>Sarcopenia test and cut-off scores: European Working Group on Sarcopenia in Older People</vt:lpstr>
      <vt:lpstr>PowerPoint Presentation</vt:lpstr>
      <vt:lpstr>SNAQ – Simplified Nutritional Assessment Questionnaire </vt:lpstr>
      <vt:lpstr>USDA food security questionnaire</vt:lpstr>
      <vt:lpstr>Question 3: What would be appropriate for referral(s)?</vt:lpstr>
      <vt:lpstr>Thanks For Your Time!</vt:lpstr>
      <vt:lpstr>References #1</vt:lpstr>
      <vt:lpstr>References #2</vt:lpstr>
      <vt:lpstr>References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 Stationery</dc:creator>
  <cp:lastModifiedBy>Crouch, Nicole</cp:lastModifiedBy>
  <cp:revision>558</cp:revision>
  <dcterms:created xsi:type="dcterms:W3CDTF">2020-09-16T16:31:21Z</dcterms:created>
  <dcterms:modified xsi:type="dcterms:W3CDTF">2024-04-08T16:36:24Z</dcterms:modified>
</cp:coreProperties>
</file>