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71" r:id="rId5"/>
  </p:sldMasterIdLst>
  <p:notesMasterIdLst>
    <p:notesMasterId r:id="rId47"/>
  </p:notesMasterIdLst>
  <p:sldIdLst>
    <p:sldId id="259" r:id="rId6"/>
    <p:sldId id="30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313" r:id="rId21"/>
    <p:sldId id="273" r:id="rId22"/>
    <p:sldId id="314" r:id="rId23"/>
    <p:sldId id="275" r:id="rId24"/>
    <p:sldId id="276" r:id="rId25"/>
    <p:sldId id="277" r:id="rId26"/>
    <p:sldId id="315" r:id="rId27"/>
    <p:sldId id="278" r:id="rId28"/>
    <p:sldId id="279" r:id="rId29"/>
    <p:sldId id="280" r:id="rId30"/>
    <p:sldId id="281" r:id="rId31"/>
    <p:sldId id="282" r:id="rId32"/>
    <p:sldId id="283" r:id="rId33"/>
    <p:sldId id="284" r:id="rId34"/>
    <p:sldId id="285" r:id="rId35"/>
    <p:sldId id="286" r:id="rId36"/>
    <p:sldId id="288" r:id="rId37"/>
    <p:sldId id="289" r:id="rId38"/>
    <p:sldId id="290" r:id="rId39"/>
    <p:sldId id="291" r:id="rId40"/>
    <p:sldId id="292" r:id="rId41"/>
    <p:sldId id="293" r:id="rId42"/>
    <p:sldId id="294" r:id="rId43"/>
    <p:sldId id="299" r:id="rId44"/>
    <p:sldId id="301" r:id="rId45"/>
    <p:sldId id="31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89C"/>
    <a:srgbClr val="1A3877"/>
    <a:srgbClr val="133176"/>
    <a:srgbClr val="143072"/>
    <a:srgbClr val="0F58C4"/>
    <a:srgbClr val="242852"/>
    <a:srgbClr val="0F4B52"/>
    <a:srgbClr val="131D4F"/>
    <a:srgbClr val="F4B5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86064" autoAdjust="0"/>
  </p:normalViewPr>
  <p:slideViewPr>
    <p:cSldViewPr snapToGrid="0" snapToObjects="1">
      <p:cViewPr varScale="1">
        <p:scale>
          <a:sx n="146" d="100"/>
          <a:sy n="146" d="100"/>
        </p:scale>
        <p:origin x="120" y="5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9.4078752662788701E-2"/>
          <c:y val="6.9062557353870804E-2"/>
          <c:w val="0.65552028216235703"/>
          <c:h val="0.74480056931641803"/>
        </c:manualLayout>
      </c:layout>
      <c:barChart>
        <c:barDir val="col"/>
        <c:grouping val="stack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09C-4FC2-9728-6DA46F890A21}"/>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09C-4FC2-9728-6DA46F890A21}"/>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09C-4FC2-9728-6DA46F890A21}"/>
            </c:ext>
          </c:extLst>
        </c:ser>
        <c:dLbls>
          <c:showLegendKey val="0"/>
          <c:showVal val="0"/>
          <c:showCatName val="0"/>
          <c:showSerName val="0"/>
          <c:showPercent val="0"/>
          <c:showBubbleSize val="0"/>
        </c:dLbls>
        <c:gapWidth val="150"/>
        <c:overlap val="100"/>
        <c:axId val="8243840"/>
        <c:axId val="8245632"/>
      </c:barChart>
      <c:catAx>
        <c:axId val="8243840"/>
        <c:scaling>
          <c:orientation val="minMax"/>
        </c:scaling>
        <c:delete val="0"/>
        <c:axPos val="b"/>
        <c:numFmt formatCode="General" sourceLinked="0"/>
        <c:majorTickMark val="out"/>
        <c:minorTickMark val="none"/>
        <c:tickLblPos val="nextTo"/>
        <c:crossAx val="8245632"/>
        <c:crosses val="autoZero"/>
        <c:auto val="1"/>
        <c:lblAlgn val="ctr"/>
        <c:lblOffset val="100"/>
        <c:noMultiLvlLbl val="0"/>
      </c:catAx>
      <c:valAx>
        <c:axId val="8245632"/>
        <c:scaling>
          <c:orientation val="minMax"/>
        </c:scaling>
        <c:delete val="0"/>
        <c:axPos val="l"/>
        <c:majorGridlines/>
        <c:numFmt formatCode="General" sourceLinked="1"/>
        <c:majorTickMark val="out"/>
        <c:minorTickMark val="none"/>
        <c:tickLblPos val="nextTo"/>
        <c:crossAx val="82438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9B687-A957-4B60-8CCA-963764D55A9B}" type="datetimeFigureOut">
              <a:rPr lang="en-US" smtClean="0"/>
              <a:t>6/23/2023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492227-82B1-450A-87B6-29B696CE25CC}" type="slidenum">
              <a:rPr lang="en-US" smtClean="0"/>
              <a:t>‹#›</a:t>
            </a:fld>
            <a:endParaRPr lang="en-US"/>
          </a:p>
        </p:txBody>
      </p:sp>
    </p:spTree>
    <p:extLst>
      <p:ext uri="{BB962C8B-B14F-4D97-AF65-F5344CB8AC3E}">
        <p14:creationId xmlns:p14="http://schemas.microsoft.com/office/powerpoint/2010/main" val="295679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C346ED-E2B6-4446-8436-50618C67DD08}" type="slidenum">
              <a:rPr lang="en-US" altLang="en-US" sz="1200" smtClean="0"/>
              <a:pPr eaLnBrk="1" hangingPunct="1"/>
              <a:t>1</a:t>
            </a:fld>
            <a:endParaRPr lang="en-US" altLang="en-US" sz="12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cs typeface="Arial" charset="0"/>
              </a:rPr>
              <a:t>Suggestions for Lecturer</a:t>
            </a:r>
          </a:p>
          <a:p>
            <a:pPr marL="0" lvl="3" eaLnBrk="1" hangingPunct="1">
              <a:spcBef>
                <a:spcPct val="70000"/>
              </a:spcBef>
              <a:buClr>
                <a:srgbClr val="003565"/>
              </a:buClr>
            </a:pPr>
            <a:r>
              <a:rPr lang="en-US" dirty="0">
                <a:cs typeface="Arial" charset="0"/>
              </a:rPr>
              <a:t>-1-hour lecture</a:t>
            </a:r>
          </a:p>
          <a:p>
            <a:pPr marL="0" lvl="3" eaLnBrk="1" hangingPunct="1">
              <a:spcBef>
                <a:spcPct val="70000"/>
              </a:spcBef>
              <a:buClr>
                <a:srgbClr val="003565"/>
              </a:buClr>
            </a:pPr>
            <a:r>
              <a:rPr lang="en-US" dirty="0">
                <a:cs typeface="Arial" charset="0"/>
              </a:rPr>
              <a:t>-Use </a:t>
            </a:r>
            <a:r>
              <a:rPr lang="en-US" i="1" dirty="0">
                <a:cs typeface="Arial" charset="0"/>
              </a:rPr>
              <a:t>GRS</a:t>
            </a:r>
            <a:r>
              <a:rPr lang="en-US" dirty="0">
                <a:cs typeface="Arial" charset="0"/>
              </a:rPr>
              <a:t> slides alone or to supplement your own teaching materials.</a:t>
            </a:r>
          </a:p>
          <a:p>
            <a:pPr marL="0" lvl="3" eaLnBrk="1" hangingPunct="1">
              <a:spcBef>
                <a:spcPct val="70000"/>
              </a:spcBef>
              <a:buClr>
                <a:srgbClr val="003565"/>
              </a:buClr>
            </a:pPr>
            <a:r>
              <a:rPr lang="en-US" dirty="0">
                <a:cs typeface="Arial" charset="0"/>
              </a:rPr>
              <a:t>-For strength of evidence (SOE) levels, please see the </a:t>
            </a:r>
            <a:r>
              <a:rPr lang="en-US" i="1" dirty="0">
                <a:cs typeface="Arial" charset="0"/>
              </a:rPr>
              <a:t>GRS Teaching Slides </a:t>
            </a:r>
            <a:r>
              <a:rPr lang="en-US" dirty="0">
                <a:cs typeface="Arial" charset="0"/>
              </a:rPr>
              <a:t>site or the </a:t>
            </a:r>
            <a:r>
              <a:rPr lang="en-US" i="1" dirty="0">
                <a:cs typeface="Arial" charset="0"/>
              </a:rPr>
              <a:t>GRS</a:t>
            </a:r>
            <a:r>
              <a:rPr lang="en-US" dirty="0">
                <a:cs typeface="Arial" charset="0"/>
              </a:rPr>
              <a:t> inside front cover.</a:t>
            </a:r>
          </a:p>
          <a:p>
            <a:pPr marL="0" lvl="3" eaLnBrk="1" hangingPunct="1">
              <a:spcBef>
                <a:spcPct val="70000"/>
              </a:spcBef>
              <a:buClr>
                <a:srgbClr val="003565"/>
              </a:buClr>
            </a:pPr>
            <a:r>
              <a:rPr lang="en-US" dirty="0">
                <a:cs typeface="Arial" charset="0"/>
              </a:rPr>
              <a:t>-Refer to </a:t>
            </a:r>
            <a:r>
              <a:rPr lang="en-US" i="1" dirty="0">
                <a:cs typeface="Arial" charset="0"/>
              </a:rPr>
              <a:t>Geriatrics Review Syllab</a:t>
            </a:r>
            <a:r>
              <a:rPr lang="en-US" dirty="0">
                <a:cs typeface="Arial" charset="0"/>
              </a:rPr>
              <a:t>us and </a:t>
            </a:r>
            <a:r>
              <a:rPr lang="en-US" i="1" dirty="0">
                <a:cs typeface="Arial" charset="0"/>
              </a:rPr>
              <a:t>Geriatrics At Your Fingertips </a:t>
            </a:r>
            <a:r>
              <a:rPr lang="en-US" dirty="0">
                <a:cs typeface="Arial" charset="0"/>
              </a:rPr>
              <a:t>for detailed information on ulcer evaluation, management, and dressings.</a:t>
            </a:r>
          </a:p>
          <a:p>
            <a:pPr marL="0" lvl="3" eaLnBrk="1" hangingPunct="1">
              <a:spcBef>
                <a:spcPct val="70000"/>
              </a:spcBef>
              <a:buClr>
                <a:srgbClr val="003565"/>
              </a:buClr>
            </a:pPr>
            <a:r>
              <a:rPr lang="en-US" dirty="0">
                <a:cs typeface="Arial" charset="0"/>
              </a:rPr>
              <a:t>-Supplement lecture with handouts, such as the Braden Scale and Norton Scale.</a:t>
            </a:r>
            <a:endParaRPr lang="en-US" i="1" dirty="0">
              <a:cs typeface="Arial" charset="0"/>
            </a:endParaRPr>
          </a:p>
          <a:p>
            <a:pPr marL="342900" lvl="3" eaLnBrk="1" hangingPunct="1">
              <a:buClr>
                <a:srgbClr val="003565"/>
              </a:buClr>
            </a:pPr>
            <a:endParaRPr lang="en-US" dirty="0">
              <a:solidFill>
                <a:srgbClr val="003565"/>
              </a:solidFill>
              <a:latin typeface="Arial" charset="0"/>
              <a:cs typeface="Arial" charset="0"/>
            </a:endParaRPr>
          </a:p>
          <a:p>
            <a:pPr eaLnBrk="1" hangingPunct="1"/>
            <a:endParaRPr lang="en-US" altLang="en-US" dirty="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EE87BCC-339C-4310-BA17-5F57669B0D78}" type="slidenum">
              <a:rPr lang="en-US" altLang="en-US" sz="1200" smtClean="0">
                <a:solidFill>
                  <a:srgbClr val="000000"/>
                </a:solidFill>
              </a:rPr>
              <a:pPr eaLnBrk="1" hangingPunct="1"/>
              <a:t>11</a:t>
            </a:fld>
            <a:endParaRPr lang="en-US" altLang="en-US" sz="1200" dirty="0">
              <a:solidFill>
                <a:srgbClr val="000000"/>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mn-lt"/>
                <a:ea typeface="+mn-ea"/>
                <a:cs typeface="+mn-cs"/>
              </a:rPr>
              <a:t>The bridge of the nose, ear, occiput, and malleolus do not have (adipose) subcutaneous tissue, and Stage 3 or 4 injuries can be shallow. In contrast, areas of significant adiposity can develop extremely deep Stage 3 pressure injuries. Stage 4 injuries can extend into muscle and/or supporting structures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fascia, tendon or joint capsule) making osteomyelitis or osteitis likely to develop.</a:t>
            </a:r>
            <a:endParaRPr lang="en-US" altLang="en-US" dirty="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86E63C-E898-4128-B3CB-8EDD4DFA3A45}" type="slidenum">
              <a:rPr lang="en-US" altLang="en-US" sz="1200" smtClean="0">
                <a:solidFill>
                  <a:srgbClr val="000000"/>
                </a:solidFill>
              </a:rPr>
              <a:pPr eaLnBrk="1" hangingPunct="1"/>
              <a:t>13</a:t>
            </a:fld>
            <a:endParaRPr lang="en-US" altLang="en-US" sz="1200" dirty="0">
              <a:solidFill>
                <a:srgbClr val="000000"/>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10DD67-8DC4-4652-A741-2FC290431454}" type="slidenum">
              <a:rPr lang="en-US" altLang="en-US" sz="1200" smtClean="0"/>
              <a:pPr eaLnBrk="1" hangingPunct="1"/>
              <a:t>14</a:t>
            </a:fld>
            <a:endParaRPr lang="en-US" altLang="en-US" sz="1200"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mn-lt"/>
                <a:ea typeface="+mn-ea"/>
                <a:cs typeface="+mn-cs"/>
              </a:rPr>
              <a:t>The heel, the second most common site for pressure injuries after the sacrum, has unique anatomic features that warrant special consideration when evaluating an ulcer. These include thick skin, very little subcutaneous tissue and muscle, and vascular perfusion delivered around the large calcaneus bone that underlies the rear portion of the foot. The foot is also susceptible to circulatory impairment because of atheromatous disease of the leg, microvascular disease from diabetes mellitus, and decreased sensation from peripheral neuropathy of any etiology. Pressure ulcers of the heels often present as blisters. A clear blister over a bony prominence is considered a stage II pressure injury whereas a blood-filled blister is considered DTI.</a:t>
            </a:r>
          </a:p>
          <a:p>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15</a:t>
            </a:fld>
            <a:endParaRPr lang="en-US" dirty="0"/>
          </a:p>
        </p:txBody>
      </p:sp>
    </p:spTree>
    <p:extLst>
      <p:ext uri="{BB962C8B-B14F-4D97-AF65-F5344CB8AC3E}">
        <p14:creationId xmlns:p14="http://schemas.microsoft.com/office/powerpoint/2010/main" val="1735866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Supplemental information can include warmth, capillary refill, and presence of pulses, edema, anasarca, and lymphedema. </a:t>
            </a:r>
          </a:p>
          <a:p>
            <a:pPr marL="0" marR="0" indent="0" algn="l" defTabSz="9144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mn-lt"/>
                <a:ea typeface="+mn-ea"/>
                <a:cs typeface="+mn-cs"/>
              </a:rPr>
              <a:t>Documentation of wound progression is an important component of management and should be ongoing, systematic, and consistent. Wounds should be formally assessed at least weekly, with descriptors that include measurements, nature of the wound bed and periwound area, pressure redistribution modalities, treatments in progress, and response to healing. Some authorities recommend a validated healing scale such as the Pressure Sore Status Tool or the Pressure Ulcer Scale for Healing. No single standard exists that mandates the type and extent of information to include in a wound assessment, but the more descriptors the better. Patients with pressure injuries frequently undergo transitions between locations within the health care continuum, and wounds should be thoroughly documented on both admission and discharge from hospitals and long-term care facilities. Similarly, initial home care visits should include thorough skin inspection. Reverse staging is not a recognized standard, because it does not accurately characterize the anatomic and physiologic process that occurs during healing.</a:t>
            </a:r>
          </a:p>
          <a:p>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17</a:t>
            </a:fld>
            <a:endParaRPr lang="en-US" dirty="0"/>
          </a:p>
        </p:txBody>
      </p:sp>
    </p:spTree>
    <p:extLst>
      <p:ext uri="{BB962C8B-B14F-4D97-AF65-F5344CB8AC3E}">
        <p14:creationId xmlns:p14="http://schemas.microsoft.com/office/powerpoint/2010/main" val="292386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kern="1200" dirty="0">
                <a:solidFill>
                  <a:schemeClr val="tx1"/>
                </a:solidFill>
                <a:effectLst/>
                <a:latin typeface="+mn-lt"/>
                <a:ea typeface="+mn-ea"/>
                <a:cs typeface="+mn-cs"/>
              </a:rPr>
              <a:t>Patients &gt;75 years old with malnutrition and weight loss are 3.8 times more likely to develop pressure injuries. Medical devices are increasingly recognized as causes of pressure ulceration. These include external devices such as tubing and orthopedic splints, casts, limb immobilizers, abdominal binders, and CPAP masks. Care plans for patients with external orthopedic devices should always include periodic skin assessment. Pressure injuries can develop over internally placed medical devices such as implantable </a:t>
            </a:r>
            <a:r>
              <a:rPr lang="en-US" sz="1200" kern="1200" dirty="0" err="1">
                <a:solidFill>
                  <a:schemeClr val="tx1"/>
                </a:solidFill>
                <a:effectLst/>
                <a:latin typeface="+mn-lt"/>
                <a:ea typeface="+mn-ea"/>
                <a:cs typeface="+mn-cs"/>
              </a:rPr>
              <a:t>neurostimulators</a:t>
            </a:r>
            <a:r>
              <a:rPr lang="en-US" sz="1200" kern="1200" dirty="0">
                <a:solidFill>
                  <a:schemeClr val="tx1"/>
                </a:solidFill>
                <a:effectLst/>
                <a:latin typeface="+mn-lt"/>
                <a:ea typeface="+mn-ea"/>
                <a:cs typeface="+mn-cs"/>
              </a:rPr>
              <a:t> and pain-control pumps that create new pressure points under the skin. </a:t>
            </a:r>
          </a:p>
          <a:p>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19</a:t>
            </a:fld>
            <a:endParaRPr lang="en-US" dirty="0"/>
          </a:p>
        </p:txBody>
      </p:sp>
    </p:spTree>
    <p:extLst>
      <p:ext uri="{BB962C8B-B14F-4D97-AF65-F5344CB8AC3E}">
        <p14:creationId xmlns:p14="http://schemas.microsoft.com/office/powerpoint/2010/main" val="2743059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92227-82B1-450A-87B6-29B696CE25CC}" type="slidenum">
              <a:rPr lang="en-US" smtClean="0"/>
              <a:t>20</a:t>
            </a:fld>
            <a:endParaRPr lang="en-US"/>
          </a:p>
        </p:txBody>
      </p:sp>
    </p:spTree>
    <p:extLst>
      <p:ext uri="{BB962C8B-B14F-4D97-AF65-F5344CB8AC3E}">
        <p14:creationId xmlns:p14="http://schemas.microsoft.com/office/powerpoint/2010/main" val="827344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Lifting the heels off the mattress by placing a pillow under the legs when supine</a:t>
            </a:r>
            <a:r>
              <a:rPr lang="en-US" sz="1200" kern="1200" baseline="0" dirty="0">
                <a:solidFill>
                  <a:schemeClr val="tx1"/>
                </a:solidFill>
                <a:effectLst/>
                <a:latin typeface="+mn-lt"/>
                <a:ea typeface="+mn-ea"/>
                <a:cs typeface="+mn-cs"/>
              </a:rPr>
              <a:t> is </a:t>
            </a:r>
            <a:r>
              <a:rPr lang="en-US" sz="1200" kern="1200" dirty="0">
                <a:solidFill>
                  <a:schemeClr val="tx1"/>
                </a:solidFill>
                <a:effectLst/>
                <a:latin typeface="+mn-lt"/>
                <a:ea typeface="+mn-ea"/>
                <a:cs typeface="+mn-cs"/>
              </a:rPr>
              <a:t>called “floating the heels.” </a:t>
            </a:r>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23</a:t>
            </a:fld>
            <a:endParaRPr lang="en-US" dirty="0"/>
          </a:p>
        </p:txBody>
      </p:sp>
    </p:spTree>
    <p:extLst>
      <p:ext uri="{BB962C8B-B14F-4D97-AF65-F5344CB8AC3E}">
        <p14:creationId xmlns:p14="http://schemas.microsoft.com/office/powerpoint/2010/main" val="121007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mn-lt"/>
                <a:ea typeface="+mn-ea"/>
                <a:cs typeface="+mn-cs"/>
              </a:rPr>
              <a:t>The terms “static” and “dynamic” are also commonly applied to support surfaces, where the latter refers to powered devices. There is some evidence that a more advanced static mattress or overlay is associated with lower risk of pressure ulcers than a standard hospital mattress; however, there are little data to support the effectiveness of one type of powered device over another (SOE=C). Given the lack of evidence on efficacy of prevention devices, choices are generally made on the basis of ease of use, nursing preference, cost, availability, and reimbursement.</a:t>
            </a:r>
          </a:p>
          <a:p>
            <a:endParaRPr lang="en-US" dirty="0"/>
          </a:p>
          <a:p>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24</a:t>
            </a:fld>
            <a:endParaRPr lang="en-US" dirty="0"/>
          </a:p>
        </p:txBody>
      </p:sp>
    </p:spTree>
    <p:extLst>
      <p:ext uri="{BB962C8B-B14F-4D97-AF65-F5344CB8AC3E}">
        <p14:creationId xmlns:p14="http://schemas.microsoft.com/office/powerpoint/2010/main" val="3001023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92227-82B1-450A-87B6-29B696CE25CC}" type="slidenum">
              <a:rPr lang="en-US" smtClean="0"/>
              <a:t>25</a:t>
            </a:fld>
            <a:endParaRPr lang="en-US"/>
          </a:p>
        </p:txBody>
      </p:sp>
    </p:spTree>
    <p:extLst>
      <p:ext uri="{BB962C8B-B14F-4D97-AF65-F5344CB8AC3E}">
        <p14:creationId xmlns:p14="http://schemas.microsoft.com/office/powerpoint/2010/main" val="92129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C346ED-E2B6-4446-8436-50618C67DD08}" type="slidenum">
              <a:rPr lang="en-US" altLang="en-US" sz="1200" smtClean="0"/>
              <a:pPr eaLnBrk="1" hangingPunct="1"/>
              <a:t>2</a:t>
            </a:fld>
            <a:endParaRPr lang="en-US" altLang="en-US" sz="12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treatments address: </a:t>
            </a:r>
          </a:p>
          <a:p>
            <a:pPr marL="171450" indent="-171450">
              <a:buFontTx/>
              <a:buChar char="-"/>
            </a:pPr>
            <a:r>
              <a:rPr lang="en-US" dirty="0"/>
              <a:t>Moisture balance</a:t>
            </a:r>
          </a:p>
          <a:p>
            <a:pPr marL="171450" indent="-171450">
              <a:buFontTx/>
              <a:buChar char="-"/>
            </a:pPr>
            <a:r>
              <a:rPr lang="en-US" dirty="0"/>
              <a:t>Bacterial balance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27</a:t>
            </a:fld>
            <a:endParaRPr lang="en-US" dirty="0"/>
          </a:p>
        </p:txBody>
      </p:sp>
    </p:spTree>
    <p:extLst>
      <p:ext uri="{BB962C8B-B14F-4D97-AF65-F5344CB8AC3E}">
        <p14:creationId xmlns:p14="http://schemas.microsoft.com/office/powerpoint/2010/main" val="3552163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NPWT is the application of suction to a wound bed to facilitate healing. The wound is packed with foam and sealed with adhesive membrane, and a vacuum device delivers controlled negative pressure while collecting exudate and debris into a collection chamber or absorptive pad. Since its introduction in the 1980s, NPWT has become a multimillion dollar industry despite the limited evidence in controlled clinical trials for efficacy. NPWT is marketed for all types of wounds, including open abdominal incisions, dehisced surgical wounds, burns, preparation for skin grafts, traumatic wounds, venous stasis ulcers, diabetic foot ulcers, and pressure injuries</a:t>
            </a:r>
          </a:p>
          <a:p>
            <a:r>
              <a:rPr lang="en-US" sz="1200" kern="1200" dirty="0">
                <a:solidFill>
                  <a:schemeClr val="tx1"/>
                </a:solidFill>
                <a:effectLst/>
                <a:latin typeface="+mn-lt"/>
                <a:ea typeface="+mn-ea"/>
                <a:cs typeface="+mn-cs"/>
              </a:rPr>
              <a:t>The mechanism by which NPWT promotes healing is not known but may include removal of excess fluid, improved circulation, reduced bacterial load, and the mechanical effect of negative pressure. The FDA has issued a safety communication regarding complications of NPWT, including pain, retention of foreign bodies from the dressing, bleeding, infection, death, and complications stemming from power outages. NPWT should not be used over necrotic or infected wounds and is not a substitute for good nursing care with keeping a wound clean. Patients should be carefully selected for NPWT and educated regarding use and risks of the device. NPWT initiation should be cautiously considered in a wound that is not expected to heal; and if no observable improvement is seen after 2 weeks, NPWT should be discontinued. </a:t>
            </a:r>
          </a:p>
          <a:p>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32</a:t>
            </a:fld>
            <a:endParaRPr lang="en-US" dirty="0"/>
          </a:p>
        </p:txBody>
      </p:sp>
    </p:spTree>
    <p:extLst>
      <p:ext uri="{BB962C8B-B14F-4D97-AF65-F5344CB8AC3E}">
        <p14:creationId xmlns:p14="http://schemas.microsoft.com/office/powerpoint/2010/main" val="3057061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92227-82B1-450A-87B6-29B696CE25CC}" type="slidenum">
              <a:rPr lang="en-US" smtClean="0"/>
              <a:t>34</a:t>
            </a:fld>
            <a:endParaRPr lang="en-US"/>
          </a:p>
        </p:txBody>
      </p:sp>
    </p:spTree>
    <p:extLst>
      <p:ext uri="{BB962C8B-B14F-4D97-AF65-F5344CB8AC3E}">
        <p14:creationId xmlns:p14="http://schemas.microsoft.com/office/powerpoint/2010/main" val="1978403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mn-lt"/>
                <a:ea typeface="+mn-ea"/>
                <a:cs typeface="+mn-cs"/>
              </a:rPr>
              <a:t>Wound cleansers include water, saline, commercial cleansers, and irrigation devices, but these do not remove deeper bacteria. Bioburden can be managed by removing devitalized tissue with debridement, which can be autolytic, enzymatic, mechanical, or surgical. Antiseptics such as povidone-iodine, betadine, peroxide, and Dakin’s solution are generally discouraged because they harm living tissue but can be useful in heavily contaminated wounds when used in limited fashion.</a:t>
            </a:r>
          </a:p>
          <a:p>
            <a:pPr marL="0" marR="0" indent="0" algn="l" defTabSz="914400" rtl="0" eaLnBrk="1" fontAlgn="auto" latinLnBrk="0" hangingPunct="1">
              <a:lnSpc>
                <a:spcPct val="100000"/>
              </a:lnSpc>
              <a:spcBef>
                <a:spcPts val="600"/>
              </a:spcBef>
              <a:spcAft>
                <a:spcPts val="60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mn-lt"/>
                <a:ea typeface="+mn-ea"/>
                <a:cs typeface="+mn-cs"/>
              </a:rPr>
              <a:t>Local treatments include dressings containing antimicrobial compounds such as gentian violet, methylene blue, silver, and </a:t>
            </a:r>
            <a:r>
              <a:rPr lang="en-US" sz="1200" kern="1200" dirty="0" err="1">
                <a:solidFill>
                  <a:schemeClr val="tx1"/>
                </a:solidFill>
                <a:effectLst/>
                <a:latin typeface="+mn-lt"/>
                <a:ea typeface="+mn-ea"/>
                <a:cs typeface="+mn-cs"/>
              </a:rPr>
              <a:t>cadexomer</a:t>
            </a:r>
            <a:r>
              <a:rPr lang="en-US" sz="1200" kern="1200" dirty="0">
                <a:solidFill>
                  <a:schemeClr val="tx1"/>
                </a:solidFill>
                <a:effectLst/>
                <a:latin typeface="+mn-lt"/>
                <a:ea typeface="+mn-ea"/>
                <a:cs typeface="+mn-cs"/>
              </a:rPr>
              <a:t> iodine. Topical antibiotics include </a:t>
            </a:r>
            <a:r>
              <a:rPr lang="en-US" sz="1200" kern="1200" dirty="0" err="1">
                <a:solidFill>
                  <a:schemeClr val="tx1"/>
                </a:solidFill>
                <a:effectLst/>
                <a:latin typeface="+mn-lt"/>
                <a:ea typeface="+mn-ea"/>
                <a:cs typeface="+mn-cs"/>
              </a:rPr>
              <a:t>mupiricin</a:t>
            </a:r>
            <a:r>
              <a:rPr lang="en-US" sz="1200" kern="1200" dirty="0">
                <a:solidFill>
                  <a:schemeClr val="tx1"/>
                </a:solidFill>
                <a:effectLst/>
                <a:latin typeface="+mn-lt"/>
                <a:ea typeface="+mn-ea"/>
                <a:cs typeface="+mn-cs"/>
              </a:rPr>
              <a:t>, neomycin, </a:t>
            </a:r>
            <a:r>
              <a:rPr lang="en-US" sz="1200" kern="1200" dirty="0" err="1">
                <a:solidFill>
                  <a:schemeClr val="tx1"/>
                </a:solidFill>
                <a:effectLst/>
                <a:latin typeface="+mn-lt"/>
                <a:ea typeface="+mn-ea"/>
                <a:cs typeface="+mn-cs"/>
              </a:rPr>
              <a:t>polymixin</a:t>
            </a:r>
            <a:r>
              <a:rPr lang="en-US" sz="1200" kern="1200" dirty="0">
                <a:solidFill>
                  <a:schemeClr val="tx1"/>
                </a:solidFill>
                <a:effectLst/>
                <a:latin typeface="+mn-lt"/>
                <a:ea typeface="+mn-ea"/>
                <a:cs typeface="+mn-cs"/>
              </a:rPr>
              <a:t> B, and bacitracin. Multiple topical antifungals are available, including the imidazole, </a:t>
            </a:r>
            <a:r>
              <a:rPr lang="en-US" sz="1200" kern="1200" dirty="0" err="1">
                <a:solidFill>
                  <a:schemeClr val="tx1"/>
                </a:solidFill>
                <a:effectLst/>
                <a:latin typeface="+mn-lt"/>
                <a:ea typeface="+mn-ea"/>
                <a:cs typeface="+mn-cs"/>
              </a:rPr>
              <a:t>triazole</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thiazole</a:t>
            </a:r>
            <a:r>
              <a:rPr lang="en-US" sz="1200" kern="1200" dirty="0">
                <a:solidFill>
                  <a:schemeClr val="tx1"/>
                </a:solidFill>
                <a:effectLst/>
                <a:latin typeface="+mn-lt"/>
                <a:ea typeface="+mn-ea"/>
                <a:cs typeface="+mn-cs"/>
              </a:rPr>
              <a:t> compounds. Systemic treatment depends on the suspected organisms and clinical setting, and bone infection requires 6 weeks of intravenous therapy. Aggressive treatment and hospitalization should be guided by goals of care and advance directives in conjunction with education of the patient and family. </a:t>
            </a:r>
          </a:p>
          <a:p>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35</a:t>
            </a:fld>
            <a:endParaRPr lang="en-US" dirty="0"/>
          </a:p>
        </p:txBody>
      </p:sp>
    </p:spTree>
    <p:extLst>
      <p:ext uri="{BB962C8B-B14F-4D97-AF65-F5344CB8AC3E}">
        <p14:creationId xmlns:p14="http://schemas.microsoft.com/office/powerpoint/2010/main" val="2487629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mn-lt"/>
                <a:ea typeface="+mn-ea"/>
                <a:cs typeface="+mn-cs"/>
              </a:rPr>
              <a:t>SOURCE: Alvarez OM, </a:t>
            </a:r>
            <a:r>
              <a:rPr lang="en-US" sz="1200" kern="1200" dirty="0" err="1">
                <a:solidFill>
                  <a:schemeClr val="tx1"/>
                </a:solidFill>
                <a:effectLst/>
                <a:latin typeface="+mn-lt"/>
                <a:ea typeface="+mn-ea"/>
                <a:cs typeface="+mn-cs"/>
              </a:rPr>
              <a:t>Kalinski</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Nusbaum</a:t>
            </a:r>
            <a:r>
              <a:rPr lang="en-US" sz="1200" kern="1200" dirty="0">
                <a:solidFill>
                  <a:schemeClr val="tx1"/>
                </a:solidFill>
                <a:effectLst/>
                <a:latin typeface="+mn-lt"/>
                <a:ea typeface="+mn-ea"/>
                <a:cs typeface="+mn-cs"/>
              </a:rPr>
              <a:t> J, et al. Incorporating wound healing strategies to improve palliation (symptom management) in patients with chronic wounds. </a:t>
            </a:r>
            <a:r>
              <a:rPr lang="en-US" sz="1200" i="1" kern="1200" dirty="0">
                <a:solidFill>
                  <a:schemeClr val="tx1"/>
                </a:solidFill>
                <a:effectLst/>
                <a:latin typeface="+mn-lt"/>
                <a:ea typeface="+mn-ea"/>
                <a:cs typeface="+mn-cs"/>
              </a:rPr>
              <a:t>J Pall Med. </a:t>
            </a:r>
            <a:r>
              <a:rPr lang="en-US" sz="1200" kern="1200" dirty="0">
                <a:solidFill>
                  <a:schemeClr val="tx1"/>
                </a:solidFill>
                <a:effectLst/>
                <a:latin typeface="+mn-lt"/>
                <a:ea typeface="+mn-ea"/>
                <a:cs typeface="+mn-cs"/>
              </a:rPr>
              <a:t>2007;10(5):1161–1189e.</a:t>
            </a:r>
          </a:p>
          <a:p>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37</a:t>
            </a:fld>
            <a:endParaRPr lang="en-US" dirty="0"/>
          </a:p>
        </p:txBody>
      </p:sp>
    </p:spTree>
    <p:extLst>
      <p:ext uri="{BB962C8B-B14F-4D97-AF65-F5344CB8AC3E}">
        <p14:creationId xmlns:p14="http://schemas.microsoft.com/office/powerpoint/2010/main" val="1496996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6BFA95E-B4E3-4928-B2E5-E15C59373CE6}" type="slidenum">
              <a:rPr lang="en-US" altLang="en-US" sz="1200" smtClean="0"/>
              <a:pPr eaLnBrk="1" hangingPunct="1"/>
              <a:t>38</a:t>
            </a:fld>
            <a:endParaRPr lang="en-US" altLang="en-US" sz="1200"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C0CA79-C5CF-4555-AA7E-A3E20FF324E8}" type="slidenum">
              <a:rPr lang="en-US" altLang="en-US" sz="1200" smtClean="0"/>
              <a:pPr eaLnBrk="1" hangingPunct="1"/>
              <a:t>39</a:t>
            </a:fld>
            <a:endParaRPr lang="en-US" altLang="en-US" sz="1200"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spcBef>
                <a:spcPts val="2400"/>
              </a:spcBef>
              <a:buFont typeface="Arial" panose="020B0604020202020204" pitchFamily="34" charset="0"/>
              <a:buChar char="•"/>
            </a:pPr>
            <a:endParaRPr lang="en-US" altLang="en-US" dirty="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B522F1AE-EFAB-4B40-B24A-C72C35E781BF}" type="slidenum">
              <a:rPr lang="en-US" altLang="en-US" sz="1200"/>
              <a:pPr algn="r" eaLnBrk="1" hangingPunct="1"/>
              <a:t>40</a:t>
            </a:fld>
            <a:endParaRPr lang="en-US" altLang="en-US" sz="12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B522F1AE-EFAB-4B40-B24A-C72C35E781BF}" type="slidenum">
              <a:rPr lang="en-US" altLang="en-US" sz="1200"/>
              <a:pPr algn="r" eaLnBrk="1" hangingPunct="1"/>
              <a:t>41</a:t>
            </a:fld>
            <a:endParaRPr lang="en-US" altLang="en-US" sz="12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charset="0"/>
              <a:cs typeface="Arial" charset="0"/>
            </a:endParaRPr>
          </a:p>
        </p:txBody>
      </p:sp>
    </p:spTree>
    <p:extLst>
      <p:ext uri="{BB962C8B-B14F-4D97-AF65-F5344CB8AC3E}">
        <p14:creationId xmlns:p14="http://schemas.microsoft.com/office/powerpoint/2010/main" val="113681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640EA5-68C0-48FB-A787-5BCE2030E542}" type="slidenum">
              <a:rPr lang="en-US" altLang="en-US" sz="1200" smtClean="0"/>
              <a:pPr eaLnBrk="1" hangingPunct="1"/>
              <a:t>3</a:t>
            </a:fld>
            <a:endParaRPr lang="en-US" altLang="en-US" sz="1200"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mn-lt"/>
                <a:ea typeface="+mn-ea"/>
                <a:cs typeface="+mn-cs"/>
              </a:rPr>
              <a:t>Pressure injuries are a designated quality measure in hospitals, long-term care, and home-care settings. As a result of their association with quality of care, pressure injuries have become a major risk management issue. Pressure injury data for skilled nursing facilities is currently published by CMS on the Nursing Home Compare Web site, but as yet there is no federal mandate for publication of pressure injury statistics for hospitals and home care. In addition, pressure</a:t>
            </a:r>
            <a:r>
              <a:rPr lang="en-US" sz="1200" kern="1200" baseline="0" dirty="0">
                <a:solidFill>
                  <a:schemeClr val="tx1"/>
                </a:solidFill>
                <a:effectLst/>
                <a:latin typeface="+mn-lt"/>
                <a:ea typeface="+mn-ea"/>
                <a:cs typeface="+mn-cs"/>
              </a:rPr>
              <a:t> injuries </a:t>
            </a:r>
            <a:r>
              <a:rPr lang="en-US" sz="1200" kern="1200" dirty="0">
                <a:solidFill>
                  <a:schemeClr val="tx1"/>
                </a:solidFill>
                <a:effectLst/>
                <a:latin typeface="+mn-lt"/>
                <a:ea typeface="+mn-ea"/>
                <a:cs typeface="+mn-cs"/>
              </a:rPr>
              <a:t>have been spotlighted in value-based purchasing and pay-for-performance initiatives. For example, in 2008 the CMS introduced a policy to decline payment to hospitals for certain hospital-acquired conditions that include stage III or IV pressure injuries. These factors have resulted in an evolving standard of care that designates physicians as key players. Many hospitals and long-term care facilities require physician orders for wound care products, dressings, and devices to obtain Medicare reimbursement. Because pressure injuries are an identified geriatric syndrome, geriatrics providers with proper training can play a pivotal role in improving quality of care for this condition.</a:t>
            </a:r>
          </a:p>
          <a:p>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4</a:t>
            </a:fld>
            <a:endParaRPr lang="en-US" dirty="0"/>
          </a:p>
        </p:txBody>
      </p:sp>
    </p:spTree>
    <p:extLst>
      <p:ext uri="{BB962C8B-B14F-4D97-AF65-F5344CB8AC3E}">
        <p14:creationId xmlns:p14="http://schemas.microsoft.com/office/powerpoint/2010/main" val="411797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92227-82B1-450A-87B6-29B696CE25CC}" type="slidenum">
              <a:rPr lang="en-US" smtClean="0"/>
              <a:t>5</a:t>
            </a:fld>
            <a:endParaRPr lang="en-US"/>
          </a:p>
        </p:txBody>
      </p:sp>
    </p:spTree>
    <p:extLst>
      <p:ext uri="{BB962C8B-B14F-4D97-AF65-F5344CB8AC3E}">
        <p14:creationId xmlns:p14="http://schemas.microsoft.com/office/powerpoint/2010/main" val="679869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PAD = peripheral arterial disease</a:t>
            </a:r>
          </a:p>
          <a:p>
            <a:endParaRPr lang="en-US" dirty="0"/>
          </a:p>
          <a:p>
            <a:endParaRPr lang="en-US" dirty="0"/>
          </a:p>
          <a:p>
            <a:r>
              <a:rPr lang="en-US" sz="1200" kern="1200" dirty="0">
                <a:solidFill>
                  <a:schemeClr val="tx1"/>
                </a:solidFill>
                <a:effectLst/>
                <a:latin typeface="+mn-lt"/>
                <a:ea typeface="+mn-ea"/>
                <a:cs typeface="+mn-cs"/>
              </a:rPr>
              <a:t>Pressure injuries are one of a diverse group of lesions classified as chronic wounds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Chronic wounds share in common prolonged healing time and interference with normal wound healing that renders them stalled in the inflammatory and proliferative phases. The surface of a chronic wound often harbors an “</a:t>
            </a:r>
            <a:r>
              <a:rPr lang="en-US" sz="1200" kern="1200" dirty="0" err="1">
                <a:solidFill>
                  <a:schemeClr val="tx1"/>
                </a:solidFill>
                <a:effectLst/>
                <a:latin typeface="+mn-lt"/>
                <a:ea typeface="+mn-ea"/>
                <a:cs typeface="+mn-cs"/>
              </a:rPr>
              <a:t>antihealing</a:t>
            </a:r>
            <a:r>
              <a:rPr lang="en-US" sz="1200" kern="1200" dirty="0">
                <a:solidFill>
                  <a:schemeClr val="tx1"/>
                </a:solidFill>
                <a:effectLst/>
                <a:latin typeface="+mn-lt"/>
                <a:ea typeface="+mn-ea"/>
                <a:cs typeface="+mn-cs"/>
              </a:rPr>
              <a:t> environment” with elements that include biofilm, exudate that contains pro-inflammatory cytokines such as matrix metalloproteases and tumor necrosis factor alpha (TNF-α), and lack of pro-regenerative agents such as transforming growth factor (TGF-β), platelet-derived growth factor, and vascular endothelial growth factor.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Conditions leading to chronic wounds include repetitive trauma, decreased vascular perfusion, poor nutrition, poor oxygenation from anemia, diabetes or pulmonary disease, edema that interferes with nutrient delivery, pharmacologic barriers such as corticosteroids and </a:t>
            </a:r>
            <a:r>
              <a:rPr lang="en-US" sz="1200" kern="1200" dirty="0" err="1">
                <a:solidFill>
                  <a:schemeClr val="tx1"/>
                </a:solidFill>
                <a:effectLst/>
                <a:latin typeface="+mn-lt"/>
                <a:ea typeface="+mn-ea"/>
                <a:cs typeface="+mn-cs"/>
              </a:rPr>
              <a:t>immunosuppressants</a:t>
            </a:r>
            <a:r>
              <a:rPr lang="en-US" sz="1200" kern="1200" dirty="0">
                <a:solidFill>
                  <a:schemeClr val="tx1"/>
                </a:solidFill>
                <a:effectLst/>
                <a:latin typeface="+mn-lt"/>
                <a:ea typeface="+mn-ea"/>
                <a:cs typeface="+mn-cs"/>
              </a:rPr>
              <a:t>, incontinence, and biofilms. </a:t>
            </a:r>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6</a:t>
            </a:fld>
            <a:endParaRPr lang="en-US" dirty="0"/>
          </a:p>
        </p:txBody>
      </p:sp>
    </p:spTree>
    <p:extLst>
      <p:ext uri="{BB962C8B-B14F-4D97-AF65-F5344CB8AC3E}">
        <p14:creationId xmlns:p14="http://schemas.microsoft.com/office/powerpoint/2010/main" val="2404403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mn-lt"/>
                <a:ea typeface="+mn-ea"/>
                <a:cs typeface="+mn-cs"/>
              </a:rPr>
              <a:t>Neutrophils are involved in the inflammatory phase, phagocytizing debris and microorganisms and providing a first line of defense. Macrophages play an important role in phagocytosis, debriding damaged tissue with proteases, creating granulation tissue, laying down extracellular matrix, and secreting chemotactic and growth factors. Granulation tissue consists of new blood vessels, fibroblasts, endothelial cells, </a:t>
            </a:r>
            <a:r>
              <a:rPr lang="en-US" sz="1200" kern="1200" dirty="0" err="1">
                <a:solidFill>
                  <a:schemeClr val="tx1"/>
                </a:solidFill>
                <a:effectLst/>
                <a:latin typeface="+mn-lt"/>
                <a:ea typeface="+mn-ea"/>
                <a:cs typeface="+mn-cs"/>
              </a:rPr>
              <a:t>myofibroblasts</a:t>
            </a:r>
            <a:r>
              <a:rPr lang="en-US" sz="1200" kern="1200" dirty="0">
                <a:solidFill>
                  <a:schemeClr val="tx1"/>
                </a:solidFill>
                <a:effectLst/>
                <a:latin typeface="+mn-lt"/>
                <a:ea typeface="+mn-ea"/>
                <a:cs typeface="+mn-cs"/>
              </a:rPr>
              <a:t>, and extracellular matrix. Fibroblasts produce collagen that increases the strength of the wound, plus other critical substances such as elastin, fibronectin, </a:t>
            </a:r>
            <a:r>
              <a:rPr lang="en-US" sz="1200" kern="1200" dirty="0" err="1">
                <a:solidFill>
                  <a:schemeClr val="tx1"/>
                </a:solidFill>
                <a:effectLst/>
                <a:latin typeface="+mn-lt"/>
                <a:ea typeface="+mn-ea"/>
                <a:cs typeface="+mn-cs"/>
              </a:rPr>
              <a:t>glycosaminoglycans</a:t>
            </a:r>
            <a:r>
              <a:rPr lang="en-US" sz="1200" kern="1200" dirty="0">
                <a:solidFill>
                  <a:schemeClr val="tx1"/>
                </a:solidFill>
                <a:effectLst/>
                <a:latin typeface="+mn-lt"/>
                <a:ea typeface="+mn-ea"/>
                <a:cs typeface="+mn-cs"/>
              </a:rPr>
              <a:t>, and proteases. </a:t>
            </a:r>
            <a:r>
              <a:rPr lang="en-US" sz="1200" kern="1200" dirty="0" err="1">
                <a:solidFill>
                  <a:schemeClr val="tx1"/>
                </a:solidFill>
                <a:effectLst/>
                <a:latin typeface="+mn-lt"/>
                <a:ea typeface="+mn-ea"/>
                <a:cs typeface="+mn-cs"/>
              </a:rPr>
              <a:t>Myofibroblasts</a:t>
            </a:r>
            <a:r>
              <a:rPr lang="en-US" sz="1200" kern="1200" dirty="0">
                <a:solidFill>
                  <a:schemeClr val="tx1"/>
                </a:solidFill>
                <a:effectLst/>
                <a:latin typeface="+mn-lt"/>
                <a:ea typeface="+mn-ea"/>
                <a:cs typeface="+mn-cs"/>
              </a:rPr>
              <a:t>, descended from fibroblasts, assist in contraction. Keratinocytes are the main cells responsible for epithelialization, the process of migrating across a bed of granulation tissue. Because of the disruption in normal anatomy and disorganization of new collagen, the tensile strength of a healed wound is only 50%–80% of that of undamaged skin.</a:t>
            </a:r>
          </a:p>
          <a:p>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7</a:t>
            </a:fld>
            <a:endParaRPr lang="en-US" dirty="0"/>
          </a:p>
        </p:txBody>
      </p:sp>
    </p:spTree>
    <p:extLst>
      <p:ext uri="{BB962C8B-B14F-4D97-AF65-F5344CB8AC3E}">
        <p14:creationId xmlns:p14="http://schemas.microsoft.com/office/powerpoint/2010/main" val="405691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4EA0C7-F0FE-430B-BD13-523A071CC5D2}" type="slidenum">
              <a:rPr lang="en-US" altLang="en-US" sz="1200" smtClean="0">
                <a:solidFill>
                  <a:srgbClr val="000000"/>
                </a:solidFill>
              </a:rPr>
              <a:pPr eaLnBrk="1" hangingPunct="1"/>
              <a:t>9</a:t>
            </a:fld>
            <a:endParaRPr lang="en-US" altLang="en-US" sz="1200" dirty="0">
              <a:solidFill>
                <a:srgbClr val="000000"/>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altLang="en-US" dirty="0">
                <a:latin typeface="Arial" charset="0"/>
                <a:cs typeface="Arial" charset="0"/>
              </a:rPr>
              <a:t>The stage 2 category </a:t>
            </a:r>
            <a:r>
              <a:rPr lang="en-US" sz="1200" kern="1200" dirty="0">
                <a:solidFill>
                  <a:srgbClr val="002060"/>
                </a:solidFill>
                <a:effectLst/>
                <a:latin typeface="+mn-lt"/>
                <a:ea typeface="+mn-ea"/>
                <a:cs typeface="+mn-cs"/>
              </a:rPr>
              <a:t>should not be used to describe skin tears, tape burns, incontinence-associated dermatitis, maceration, or excoriation.</a:t>
            </a:r>
            <a:endParaRPr kumimoji="0" lang="en-US" sz="1200" b="0" i="0" u="none" strike="noStrike" cap="none" normalizeH="0" baseline="0" dirty="0">
              <a:ln>
                <a:noFill/>
              </a:ln>
              <a:solidFill>
                <a:srgbClr val="002060"/>
              </a:solidFill>
              <a:effectLst/>
              <a:latin typeface="Arial" charset="0"/>
              <a:cs typeface="Times New Roman" pitchFamily="18" charset="0"/>
            </a:endParaRPr>
          </a:p>
          <a:p>
            <a:pPr eaLnBrk="1" hangingPunct="1"/>
            <a:endParaRPr lang="en-US" altLang="en-US" dirty="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92227-82B1-450A-87B6-29B696CE25CC}" type="slidenum">
              <a:rPr lang="en-US" smtClean="0"/>
              <a:t>10</a:t>
            </a:fld>
            <a:endParaRPr lang="en-US"/>
          </a:p>
        </p:txBody>
      </p:sp>
    </p:spTree>
    <p:extLst>
      <p:ext uri="{BB962C8B-B14F-4D97-AF65-F5344CB8AC3E}">
        <p14:creationId xmlns:p14="http://schemas.microsoft.com/office/powerpoint/2010/main" val="2727912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1366" y="1706023"/>
            <a:ext cx="6858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01366" y="418569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749"/>
          </a:xfrm>
          <a:prstGeom prst="rect">
            <a:avLst/>
          </a:prstGeom>
        </p:spPr>
      </p:pic>
    </p:spTree>
    <p:extLst>
      <p:ext uri="{BB962C8B-B14F-4D97-AF65-F5344CB8AC3E}">
        <p14:creationId xmlns:p14="http://schemas.microsoft.com/office/powerpoint/2010/main" val="3355883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275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836150" y="1976446"/>
            <a:ext cx="3400670" cy="3694633"/>
          </a:xfrm>
          <a:prstGeom prst="rect">
            <a:avLst/>
          </a:prstGeo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711910" y="1976446"/>
            <a:ext cx="3400670" cy="3694633"/>
          </a:xfrm>
          <a:prstGeom prst="rect">
            <a:avLst/>
          </a:prstGeo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745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Chart 5"/>
          <p:cNvGraphicFramePr/>
          <p:nvPr userDrawn="1">
            <p:extLst>
              <p:ext uri="{D42A27DB-BD31-4B8C-83A1-F6EECF244321}">
                <p14:modId xmlns:p14="http://schemas.microsoft.com/office/powerpoint/2010/main" val="602116624"/>
              </p:ext>
            </p:extLst>
          </p:nvPr>
        </p:nvGraphicFramePr>
        <p:xfrm>
          <a:off x="1295400" y="1710546"/>
          <a:ext cx="6841067" cy="4560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8057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497974" y="2009198"/>
            <a:ext cx="6386610" cy="3738463"/>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3776893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391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pic>
        <p:nvPicPr>
          <p:cNvPr id="7" name="Picture 6">
            <a:extLst>
              <a:ext uri="{FF2B5EF4-FFF2-40B4-BE49-F238E27FC236}">
                <a16:creationId xmlns:a16="http://schemas.microsoft.com/office/drawing/2014/main" id="{251140EF-22A1-92BA-872B-0CE0E5AB56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749"/>
          </a:xfrm>
          <a:prstGeom prst="rect">
            <a:avLst/>
          </a:prstGeom>
        </p:spPr>
      </p:pic>
    </p:spTree>
    <p:extLst>
      <p:ext uri="{BB962C8B-B14F-4D97-AF65-F5344CB8AC3E}">
        <p14:creationId xmlns:p14="http://schemas.microsoft.com/office/powerpoint/2010/main" val="193707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01066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37163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762302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98657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
        <p:nvSpPr>
          <p:cNvPr id="4" name="Title 1"/>
          <p:cNvSpPr>
            <a:spLocks noGrp="1"/>
          </p:cNvSpPr>
          <p:nvPr>
            <p:ph type="title"/>
          </p:nvPr>
        </p:nvSpPr>
        <p:spPr>
          <a:xfrm>
            <a:off x="2042813" y="151116"/>
            <a:ext cx="6686550" cy="724373"/>
          </a:xfrm>
          <a:prstGeom prst="rect">
            <a:avLst/>
          </a:prstGeom>
        </p:spPr>
        <p:txBody>
          <a:bodyPr/>
          <a:lstStyle>
            <a:lvl1pPr algn="ctr">
              <a:defRPr sz="3200"/>
            </a:lvl1pPr>
          </a:lstStyle>
          <a:p>
            <a:r>
              <a:rPr lang="en-US"/>
              <a:t>Click to edit Master title style</a:t>
            </a:r>
            <a:endParaRPr lang="en-US" dirty="0"/>
          </a:p>
        </p:txBody>
      </p:sp>
    </p:spTree>
    <p:extLst>
      <p:ext uri="{BB962C8B-B14F-4D97-AF65-F5344CB8AC3E}">
        <p14:creationId xmlns:p14="http://schemas.microsoft.com/office/powerpoint/2010/main" val="4130564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763614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83034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334452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507312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942904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292878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706669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924858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589945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62447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560052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207341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53378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497974" y="2009198"/>
            <a:ext cx="6386610" cy="3738463"/>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 name="Slide Number Placeholder 1"/>
          <p:cNvSpPr>
            <a:spLocks noGrp="1"/>
          </p:cNvSpPr>
          <p:nvPr>
            <p:ph type="sldNum" sz="quarter" idx="10"/>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81775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500262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752600"/>
            <a:ext cx="38100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52600"/>
            <a:ext cx="3810000" cy="2095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3810000" cy="2095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xfrm>
            <a:off x="6477000" y="6248400"/>
            <a:ext cx="1905000" cy="457200"/>
          </a:xfrm>
          <a:prstGeom prst="rect">
            <a:avLst/>
          </a:prstGeom>
          <a:ln/>
        </p:spPr>
        <p:txBody>
          <a:bodyPr/>
          <a:lstStyle>
            <a:lvl1pPr>
              <a:defRPr/>
            </a:lvl1pPr>
          </a:lstStyle>
          <a:p>
            <a:pPr>
              <a:defRPr/>
            </a:pPr>
            <a:endParaRPr lang="en-US" altLang="en-US" dirty="0">
              <a:solidFill>
                <a:srgbClr val="FFFFFF">
                  <a:tint val="75000"/>
                </a:srgbClr>
              </a:solidFill>
            </a:endParaRPr>
          </a:p>
          <a:p>
            <a:pPr>
              <a:defRPr/>
            </a:pPr>
            <a:r>
              <a:rPr lang="en-US" altLang="en-US" dirty="0">
                <a:solidFill>
                  <a:srgbClr val="FFFFFF">
                    <a:tint val="75000"/>
                  </a:srgbClr>
                </a:solidFill>
              </a:rPr>
              <a:t>Slide </a:t>
            </a:r>
            <a:fld id="{88825E6F-FFE2-45FC-B2B1-EBE6A0545689}" type="slidenum">
              <a:rPr lang="en-US" altLang="en-US">
                <a:solidFill>
                  <a:srgbClr val="FFFFFF">
                    <a:tint val="75000"/>
                  </a:srgbClr>
                </a:solidFill>
              </a:rPr>
              <a:pPr>
                <a:defRPr/>
              </a:pPr>
              <a:t>‹#›</a:t>
            </a:fld>
            <a:endParaRPr lang="en-US" altLang="en-US" dirty="0">
              <a:solidFill>
                <a:srgbClr val="FFFFFF">
                  <a:tint val="75000"/>
                </a:srgbClr>
              </a:solidFill>
            </a:endParaRPr>
          </a:p>
        </p:txBody>
      </p:sp>
    </p:spTree>
    <p:extLst>
      <p:ext uri="{BB962C8B-B14F-4D97-AF65-F5344CB8AC3E}">
        <p14:creationId xmlns:p14="http://schemas.microsoft.com/office/powerpoint/2010/main" val="52634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752600"/>
            <a:ext cx="7772400" cy="4343400"/>
          </a:xfrm>
          <a:prstGeom prst="rect">
            <a:avLst/>
          </a:prstGeom>
        </p:spPr>
        <p:txBody>
          <a:bodyPr/>
          <a:lstStyle/>
          <a:p>
            <a:pPr lvl="0"/>
            <a:r>
              <a:rPr lang="en-US" noProof="0"/>
              <a:t>Click icon to add table</a:t>
            </a:r>
            <a:endParaRPr lang="en-US" noProof="0" dirty="0"/>
          </a:p>
        </p:txBody>
      </p:sp>
      <p:sp>
        <p:nvSpPr>
          <p:cNvPr id="4" name="Rectangle 6"/>
          <p:cNvSpPr>
            <a:spLocks noGrp="1" noChangeArrowheads="1"/>
          </p:cNvSpPr>
          <p:nvPr>
            <p:ph type="sldNum" sz="quarter" idx="10"/>
          </p:nvPr>
        </p:nvSpPr>
        <p:spPr>
          <a:xfrm>
            <a:off x="6477000" y="6248400"/>
            <a:ext cx="1905000" cy="457200"/>
          </a:xfrm>
          <a:prstGeom prst="rect">
            <a:avLst/>
          </a:prstGeom>
          <a:ln/>
        </p:spPr>
        <p:txBody>
          <a:bodyPr/>
          <a:lstStyle>
            <a:lvl1pPr>
              <a:defRPr/>
            </a:lvl1pPr>
          </a:lstStyle>
          <a:p>
            <a:pPr>
              <a:defRPr/>
            </a:pPr>
            <a:endParaRPr lang="en-US" altLang="en-US" dirty="0">
              <a:solidFill>
                <a:srgbClr val="FFFFFF">
                  <a:tint val="75000"/>
                </a:srgbClr>
              </a:solidFill>
            </a:endParaRPr>
          </a:p>
          <a:p>
            <a:pPr>
              <a:defRPr/>
            </a:pPr>
            <a:r>
              <a:rPr lang="en-US" altLang="en-US" dirty="0">
                <a:solidFill>
                  <a:srgbClr val="FFFFFF">
                    <a:tint val="75000"/>
                  </a:srgbClr>
                </a:solidFill>
              </a:rPr>
              <a:t>Slide </a:t>
            </a:r>
            <a:fld id="{8C9AA2DE-0328-4D94-9F80-643137F59C0A}" type="slidenum">
              <a:rPr lang="en-US" altLang="en-US">
                <a:solidFill>
                  <a:srgbClr val="FFFFFF">
                    <a:tint val="75000"/>
                  </a:srgbClr>
                </a:solidFill>
              </a:rPr>
              <a:pPr>
                <a:defRPr/>
              </a:pPr>
              <a:t>‹#›</a:t>
            </a:fld>
            <a:endParaRPr lang="en-US" altLang="en-US" dirty="0">
              <a:solidFill>
                <a:srgbClr val="FFFFFF">
                  <a:tint val="75000"/>
                </a:srgbClr>
              </a:solidFill>
            </a:endParaRPr>
          </a:p>
        </p:txBody>
      </p:sp>
    </p:spTree>
    <p:extLst>
      <p:ext uri="{BB962C8B-B14F-4D97-AF65-F5344CB8AC3E}">
        <p14:creationId xmlns:p14="http://schemas.microsoft.com/office/powerpoint/2010/main" val="277108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752600"/>
            <a:ext cx="38100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752600"/>
            <a:ext cx="3810000" cy="4343400"/>
          </a:xfrm>
          <a:prstGeom prst="rect">
            <a:avLst/>
          </a:prstGeom>
        </p:spPr>
        <p:txBody>
          <a:bodyPr/>
          <a:lstStyle/>
          <a:p>
            <a:pPr lvl="0"/>
            <a:r>
              <a:rPr lang="en-US" noProof="0"/>
              <a:t>Click icon to add chart</a:t>
            </a:r>
            <a:endParaRPr lang="en-US" noProof="0" dirty="0"/>
          </a:p>
        </p:txBody>
      </p:sp>
      <p:sp>
        <p:nvSpPr>
          <p:cNvPr id="5" name="Rectangle 6"/>
          <p:cNvSpPr>
            <a:spLocks noGrp="1" noChangeArrowheads="1"/>
          </p:cNvSpPr>
          <p:nvPr>
            <p:ph type="sldNum" sz="quarter" idx="10"/>
          </p:nvPr>
        </p:nvSpPr>
        <p:spPr>
          <a:xfrm>
            <a:off x="6477000" y="6248400"/>
            <a:ext cx="1905000" cy="457200"/>
          </a:xfrm>
          <a:prstGeom prst="rect">
            <a:avLst/>
          </a:prstGeom>
          <a:ln/>
        </p:spPr>
        <p:txBody>
          <a:bodyPr/>
          <a:lstStyle>
            <a:lvl1pPr>
              <a:defRPr/>
            </a:lvl1pPr>
          </a:lstStyle>
          <a:p>
            <a:pPr>
              <a:defRPr/>
            </a:pPr>
            <a:endParaRPr lang="en-US" altLang="en-US" dirty="0">
              <a:solidFill>
                <a:srgbClr val="FFFFFF">
                  <a:tint val="75000"/>
                </a:srgbClr>
              </a:solidFill>
            </a:endParaRPr>
          </a:p>
          <a:p>
            <a:pPr>
              <a:defRPr/>
            </a:pPr>
            <a:r>
              <a:rPr lang="en-US" altLang="en-US" dirty="0">
                <a:solidFill>
                  <a:srgbClr val="FFFFFF">
                    <a:tint val="75000"/>
                  </a:srgbClr>
                </a:solidFill>
              </a:rPr>
              <a:t>Slide </a:t>
            </a:r>
            <a:fld id="{6DA80259-0996-4944-A06C-60C62F4487AE}" type="slidenum">
              <a:rPr lang="en-US" altLang="en-US">
                <a:solidFill>
                  <a:srgbClr val="FFFFFF">
                    <a:tint val="75000"/>
                  </a:srgbClr>
                </a:solidFill>
              </a:rPr>
              <a:pPr>
                <a:defRPr/>
              </a:pPr>
              <a:t>‹#›</a:t>
            </a:fld>
            <a:endParaRPr lang="en-US" altLang="en-US" dirty="0">
              <a:solidFill>
                <a:srgbClr val="FFFFFF">
                  <a:tint val="75000"/>
                </a:srgbClr>
              </a:solidFill>
            </a:endParaRPr>
          </a:p>
        </p:txBody>
      </p:sp>
    </p:spTree>
    <p:extLst>
      <p:ext uri="{BB962C8B-B14F-4D97-AF65-F5344CB8AC3E}">
        <p14:creationId xmlns:p14="http://schemas.microsoft.com/office/powerpoint/2010/main" val="1932828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8240" y="2995065"/>
            <a:ext cx="7975159" cy="1470025"/>
          </a:xfrm>
          <a:prstGeom prst="rect">
            <a:avLst/>
          </a:prstGeom>
        </p:spPr>
        <p:txBody>
          <a:bodyPr>
            <a:noAutofit/>
          </a:bodyPr>
          <a:lstStyle>
            <a:lvl1pPr>
              <a:defRPr sz="7200" b="0" i="0" spc="300">
                <a:solidFill>
                  <a:schemeClr val="bg1"/>
                </a:solidFill>
                <a:latin typeface="Gill Sans MT"/>
                <a:cs typeface="Gill Sans MT"/>
              </a:defRPr>
            </a:lvl1pPr>
          </a:lstStyle>
          <a:p>
            <a:r>
              <a:rPr lang="en-US"/>
              <a:t>Click to edit Master title style</a:t>
            </a:r>
            <a:endParaRPr lang="en-US" dirty="0"/>
          </a:p>
        </p:txBody>
      </p:sp>
    </p:spTree>
    <p:extLst>
      <p:ext uri="{BB962C8B-B14F-4D97-AF65-F5344CB8AC3E}">
        <p14:creationId xmlns:p14="http://schemas.microsoft.com/office/powerpoint/2010/main" val="293321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9144000" cy="847898"/>
          </a:xfrm>
          <a:prstGeom prst="rect">
            <a:avLst/>
          </a:prstGeom>
        </p:spPr>
      </p:pic>
    </p:spTree>
    <p:extLst>
      <p:ext uri="{BB962C8B-B14F-4D97-AF65-F5344CB8AC3E}">
        <p14:creationId xmlns:p14="http://schemas.microsoft.com/office/powerpoint/2010/main" val="4234764224"/>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51" r:id="rId11"/>
    <p:sldLayoutId id="2147483654" r:id="rId12"/>
    <p:sldLayoutId id="2147483656" r:id="rId13"/>
    <p:sldLayoutId id="214748365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6/23/2023</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26EAF35-6A1F-CE40-ADCC-8D45240516C1}"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516476384"/>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37E1893-642C-AFCA-CFE1-3F2B25C696C9}"/>
              </a:ext>
            </a:extLst>
          </p:cNvPr>
          <p:cNvPicPr>
            <a:picLocks noChangeAspect="1"/>
          </p:cNvPicPr>
          <p:nvPr/>
        </p:nvPicPr>
        <p:blipFill rotWithShape="1">
          <a:blip r:embed="rId7">
            <a:alphaModFix amt="40000"/>
          </a:blip>
          <a:srcRect l="22145" r="2855"/>
          <a:stretch/>
        </p:blipFill>
        <p:spPr>
          <a:xfrm>
            <a:off x="20" y="10"/>
            <a:ext cx="9143980" cy="6857990"/>
          </a:xfrm>
          <a:prstGeom prst="rect">
            <a:avLst/>
          </a:prstGeom>
        </p:spPr>
      </p:pic>
      <p:sp>
        <p:nvSpPr>
          <p:cNvPr id="4" name="Rectangle 3"/>
          <p:cNvSpPr/>
          <p:nvPr/>
        </p:nvSpPr>
        <p:spPr>
          <a:xfrm>
            <a:off x="866216" y="1447800"/>
            <a:ext cx="6619243" cy="332958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7200">
                <a:latin typeface="+mj-lt"/>
                <a:ea typeface="+mj-ea"/>
                <a:cs typeface="+mj-cs"/>
              </a:rPr>
              <a:t>PRESSURE INJURIES AND WOUND CARE</a:t>
            </a:r>
          </a:p>
        </p:txBody>
      </p:sp>
      <p:sp>
        <p:nvSpPr>
          <p:cNvPr id="2" name="TextBox 1">
            <a:extLst>
              <a:ext uri="{FF2B5EF4-FFF2-40B4-BE49-F238E27FC236}">
                <a16:creationId xmlns:a16="http://schemas.microsoft.com/office/drawing/2014/main" id="{DDE27986-C092-A8D3-4A7D-6A1329AB15AE}"/>
              </a:ext>
            </a:extLst>
          </p:cNvPr>
          <p:cNvSpPr txBox="1"/>
          <p:nvPr/>
        </p:nvSpPr>
        <p:spPr>
          <a:xfrm>
            <a:off x="866216" y="4777380"/>
            <a:ext cx="6619243" cy="861420"/>
          </a:xfrm>
          <a:prstGeom prst="rect">
            <a:avLst/>
          </a:prstGeom>
        </p:spPr>
        <p:txBody>
          <a:bodyPr vert="horz" lIns="91440" tIns="45720" rIns="91440" bIns="45720" rtlCol="0" anchor="t">
            <a:normAutofit fontScale="85000" lnSpcReduction="10000"/>
          </a:bodyPr>
          <a:lstStyle/>
          <a:p>
            <a:pPr>
              <a:spcBef>
                <a:spcPts val="1000"/>
              </a:spcBef>
              <a:buClr>
                <a:schemeClr val="bg2">
                  <a:lumMod val="40000"/>
                  <a:lumOff val="60000"/>
                </a:schemeClr>
              </a:buClr>
              <a:buSzPct val="80000"/>
            </a:pPr>
            <a:r>
              <a:rPr lang="en-US" sz="1900" cap="all" dirty="0">
                <a:latin typeface="Arial" panose="020B0604020202020204" pitchFamily="34" charset="0"/>
                <a:ea typeface="+mj-ea"/>
                <a:cs typeface="Arial" panose="020B0604020202020204" pitchFamily="34" charset="0"/>
              </a:rPr>
              <a:t>Donald A. Jurivich, D.O.</a:t>
            </a:r>
          </a:p>
          <a:p>
            <a:pPr>
              <a:spcBef>
                <a:spcPts val="1000"/>
              </a:spcBef>
              <a:buClr>
                <a:schemeClr val="bg2">
                  <a:lumMod val="40000"/>
                  <a:lumOff val="60000"/>
                </a:schemeClr>
              </a:buClr>
              <a:buSzPct val="80000"/>
            </a:pPr>
            <a:r>
              <a:rPr lang="en-US" sz="1900" cap="all" dirty="0">
                <a:latin typeface="Arial" panose="020B0604020202020204" pitchFamily="34" charset="0"/>
                <a:ea typeface="+mj-ea"/>
                <a:cs typeface="Arial" panose="020B0604020202020204" pitchFamily="34" charset="0"/>
              </a:rPr>
              <a:t>Gilbertson Distinguished Professor of Geriatrics</a:t>
            </a:r>
          </a:p>
          <a:p>
            <a:pPr>
              <a:spcBef>
                <a:spcPts val="1000"/>
              </a:spcBef>
              <a:buClr>
                <a:schemeClr val="bg2">
                  <a:lumMod val="40000"/>
                  <a:lumOff val="60000"/>
                </a:schemeClr>
              </a:buClr>
              <a:buSzPct val="80000"/>
            </a:pPr>
            <a:endParaRPr lang="en-US" sz="1900" cap="all" dirty="0">
              <a:latin typeface="+mj-lt"/>
              <a:ea typeface="+mj-ea"/>
              <a:cs typeface="+mj-cs"/>
            </a:endParaRPr>
          </a:p>
        </p:txBody>
      </p:sp>
    </p:spTree>
    <p:extLst>
      <p:ext uri="{BB962C8B-B14F-4D97-AF65-F5344CB8AC3E}">
        <p14:creationId xmlns:p14="http://schemas.microsoft.com/office/powerpoint/2010/main" val="3258590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982" y="2010620"/>
            <a:ext cx="3657600" cy="2743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3376" y="1967948"/>
            <a:ext cx="3773424" cy="2828544"/>
          </a:xfrm>
          <a:prstGeom prst="rect">
            <a:avLst/>
          </a:prstGeom>
        </p:spPr>
      </p:pic>
      <p:sp>
        <p:nvSpPr>
          <p:cNvPr id="6" name="TextBox 5"/>
          <p:cNvSpPr txBox="1"/>
          <p:nvPr/>
        </p:nvSpPr>
        <p:spPr>
          <a:xfrm>
            <a:off x="1747401" y="4926616"/>
            <a:ext cx="1423788"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Stage 1</a:t>
            </a:r>
          </a:p>
        </p:txBody>
      </p:sp>
      <p:sp>
        <p:nvSpPr>
          <p:cNvPr id="7" name="TextBox 6"/>
          <p:cNvSpPr txBox="1"/>
          <p:nvPr/>
        </p:nvSpPr>
        <p:spPr>
          <a:xfrm>
            <a:off x="6088194" y="4926616"/>
            <a:ext cx="1423788"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Stage 2</a:t>
            </a:r>
          </a:p>
        </p:txBody>
      </p:sp>
    </p:spTree>
    <p:extLst>
      <p:ext uri="{BB962C8B-B14F-4D97-AF65-F5344CB8AC3E}">
        <p14:creationId xmlns:p14="http://schemas.microsoft.com/office/powerpoint/2010/main" val="1457867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48" name="Group 20"/>
          <p:cNvGraphicFramePr>
            <a:graphicFrameLocks noGrp="1"/>
          </p:cNvGraphicFramePr>
          <p:nvPr>
            <p:extLst>
              <p:ext uri="{D42A27DB-BD31-4B8C-83A1-F6EECF244321}">
                <p14:modId xmlns:p14="http://schemas.microsoft.com/office/powerpoint/2010/main" val="3026950166"/>
              </p:ext>
            </p:extLst>
          </p:nvPr>
        </p:nvGraphicFramePr>
        <p:xfrm>
          <a:off x="372626" y="378398"/>
          <a:ext cx="8093765" cy="5887121"/>
        </p:xfrm>
        <a:graphic>
          <a:graphicData uri="http://schemas.openxmlformats.org/drawingml/2006/table">
            <a:tbl>
              <a:tblPr firstRow="1" bandRow="1">
                <a:tableStyleId>{21E4AEA4-8DFA-4A89-87EB-49C32662AFE0}</a:tableStyleId>
              </a:tblPr>
              <a:tblGrid>
                <a:gridCol w="2023441">
                  <a:extLst>
                    <a:ext uri="{9D8B030D-6E8A-4147-A177-3AD203B41FA5}">
                      <a16:colId xmlns:a16="http://schemas.microsoft.com/office/drawing/2014/main" val="20000"/>
                    </a:ext>
                  </a:extLst>
                </a:gridCol>
                <a:gridCol w="6070324">
                  <a:extLst>
                    <a:ext uri="{9D8B030D-6E8A-4147-A177-3AD203B41FA5}">
                      <a16:colId xmlns:a16="http://schemas.microsoft.com/office/drawing/2014/main" val="20001"/>
                    </a:ext>
                  </a:extLst>
                </a:gridCol>
              </a:tblGrid>
              <a:tr h="6063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Arial" panose="020B0604020202020204" pitchFamily="34" charset="0"/>
                          <a:cs typeface="Arial" panose="020B0604020202020204" pitchFamily="34" charset="0"/>
                        </a:rPr>
                        <a:t>Stage</a:t>
                      </a:r>
                      <a:endParaRPr kumimoji="0" lang="en-US" sz="2800" b="1"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a:txBody>
                  <a:tcPr marL="53223" marR="53223" marT="53226" marB="26844"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Arial" panose="020B0604020202020204" pitchFamily="34" charset="0"/>
                          <a:cs typeface="Arial" panose="020B0604020202020204" pitchFamily="34" charset="0"/>
                        </a:rPr>
                        <a:t>Definition</a:t>
                      </a:r>
                      <a:endParaRPr kumimoji="0" lang="en-US" sz="2800" b="1"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a:txBody>
                  <a:tcPr marL="53223" marR="53223" marT="53226" marB="26844" anchor="b" horzOverflow="overflow"/>
                </a:tc>
                <a:extLst>
                  <a:ext uri="{0D108BD9-81ED-4DB2-BD59-A6C34878D82A}">
                    <a16:rowId xmlns:a16="http://schemas.microsoft.com/office/drawing/2014/main" val="10000"/>
                  </a:ext>
                </a:extLst>
              </a:tr>
              <a:tr h="246633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r>
                        <a:rPr kumimoji="0" lang="en-US" sz="2800" b="1" u="none" strike="noStrike" cap="none" normalizeH="0" baseline="0" dirty="0">
                          <a:ln>
                            <a:noFill/>
                          </a:ln>
                          <a:effectLst/>
                          <a:latin typeface="Arial" panose="020B0604020202020204" pitchFamily="34" charset="0"/>
                          <a:cs typeface="Arial" panose="020B0604020202020204" pitchFamily="34" charset="0"/>
                        </a:rPr>
                        <a:t>Stage 3</a:t>
                      </a:r>
                    </a:p>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endParaRPr kumimoji="0" lang="en-US" sz="280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Full-thickness tissue loss</a:t>
                      </a:r>
                      <a:endParaRPr kumimoji="0" lang="en-US" sz="2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L="53223" marR="53223" marT="53226" marB="26844" horzOverflow="overflow"/>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Full-thickness tissue loss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May see Subcutaneous fat but not bone, tendon, or muscle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Slough / biofilm</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 / - undermining and tunneling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Depth varies</a:t>
                      </a:r>
                      <a:endParaRPr kumimoji="0" lang="en-US" sz="2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L="53223" marR="53223" marT="53226" marB="26844" horzOverflow="overflow"/>
                </a:tc>
                <a:extLst>
                  <a:ext uri="{0D108BD9-81ED-4DB2-BD59-A6C34878D82A}">
                    <a16:rowId xmlns:a16="http://schemas.microsoft.com/office/drawing/2014/main" val="10001"/>
                  </a:ext>
                </a:extLst>
              </a:tr>
              <a:tr h="209145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r>
                        <a:rPr kumimoji="0" lang="en-US" sz="2800" b="1" u="none" strike="noStrike" cap="none" normalizeH="0" baseline="0" dirty="0">
                          <a:ln>
                            <a:noFill/>
                          </a:ln>
                          <a:effectLst/>
                          <a:latin typeface="Arial" panose="020B0604020202020204" pitchFamily="34" charset="0"/>
                          <a:cs typeface="Arial" panose="020B0604020202020204" pitchFamily="34" charset="0"/>
                        </a:rPr>
                        <a:t>Stage 4</a:t>
                      </a:r>
                    </a:p>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endParaRPr kumimoji="0" lang="en-US" sz="2800" b="1"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Full-thickness tissue loss</a:t>
                      </a:r>
                      <a:endParaRPr kumimoji="0" lang="en-US" sz="2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L="53223" marR="53223" marT="53226" marB="26844" horzOverflow="overflow"/>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Full-thickness tissue loss with exposed bone, tendon, or muscle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Slough or eschar</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 undermining and tunneling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defRPr/>
                      </a:pPr>
                      <a:r>
                        <a:rPr kumimoji="0" lang="en-US" sz="2800" u="none" strike="noStrike" cap="none" normalizeH="0" baseline="0" dirty="0">
                          <a:ln>
                            <a:noFill/>
                          </a:ln>
                          <a:effectLst/>
                          <a:latin typeface="Arial" panose="020B0604020202020204" pitchFamily="34" charset="0"/>
                          <a:cs typeface="Arial" panose="020B0604020202020204" pitchFamily="34" charset="0"/>
                        </a:rPr>
                        <a:t>Depth varies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endParaRPr kumimoji="0" lang="en-US" sz="2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L="53223" marR="53223" marT="53226" marB="26844"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2981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392" y="1937"/>
            <a:ext cx="7220608" cy="644039"/>
          </a:xfrm>
        </p:spPr>
        <p:txBody>
          <a:bodyPr>
            <a:noAutofit/>
          </a:bodyPr>
          <a:lstStyle/>
          <a:p>
            <a:endParaRPr lang="en-US" sz="2800"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983" y="1925306"/>
            <a:ext cx="3657600" cy="2743200"/>
          </a:xfrm>
          <a:prstGeom prst="rect">
            <a:avLst/>
          </a:prstGeom>
        </p:spPr>
      </p:pic>
      <p:sp>
        <p:nvSpPr>
          <p:cNvPr id="5" name="TextBox 4"/>
          <p:cNvSpPr txBox="1"/>
          <p:nvPr/>
        </p:nvSpPr>
        <p:spPr>
          <a:xfrm>
            <a:off x="1544451" y="4906738"/>
            <a:ext cx="159691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Stage 3</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1925306"/>
            <a:ext cx="3657600" cy="2743200"/>
          </a:xfrm>
          <a:prstGeom prst="rect">
            <a:avLst/>
          </a:prstGeom>
        </p:spPr>
      </p:pic>
      <p:sp>
        <p:nvSpPr>
          <p:cNvPr id="7" name="TextBox 6"/>
          <p:cNvSpPr txBox="1"/>
          <p:nvPr/>
        </p:nvSpPr>
        <p:spPr>
          <a:xfrm>
            <a:off x="6059544" y="4906737"/>
            <a:ext cx="159691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Stage 4</a:t>
            </a:r>
          </a:p>
        </p:txBody>
      </p:sp>
    </p:spTree>
    <p:extLst>
      <p:ext uri="{BB962C8B-B14F-4D97-AF65-F5344CB8AC3E}">
        <p14:creationId xmlns:p14="http://schemas.microsoft.com/office/powerpoint/2010/main" val="436257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97" name="Group 21"/>
          <p:cNvGraphicFramePr>
            <a:graphicFrameLocks noGrp="1"/>
          </p:cNvGraphicFramePr>
          <p:nvPr>
            <p:extLst>
              <p:ext uri="{D42A27DB-BD31-4B8C-83A1-F6EECF244321}">
                <p14:modId xmlns:p14="http://schemas.microsoft.com/office/powerpoint/2010/main" val="3638430348"/>
              </p:ext>
            </p:extLst>
          </p:nvPr>
        </p:nvGraphicFramePr>
        <p:xfrm>
          <a:off x="609600" y="1416818"/>
          <a:ext cx="8216348" cy="4079742"/>
        </p:xfrm>
        <a:graphic>
          <a:graphicData uri="http://schemas.openxmlformats.org/drawingml/2006/table">
            <a:tbl>
              <a:tblPr firstRow="1" bandRow="1">
                <a:tableStyleId>{21E4AEA4-8DFA-4A89-87EB-49C32662AFE0}</a:tableStyleId>
              </a:tblPr>
              <a:tblGrid>
                <a:gridCol w="2749826">
                  <a:extLst>
                    <a:ext uri="{9D8B030D-6E8A-4147-A177-3AD203B41FA5}">
                      <a16:colId xmlns:a16="http://schemas.microsoft.com/office/drawing/2014/main" val="20000"/>
                    </a:ext>
                  </a:extLst>
                </a:gridCol>
                <a:gridCol w="5466522">
                  <a:extLst>
                    <a:ext uri="{9D8B030D-6E8A-4147-A177-3AD203B41FA5}">
                      <a16:colId xmlns:a16="http://schemas.microsoft.com/office/drawing/2014/main" val="20001"/>
                    </a:ext>
                  </a:extLst>
                </a:gridCol>
              </a:tblGrid>
              <a:tr h="5859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Arial" panose="020B0604020202020204" pitchFamily="34" charset="0"/>
                          <a:cs typeface="Arial" panose="020B0604020202020204" pitchFamily="34" charset="0"/>
                        </a:rPr>
                        <a:t>Stage</a:t>
                      </a:r>
                      <a:endParaRPr kumimoji="0" lang="en-US" sz="2800" b="1"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a:txBody>
                  <a:tcPr marL="53223" marR="53223" marT="53226" marB="26844"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Arial" panose="020B0604020202020204" pitchFamily="34" charset="0"/>
                          <a:cs typeface="Arial" panose="020B0604020202020204" pitchFamily="34" charset="0"/>
                        </a:rPr>
                        <a:t>Definition</a:t>
                      </a:r>
                      <a:endParaRPr kumimoji="0" lang="en-US" sz="2800" b="1"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a:txBody>
                  <a:tcPr marL="53223" marR="53223" marT="53226" marB="26844" anchor="b" horzOverflow="overflow"/>
                </a:tc>
                <a:extLst>
                  <a:ext uri="{0D108BD9-81ED-4DB2-BD59-A6C34878D82A}">
                    <a16:rowId xmlns:a16="http://schemas.microsoft.com/office/drawing/2014/main" val="10000"/>
                  </a:ext>
                </a:extLst>
              </a:tr>
              <a:tr h="30949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r>
                        <a:rPr kumimoji="0" lang="en-US" sz="2800" b="1" u="none" strike="noStrike" cap="none" normalizeH="0" baseline="0" dirty="0">
                          <a:ln>
                            <a:noFill/>
                          </a:ln>
                          <a:effectLst/>
                          <a:latin typeface="Arial" panose="020B0604020202020204" pitchFamily="34" charset="0"/>
                          <a:cs typeface="Arial" panose="020B0604020202020204" pitchFamily="34" charset="0"/>
                        </a:rPr>
                        <a:t>Unstageable</a:t>
                      </a:r>
                    </a:p>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endParaRPr kumimoji="0" lang="en-US" sz="280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Full-thickness skin or tissue loss, depth unknown</a:t>
                      </a:r>
                      <a:endParaRPr kumimoji="0" lang="en-US" sz="2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L="53223" marR="53223" marT="53226" marB="26844" horzOverflow="overflow"/>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Full-thickness tissue loss obscured by slough (yellow, tan, gray, green, or brown) and/or eschar (tan, brown, or black)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Stable (dry, adherent, intact without erythema or fluctuance)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endParaRPr kumimoji="0" lang="en-US" sz="2800" u="none" strike="noStrike" cap="none" normalizeH="0" baseline="0" dirty="0">
                        <a:ln>
                          <a:noFill/>
                        </a:ln>
                        <a:effectLst/>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Leave heal eschars alone ! </a:t>
                      </a:r>
                      <a:endParaRPr kumimoji="0" lang="en-US" sz="2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L="53223" marR="53223" marT="53226" marB="26844"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053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0" name="Group 20"/>
          <p:cNvGraphicFramePr>
            <a:graphicFrameLocks noGrp="1"/>
          </p:cNvGraphicFramePr>
          <p:nvPr>
            <p:extLst>
              <p:ext uri="{D42A27DB-BD31-4B8C-83A1-F6EECF244321}">
                <p14:modId xmlns:p14="http://schemas.microsoft.com/office/powerpoint/2010/main" val="3377364302"/>
              </p:ext>
            </p:extLst>
          </p:nvPr>
        </p:nvGraphicFramePr>
        <p:xfrm>
          <a:off x="317361" y="605468"/>
          <a:ext cx="8490019" cy="4973363"/>
        </p:xfrm>
        <a:graphic>
          <a:graphicData uri="http://schemas.openxmlformats.org/drawingml/2006/table">
            <a:tbl>
              <a:tblPr firstRow="1" bandRow="1">
                <a:tableStyleId>{21E4AEA4-8DFA-4A89-87EB-49C32662AFE0}</a:tableStyleId>
              </a:tblPr>
              <a:tblGrid>
                <a:gridCol w="1568510">
                  <a:extLst>
                    <a:ext uri="{9D8B030D-6E8A-4147-A177-3AD203B41FA5}">
                      <a16:colId xmlns:a16="http://schemas.microsoft.com/office/drawing/2014/main" val="20000"/>
                    </a:ext>
                  </a:extLst>
                </a:gridCol>
                <a:gridCol w="6921509">
                  <a:extLst>
                    <a:ext uri="{9D8B030D-6E8A-4147-A177-3AD203B41FA5}">
                      <a16:colId xmlns:a16="http://schemas.microsoft.com/office/drawing/2014/main" val="20001"/>
                    </a:ext>
                  </a:extLst>
                </a:gridCol>
              </a:tblGrid>
              <a:tr h="3641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Arial" panose="020B0604020202020204" pitchFamily="34" charset="0"/>
                          <a:cs typeface="Arial" panose="020B0604020202020204" pitchFamily="34" charset="0"/>
                        </a:rPr>
                        <a:t>Stage</a:t>
                      </a:r>
                      <a:endParaRPr kumimoji="0" lang="en-US" sz="2800" b="1"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a:txBody>
                  <a:tcPr marL="53223" marR="53223" marT="53226" marB="26844"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Arial" panose="020B0604020202020204" pitchFamily="34" charset="0"/>
                          <a:cs typeface="Arial" panose="020B0604020202020204" pitchFamily="34" charset="0"/>
                        </a:rPr>
                        <a:t>Definition</a:t>
                      </a:r>
                      <a:endParaRPr kumimoji="0" lang="en-US" sz="2800" b="1"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a:txBody>
                  <a:tcPr marL="53223" marR="53223" marT="53226" marB="26844" anchor="b" horzOverflow="overflow"/>
                </a:tc>
                <a:extLst>
                  <a:ext uri="{0D108BD9-81ED-4DB2-BD59-A6C34878D82A}">
                    <a16:rowId xmlns:a16="http://schemas.microsoft.com/office/drawing/2014/main" val="10000"/>
                  </a:ext>
                </a:extLst>
              </a:tr>
              <a:tr h="446657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Deep tissue injury</a:t>
                      </a:r>
                    </a:p>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endParaRPr kumimoji="0" lang="en-US" sz="280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 depth unknown</a:t>
                      </a:r>
                      <a:endParaRPr kumimoji="0" lang="en-US" sz="2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L="53223" marR="53223" marT="53226" marB="26844"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tab pos="182563" algn="l"/>
                          <a:tab pos="228600"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Purplish or maroon area of intact skin</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tab pos="182563" algn="l"/>
                          <a:tab pos="228600"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Blood-filled blister</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tab pos="182563" algn="l"/>
                          <a:tab pos="228600"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Painful, firm, mushy, boggy, warmer, or cooler than adjacent tissue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182563" algn="l"/>
                          <a:tab pos="228600"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May further evolve and become covered by thin eschar</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182563" algn="l"/>
                          <a:tab pos="228600" algn="l"/>
                          <a:tab pos="457200" algn="l"/>
                        </a:tabLst>
                      </a:pPr>
                      <a:r>
                        <a:rPr kumimoji="0" lang="en-US" sz="2800" u="none" strike="noStrike" cap="none" normalizeH="0" baseline="0" dirty="0">
                          <a:ln>
                            <a:noFill/>
                          </a:ln>
                          <a:effectLst/>
                          <a:latin typeface="Arial" panose="020B0604020202020204" pitchFamily="34" charset="0"/>
                          <a:cs typeface="Arial" panose="020B0604020202020204" pitchFamily="34" charset="0"/>
                        </a:rPr>
                        <a:t>Evolution may be rapid and expose additional layers of tissue, even with optimal treatment</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tab pos="182563" algn="l"/>
                          <a:tab pos="228600" algn="l"/>
                          <a:tab pos="457200" algn="l"/>
                        </a:tabLst>
                      </a:pPr>
                      <a:endParaRPr kumimoji="0" lang="en-US" sz="2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L="53223" marR="53223" marT="53226" marB="26844"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0789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983" y="2027583"/>
            <a:ext cx="3657600" cy="2743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9200" y="2027583"/>
            <a:ext cx="3657600" cy="2743200"/>
          </a:xfrm>
          <a:prstGeom prst="rect">
            <a:avLst/>
          </a:prstGeom>
        </p:spPr>
      </p:pic>
      <p:sp>
        <p:nvSpPr>
          <p:cNvPr id="6" name="TextBox 5"/>
          <p:cNvSpPr txBox="1"/>
          <p:nvPr/>
        </p:nvSpPr>
        <p:spPr>
          <a:xfrm>
            <a:off x="655984" y="4906738"/>
            <a:ext cx="36576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Unstageable, with eschar</a:t>
            </a:r>
          </a:p>
        </p:txBody>
      </p:sp>
      <p:sp>
        <p:nvSpPr>
          <p:cNvPr id="7" name="TextBox 6"/>
          <p:cNvSpPr txBox="1"/>
          <p:nvPr/>
        </p:nvSpPr>
        <p:spPr>
          <a:xfrm>
            <a:off x="5029200" y="4926857"/>
            <a:ext cx="365760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Deep tissue injury</a:t>
            </a:r>
          </a:p>
        </p:txBody>
      </p:sp>
    </p:spTree>
    <p:extLst>
      <p:ext uri="{BB962C8B-B14F-4D97-AF65-F5344CB8AC3E}">
        <p14:creationId xmlns:p14="http://schemas.microsoft.com/office/powerpoint/2010/main" val="630146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9E52-7360-852B-1B7B-E89CFBF050D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General approach</a:t>
            </a:r>
          </a:p>
        </p:txBody>
      </p:sp>
      <p:sp>
        <p:nvSpPr>
          <p:cNvPr id="3" name="Content Placeholder 2">
            <a:extLst>
              <a:ext uri="{FF2B5EF4-FFF2-40B4-BE49-F238E27FC236}">
                <a16:creationId xmlns:a16="http://schemas.microsoft.com/office/drawing/2014/main" id="{3EEA6337-C88E-5668-A192-B584378F2F00}"/>
              </a:ext>
            </a:extLst>
          </p:cNvPr>
          <p:cNvSpPr>
            <a:spLocks noGrp="1"/>
          </p:cNvSpPr>
          <p:nvPr>
            <p:ph idx="1"/>
          </p:nvPr>
        </p:nvSpPr>
        <p:spPr/>
        <p:txBody>
          <a:bodyPr>
            <a:normAutofit fontScale="92500" lnSpcReduction="10000"/>
          </a:bodyPr>
          <a:lstStyle/>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evaluated the individual’s clinical condition and pressure ulcer risk factors</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defined and implemented interventions consistent with individual needs, goals, and recognized standards of practice, and </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monitored and evaluated the impact of the interventions, revising the approaches as appropriate</a:t>
            </a:r>
          </a:p>
          <a:p>
            <a:endParaRPr lang="en-US" dirty="0"/>
          </a:p>
        </p:txBody>
      </p:sp>
    </p:spTree>
    <p:extLst>
      <p:ext uri="{BB962C8B-B14F-4D97-AF65-F5344CB8AC3E}">
        <p14:creationId xmlns:p14="http://schemas.microsoft.com/office/powerpoint/2010/main" val="89427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889" y="321938"/>
            <a:ext cx="7101187" cy="724373"/>
          </a:xfrm>
        </p:spPr>
        <p:txBody>
          <a:bodyPr/>
          <a:lstStyle/>
          <a:p>
            <a:r>
              <a:rPr lang="en-US" b="1" dirty="0">
                <a:latin typeface="Arial" panose="020B0604020202020204" pitchFamily="34" charset="0"/>
                <a:cs typeface="Arial" panose="020B0604020202020204" pitchFamily="34" charset="0"/>
              </a:rPr>
              <a:t>WOUND DOCUMENTATION</a:t>
            </a:r>
          </a:p>
        </p:txBody>
      </p:sp>
      <p:sp>
        <p:nvSpPr>
          <p:cNvPr id="3" name="Content Placeholder 2"/>
          <p:cNvSpPr>
            <a:spLocks noGrp="1"/>
          </p:cNvSpPr>
          <p:nvPr>
            <p:ph idx="1"/>
          </p:nvPr>
        </p:nvSpPr>
        <p:spPr>
          <a:xfrm>
            <a:off x="457200" y="1600201"/>
            <a:ext cx="4079631" cy="4471097"/>
          </a:xfrm>
        </p:spPr>
        <p:txBody>
          <a:bodyPr>
            <a:normAutofit/>
          </a:bodyPr>
          <a:lstStyle/>
          <a:p>
            <a:r>
              <a:rPr lang="en-US" sz="2800" dirty="0">
                <a:latin typeface="Arial" panose="020B0604020202020204" pitchFamily="34" charset="0"/>
                <a:cs typeface="Arial" panose="020B0604020202020204" pitchFamily="34" charset="0"/>
              </a:rPr>
              <a:t>Diagnosis</a:t>
            </a:r>
          </a:p>
          <a:p>
            <a:r>
              <a:rPr lang="en-US" sz="2800" dirty="0">
                <a:latin typeface="Arial" panose="020B0604020202020204" pitchFamily="34" charset="0"/>
                <a:cs typeface="Arial" panose="020B0604020202020204" pitchFamily="34" charset="0"/>
              </a:rPr>
              <a:t>Stage</a:t>
            </a:r>
          </a:p>
          <a:p>
            <a:r>
              <a:rPr lang="en-US" sz="2800" dirty="0">
                <a:latin typeface="Arial" panose="020B0604020202020204" pitchFamily="34" charset="0"/>
                <a:cs typeface="Arial" panose="020B0604020202020204" pitchFamily="34" charset="0"/>
              </a:rPr>
              <a:t>Location</a:t>
            </a:r>
          </a:p>
          <a:p>
            <a:r>
              <a:rPr lang="en-US" sz="2800" dirty="0">
                <a:latin typeface="Arial" panose="020B0604020202020204" pitchFamily="34" charset="0"/>
                <a:cs typeface="Arial" panose="020B0604020202020204" pitchFamily="34" charset="0"/>
              </a:rPr>
              <a:t>Length</a:t>
            </a:r>
          </a:p>
          <a:p>
            <a:r>
              <a:rPr lang="en-US" sz="2800" dirty="0">
                <a:latin typeface="Arial" panose="020B0604020202020204" pitchFamily="34" charset="0"/>
                <a:cs typeface="Arial" panose="020B0604020202020204" pitchFamily="34" charset="0"/>
              </a:rPr>
              <a:t>Width</a:t>
            </a:r>
          </a:p>
          <a:p>
            <a:r>
              <a:rPr lang="en-US" sz="2800" dirty="0">
                <a:latin typeface="Arial" panose="020B0604020202020204" pitchFamily="34" charset="0"/>
                <a:cs typeface="Arial" panose="020B0604020202020204" pitchFamily="34" charset="0"/>
              </a:rPr>
              <a:t>Depth</a:t>
            </a:r>
          </a:p>
          <a:p>
            <a:r>
              <a:rPr lang="en-US" sz="2800" dirty="0">
                <a:latin typeface="Arial" panose="020B0604020202020204" pitchFamily="34" charset="0"/>
                <a:cs typeface="Arial" panose="020B0604020202020204" pitchFamily="34" charset="0"/>
              </a:rPr>
              <a:t>Odor or drainage</a:t>
            </a:r>
          </a:p>
        </p:txBody>
      </p:sp>
      <p:sp>
        <p:nvSpPr>
          <p:cNvPr id="4" name="Content Placeholder 2"/>
          <p:cNvSpPr txBox="1">
            <a:spLocks/>
          </p:cNvSpPr>
          <p:nvPr/>
        </p:nvSpPr>
        <p:spPr>
          <a:xfrm>
            <a:off x="4362482" y="1617787"/>
            <a:ext cx="4268365" cy="4471097"/>
          </a:xfrm>
          <a:prstGeom prst="rect">
            <a:avLst/>
          </a:prstGeom>
        </p:spPr>
        <p:txBody>
          <a:bodyPr/>
          <a:lstStyle>
            <a:lvl1pPr marL="342900" indent="-342900" algn="l" defTabSz="457200" rtl="0" eaLnBrk="1" latinLnBrk="0" hangingPunct="1">
              <a:spcBef>
                <a:spcPct val="20000"/>
              </a:spcBef>
              <a:buFont typeface="Arial"/>
              <a:buChar char="•"/>
              <a:defRPr sz="3200" kern="1200">
                <a:ln>
                  <a:noFill/>
                </a:ln>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ln>
                  <a:noFill/>
                </a:ln>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ln>
                  <a:noFill/>
                </a:ln>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ln>
                  <a:noFill/>
                </a:ln>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ln>
                  <a:noFill/>
                </a:ln>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chemeClr val="tx1"/>
                </a:solidFill>
                <a:latin typeface="Arial" panose="020B0604020202020204" pitchFamily="34" charset="0"/>
                <a:cs typeface="Arial" panose="020B0604020202020204" pitchFamily="34" charset="0"/>
              </a:rPr>
              <a:t>tunneling</a:t>
            </a:r>
          </a:p>
          <a:p>
            <a:r>
              <a:rPr lang="en-US" sz="2800" dirty="0">
                <a:solidFill>
                  <a:schemeClr val="tx1"/>
                </a:solidFill>
                <a:latin typeface="Arial" panose="020B0604020202020204" pitchFamily="34" charset="0"/>
                <a:cs typeface="Arial" panose="020B0604020202020204" pitchFamily="34" charset="0"/>
              </a:rPr>
              <a:t>Wound bed character</a:t>
            </a:r>
          </a:p>
          <a:p>
            <a:r>
              <a:rPr lang="en-US" sz="2800" dirty="0">
                <a:solidFill>
                  <a:schemeClr val="tx1"/>
                </a:solidFill>
                <a:latin typeface="Arial" panose="020B0604020202020204" pitchFamily="34" charset="0"/>
                <a:cs typeface="Arial" panose="020B0604020202020204" pitchFamily="34" charset="0"/>
              </a:rPr>
              <a:t>Margins /Surrounding skin</a:t>
            </a:r>
          </a:p>
          <a:p>
            <a:r>
              <a:rPr lang="en-US" sz="2800" dirty="0">
                <a:solidFill>
                  <a:schemeClr val="tx1"/>
                </a:solidFill>
                <a:latin typeface="Arial" panose="020B0604020202020204" pitchFamily="34" charset="0"/>
                <a:cs typeface="Arial" panose="020B0604020202020204" pitchFamily="34" charset="0"/>
              </a:rPr>
              <a:t>Edema </a:t>
            </a:r>
          </a:p>
          <a:p>
            <a:pPr lvl="1"/>
            <a:r>
              <a:rPr lang="en-US" sz="2400" dirty="0">
                <a:solidFill>
                  <a:schemeClr val="tx1"/>
                </a:solidFill>
                <a:latin typeface="Arial" panose="020B0604020202020204" pitchFamily="34" charset="0"/>
                <a:cs typeface="Arial" panose="020B0604020202020204" pitchFamily="34" charset="0"/>
              </a:rPr>
              <a:t>Lymph vs extracellular</a:t>
            </a:r>
          </a:p>
        </p:txBody>
      </p:sp>
    </p:spTree>
    <p:extLst>
      <p:ext uri="{BB962C8B-B14F-4D97-AF65-F5344CB8AC3E}">
        <p14:creationId xmlns:p14="http://schemas.microsoft.com/office/powerpoint/2010/main" val="149278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C11F9B-1987-D02A-198D-31B0DFCBC7DA}"/>
              </a:ext>
            </a:extLst>
          </p:cNvPr>
          <p:cNvPicPr>
            <a:picLocks noChangeAspect="1"/>
          </p:cNvPicPr>
          <p:nvPr/>
        </p:nvPicPr>
        <p:blipFill>
          <a:blip r:embed="rId2"/>
          <a:stretch>
            <a:fillRect/>
          </a:stretch>
        </p:blipFill>
        <p:spPr>
          <a:xfrm>
            <a:off x="4192789" y="-40193"/>
            <a:ext cx="4951211" cy="6858000"/>
          </a:xfrm>
          <a:prstGeom prst="rect">
            <a:avLst/>
          </a:prstGeom>
        </p:spPr>
      </p:pic>
      <p:sp>
        <p:nvSpPr>
          <p:cNvPr id="6" name="TextBox 5">
            <a:extLst>
              <a:ext uri="{FF2B5EF4-FFF2-40B4-BE49-F238E27FC236}">
                <a16:creationId xmlns:a16="http://schemas.microsoft.com/office/drawing/2014/main" id="{119837B9-DD5C-9EBF-7359-572C53E59E22}"/>
              </a:ext>
            </a:extLst>
          </p:cNvPr>
          <p:cNvSpPr txBox="1"/>
          <p:nvPr/>
        </p:nvSpPr>
        <p:spPr>
          <a:xfrm>
            <a:off x="738554" y="1130440"/>
            <a:ext cx="3039626"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Risk Assessment </a:t>
            </a:r>
          </a:p>
        </p:txBody>
      </p:sp>
    </p:spTree>
    <p:extLst>
      <p:ext uri="{BB962C8B-B14F-4D97-AF65-F5344CB8AC3E}">
        <p14:creationId xmlns:p14="http://schemas.microsoft.com/office/powerpoint/2010/main" val="3203202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96" y="95862"/>
            <a:ext cx="7204842" cy="644039"/>
          </a:xfrm>
        </p:spPr>
        <p:txBody>
          <a:bodyPr>
            <a:normAutofit fontScale="90000"/>
          </a:bodyPr>
          <a:lstStyle/>
          <a:p>
            <a:pPr algn="ctr"/>
            <a:r>
              <a:rPr lang="en-US" b="1" dirty="0">
                <a:latin typeface="Arial" panose="020B0604020202020204" pitchFamily="34" charset="0"/>
                <a:cs typeface="Arial" panose="020B0604020202020204" pitchFamily="34" charset="0"/>
              </a:rPr>
              <a:t>RISK FACTORS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FOR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PRESSURE ULCERATION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6996048"/>
              </p:ext>
            </p:extLst>
          </p:nvPr>
        </p:nvGraphicFramePr>
        <p:xfrm>
          <a:off x="827088" y="2052637"/>
          <a:ext cx="7578358" cy="4252702"/>
        </p:xfrm>
        <a:graphic>
          <a:graphicData uri="http://schemas.openxmlformats.org/drawingml/2006/table">
            <a:tbl>
              <a:tblPr firstRow="1" bandRow="1">
                <a:tableStyleId>{21E4AEA4-8DFA-4A89-87EB-49C32662AFE0}</a:tableStyleId>
              </a:tblPr>
              <a:tblGrid>
                <a:gridCol w="3789179">
                  <a:extLst>
                    <a:ext uri="{9D8B030D-6E8A-4147-A177-3AD203B41FA5}">
                      <a16:colId xmlns:a16="http://schemas.microsoft.com/office/drawing/2014/main" val="20000"/>
                    </a:ext>
                  </a:extLst>
                </a:gridCol>
                <a:gridCol w="3789179">
                  <a:extLst>
                    <a:ext uri="{9D8B030D-6E8A-4147-A177-3AD203B41FA5}">
                      <a16:colId xmlns:a16="http://schemas.microsoft.com/office/drawing/2014/main" val="20001"/>
                    </a:ext>
                  </a:extLst>
                </a:gridCol>
              </a:tblGrid>
              <a:tr h="485633">
                <a:tc>
                  <a:txBody>
                    <a:bodyPr/>
                    <a:lstStyle/>
                    <a:p>
                      <a:r>
                        <a:rPr lang="en-US" sz="2400" dirty="0">
                          <a:latin typeface="Arial" panose="020B0604020202020204" pitchFamily="34" charset="0"/>
                          <a:cs typeface="Arial" panose="020B0604020202020204" pitchFamily="34" charset="0"/>
                        </a:rPr>
                        <a:t>Intrinsic Risk Factors</a:t>
                      </a:r>
                      <a:endParaRPr lang="en-US" sz="2400" dirty="0">
                        <a:solidFill>
                          <a:schemeClr val="accent2"/>
                        </a:solidFill>
                        <a:latin typeface="Arial" panose="020B0604020202020204" pitchFamily="34" charset="0"/>
                        <a:cs typeface="Arial" panose="020B0604020202020204" pitchFamily="34" charset="0"/>
                      </a:endParaRPr>
                    </a:p>
                  </a:txBody>
                  <a:tcPr marL="74577" marR="74577"/>
                </a:tc>
                <a:tc>
                  <a:txBody>
                    <a:bodyPr/>
                    <a:lstStyle/>
                    <a:p>
                      <a:r>
                        <a:rPr lang="en-US" sz="2400" dirty="0">
                          <a:latin typeface="Arial" panose="020B0604020202020204" pitchFamily="34" charset="0"/>
                          <a:cs typeface="Arial" panose="020B0604020202020204" pitchFamily="34" charset="0"/>
                        </a:rPr>
                        <a:t>Extrinsic Risk Factors</a:t>
                      </a:r>
                      <a:endParaRPr lang="en-US" sz="2400" dirty="0">
                        <a:solidFill>
                          <a:schemeClr val="accent2"/>
                        </a:solidFill>
                        <a:latin typeface="Arial" panose="020B0604020202020204" pitchFamily="34" charset="0"/>
                        <a:cs typeface="Arial" panose="020B0604020202020204" pitchFamily="34" charset="0"/>
                      </a:endParaRPr>
                    </a:p>
                  </a:txBody>
                  <a:tcPr marL="74577" marR="74577"/>
                </a:tc>
                <a:extLst>
                  <a:ext uri="{0D108BD9-81ED-4DB2-BD59-A6C34878D82A}">
                    <a16:rowId xmlns:a16="http://schemas.microsoft.com/office/drawing/2014/main" val="10000"/>
                  </a:ext>
                </a:extLst>
              </a:tr>
              <a:tr h="485633">
                <a:tc>
                  <a:txBody>
                    <a:bodyPr/>
                    <a:lstStyle/>
                    <a:p>
                      <a:r>
                        <a:rPr lang="en-US" sz="2400" dirty="0">
                          <a:latin typeface="Arial" panose="020B0604020202020204" pitchFamily="34" charset="0"/>
                          <a:cs typeface="Arial" panose="020B0604020202020204" pitchFamily="34" charset="0"/>
                        </a:rPr>
                        <a:t>Dermatitis</a:t>
                      </a:r>
                    </a:p>
                  </a:txBody>
                  <a:tcPr marL="74577" marR="74577"/>
                </a:tc>
                <a:tc>
                  <a:txBody>
                    <a:bodyPr/>
                    <a:lstStyle/>
                    <a:p>
                      <a:r>
                        <a:rPr lang="en-US" sz="2400" dirty="0">
                          <a:latin typeface="Arial" panose="020B0604020202020204" pitchFamily="34" charset="0"/>
                          <a:cs typeface="Arial" panose="020B0604020202020204" pitchFamily="34" charset="0"/>
                        </a:rPr>
                        <a:t>Friction</a:t>
                      </a:r>
                    </a:p>
                  </a:txBody>
                  <a:tcPr marL="74577" marR="74577"/>
                </a:tc>
                <a:extLst>
                  <a:ext uri="{0D108BD9-81ED-4DB2-BD59-A6C34878D82A}">
                    <a16:rowId xmlns:a16="http://schemas.microsoft.com/office/drawing/2014/main" val="10001"/>
                  </a:ext>
                </a:extLst>
              </a:tr>
              <a:tr h="485633">
                <a:tc>
                  <a:txBody>
                    <a:bodyPr/>
                    <a:lstStyle/>
                    <a:p>
                      <a:r>
                        <a:rPr lang="en-US" sz="2400" dirty="0">
                          <a:latin typeface="Arial" panose="020B0604020202020204" pitchFamily="34" charset="0"/>
                          <a:cs typeface="Arial" panose="020B0604020202020204" pitchFamily="34" charset="0"/>
                        </a:rPr>
                        <a:t>Edema</a:t>
                      </a:r>
                    </a:p>
                  </a:txBody>
                  <a:tcPr marL="74577" marR="74577"/>
                </a:tc>
                <a:tc>
                  <a:txBody>
                    <a:bodyPr/>
                    <a:lstStyle/>
                    <a:p>
                      <a:r>
                        <a:rPr lang="en-US" sz="2400" dirty="0">
                          <a:latin typeface="Arial" panose="020B0604020202020204" pitchFamily="34" charset="0"/>
                          <a:cs typeface="Arial" panose="020B0604020202020204" pitchFamily="34" charset="0"/>
                        </a:rPr>
                        <a:t>Immobility</a:t>
                      </a:r>
                    </a:p>
                  </a:txBody>
                  <a:tcPr marL="74577" marR="74577"/>
                </a:tc>
                <a:extLst>
                  <a:ext uri="{0D108BD9-81ED-4DB2-BD59-A6C34878D82A}">
                    <a16:rowId xmlns:a16="http://schemas.microsoft.com/office/drawing/2014/main" val="10002"/>
                  </a:ext>
                </a:extLst>
              </a:tr>
              <a:tr h="485633">
                <a:tc>
                  <a:txBody>
                    <a:bodyPr/>
                    <a:lstStyle/>
                    <a:p>
                      <a:r>
                        <a:rPr lang="en-US" sz="2400" dirty="0" err="1">
                          <a:latin typeface="Arial" panose="020B0604020202020204" pitchFamily="34" charset="0"/>
                          <a:cs typeface="Arial" panose="020B0604020202020204" pitchFamily="34" charset="0"/>
                        </a:rPr>
                        <a:t>Hypoperfusion</a:t>
                      </a:r>
                      <a:endParaRPr lang="en-US" sz="2400" dirty="0">
                        <a:latin typeface="Arial" panose="020B0604020202020204" pitchFamily="34" charset="0"/>
                        <a:cs typeface="Arial" panose="020B0604020202020204" pitchFamily="34" charset="0"/>
                      </a:endParaRPr>
                    </a:p>
                  </a:txBody>
                  <a:tcPr marL="74577" marR="74577"/>
                </a:tc>
                <a:tc>
                  <a:txBody>
                    <a:bodyPr/>
                    <a:lstStyle/>
                    <a:p>
                      <a:r>
                        <a:rPr lang="en-US" sz="2400" dirty="0">
                          <a:latin typeface="Arial" panose="020B0604020202020204" pitchFamily="34" charset="0"/>
                          <a:cs typeface="Arial" panose="020B0604020202020204" pitchFamily="34" charset="0"/>
                        </a:rPr>
                        <a:t>Medical devices</a:t>
                      </a:r>
                    </a:p>
                  </a:txBody>
                  <a:tcPr marL="74577" marR="74577"/>
                </a:tc>
                <a:extLst>
                  <a:ext uri="{0D108BD9-81ED-4DB2-BD59-A6C34878D82A}">
                    <a16:rowId xmlns:a16="http://schemas.microsoft.com/office/drawing/2014/main" val="10003"/>
                  </a:ext>
                </a:extLst>
              </a:tr>
              <a:tr h="485633">
                <a:tc>
                  <a:txBody>
                    <a:bodyPr/>
                    <a:lstStyle/>
                    <a:p>
                      <a:r>
                        <a:rPr lang="en-US" sz="2400" dirty="0">
                          <a:latin typeface="Arial" panose="020B0604020202020204" pitchFamily="34" charset="0"/>
                          <a:cs typeface="Arial" panose="020B0604020202020204" pitchFamily="34" charset="0"/>
                        </a:rPr>
                        <a:t>Immobility</a:t>
                      </a:r>
                    </a:p>
                  </a:txBody>
                  <a:tcPr marL="74577" marR="74577"/>
                </a:tc>
                <a:tc>
                  <a:txBody>
                    <a:bodyPr/>
                    <a:lstStyle/>
                    <a:p>
                      <a:r>
                        <a:rPr lang="en-US" sz="2400" dirty="0">
                          <a:latin typeface="Arial" panose="020B0604020202020204" pitchFamily="34" charset="0"/>
                          <a:cs typeface="Arial" panose="020B0604020202020204" pitchFamily="34" charset="0"/>
                        </a:rPr>
                        <a:t>Moisture</a:t>
                      </a:r>
                    </a:p>
                  </a:txBody>
                  <a:tcPr marL="74577" marR="74577"/>
                </a:tc>
                <a:extLst>
                  <a:ext uri="{0D108BD9-81ED-4DB2-BD59-A6C34878D82A}">
                    <a16:rowId xmlns:a16="http://schemas.microsoft.com/office/drawing/2014/main" val="10004"/>
                  </a:ext>
                </a:extLst>
              </a:tr>
              <a:tr h="853271">
                <a:tc>
                  <a:txBody>
                    <a:bodyPr/>
                    <a:lstStyle/>
                    <a:p>
                      <a:r>
                        <a:rPr lang="en-US" sz="2400" dirty="0">
                          <a:latin typeface="Arial" panose="020B0604020202020204" pitchFamily="34" charset="0"/>
                          <a:cs typeface="Arial" panose="020B0604020202020204" pitchFamily="34" charset="0"/>
                        </a:rPr>
                        <a:t>Long-term corticosteroid use</a:t>
                      </a:r>
                    </a:p>
                  </a:txBody>
                  <a:tcPr marL="74577" marR="74577"/>
                </a:tc>
                <a:tc>
                  <a:txBody>
                    <a:bodyPr/>
                    <a:lstStyle/>
                    <a:p>
                      <a:r>
                        <a:rPr lang="en-US" sz="2400" dirty="0">
                          <a:latin typeface="Arial" panose="020B0604020202020204" pitchFamily="34" charset="0"/>
                          <a:cs typeface="Arial" panose="020B0604020202020204" pitchFamily="34" charset="0"/>
                        </a:rPr>
                        <a:t>Pressure</a:t>
                      </a:r>
                    </a:p>
                  </a:txBody>
                  <a:tcPr marL="74577" marR="74577"/>
                </a:tc>
                <a:extLst>
                  <a:ext uri="{0D108BD9-81ED-4DB2-BD59-A6C34878D82A}">
                    <a16:rowId xmlns:a16="http://schemas.microsoft.com/office/drawing/2014/main" val="10005"/>
                  </a:ext>
                </a:extLst>
              </a:tr>
              <a:tr h="485633">
                <a:tc>
                  <a:txBody>
                    <a:bodyPr/>
                    <a:lstStyle/>
                    <a:p>
                      <a:r>
                        <a:rPr lang="en-US" sz="2400" dirty="0">
                          <a:latin typeface="Arial" panose="020B0604020202020204" pitchFamily="34" charset="0"/>
                          <a:cs typeface="Arial" panose="020B0604020202020204" pitchFamily="34" charset="0"/>
                        </a:rPr>
                        <a:t>Circulatory impairment</a:t>
                      </a:r>
                    </a:p>
                  </a:txBody>
                  <a:tcPr marL="74577" marR="74577"/>
                </a:tc>
                <a:tc>
                  <a:txBody>
                    <a:bodyPr/>
                    <a:lstStyle/>
                    <a:p>
                      <a:r>
                        <a:rPr lang="en-US" sz="2400" dirty="0">
                          <a:latin typeface="Arial" panose="020B0604020202020204" pitchFamily="34" charset="0"/>
                          <a:cs typeface="Arial" panose="020B0604020202020204" pitchFamily="34" charset="0"/>
                        </a:rPr>
                        <a:t>Shear forces </a:t>
                      </a:r>
                    </a:p>
                  </a:txBody>
                  <a:tcPr marL="74577" marR="74577"/>
                </a:tc>
                <a:extLst>
                  <a:ext uri="{0D108BD9-81ED-4DB2-BD59-A6C34878D82A}">
                    <a16:rowId xmlns:a16="http://schemas.microsoft.com/office/drawing/2014/main" val="10006"/>
                  </a:ext>
                </a:extLst>
              </a:tr>
              <a:tr h="485633">
                <a:tc>
                  <a:txBody>
                    <a:bodyPr/>
                    <a:lstStyle/>
                    <a:p>
                      <a:r>
                        <a:rPr lang="en-US" sz="2400" dirty="0">
                          <a:latin typeface="Arial" panose="020B0604020202020204" pitchFamily="34" charset="0"/>
                          <a:cs typeface="Arial" panose="020B0604020202020204" pitchFamily="34" charset="0"/>
                        </a:rPr>
                        <a:t>Nutritional compromise</a:t>
                      </a:r>
                    </a:p>
                  </a:txBody>
                  <a:tcPr marL="74577" marR="74577"/>
                </a:tc>
                <a:tc>
                  <a:txBody>
                    <a:bodyPr/>
                    <a:lstStyle/>
                    <a:p>
                      <a:endParaRPr lang="en-US" sz="2400" dirty="0">
                        <a:latin typeface="Arial" panose="020B0604020202020204" pitchFamily="34" charset="0"/>
                        <a:cs typeface="Arial" panose="020B0604020202020204" pitchFamily="34" charset="0"/>
                      </a:endParaRPr>
                    </a:p>
                  </a:txBody>
                  <a:tcPr marL="74577" marR="7457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7615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2002220" y="249715"/>
            <a:ext cx="7047195" cy="1143000"/>
          </a:xfrm>
        </p:spPr>
        <p:txBody>
          <a:bodyPr>
            <a:normAutofit/>
          </a:bodyPr>
          <a:lstStyle/>
          <a:p>
            <a:pPr eaLnBrk="1" hangingPunct="1"/>
            <a:r>
              <a:rPr lang="en-US" altLang="en-US" sz="2800" b="1" dirty="0">
                <a:latin typeface="Arial" charset="0"/>
              </a:rPr>
              <a:t>OBJECTIVES</a:t>
            </a:r>
          </a:p>
        </p:txBody>
      </p:sp>
      <p:sp>
        <p:nvSpPr>
          <p:cNvPr id="15364" name="Rectangle 3"/>
          <p:cNvSpPr>
            <a:spLocks noGrp="1" noChangeArrowheads="1"/>
          </p:cNvSpPr>
          <p:nvPr>
            <p:ph idx="1"/>
          </p:nvPr>
        </p:nvSpPr>
        <p:spPr>
          <a:xfrm>
            <a:off x="685800" y="1457960"/>
            <a:ext cx="8229600" cy="4678680"/>
          </a:xfrm>
        </p:spPr>
        <p:txBody>
          <a:bodyPr>
            <a:normAutofit/>
          </a:bodyPr>
          <a:lstStyle/>
          <a:p>
            <a:pPr eaLnBrk="1" hangingPunct="1">
              <a:spcBef>
                <a:spcPct val="70000"/>
              </a:spcBef>
            </a:pPr>
            <a:r>
              <a:rPr lang="en-US" altLang="en-US" sz="2800" dirty="0">
                <a:latin typeface="Arial" charset="0"/>
              </a:rPr>
              <a:t>Report the why’s and how’s of pressure injuries with older adults</a:t>
            </a:r>
          </a:p>
          <a:p>
            <a:pPr eaLnBrk="1" hangingPunct="1">
              <a:spcBef>
                <a:spcPct val="70000"/>
              </a:spcBef>
            </a:pPr>
            <a:r>
              <a:rPr lang="en-US" altLang="en-US" sz="2800" dirty="0">
                <a:latin typeface="Arial" charset="0"/>
              </a:rPr>
              <a:t>Describe how to prevent pressure injuries</a:t>
            </a:r>
          </a:p>
          <a:p>
            <a:pPr eaLnBrk="1" hangingPunct="1">
              <a:spcBef>
                <a:spcPct val="70000"/>
              </a:spcBef>
            </a:pPr>
            <a:r>
              <a:rPr lang="en-US" altLang="en-US" sz="2800" dirty="0">
                <a:latin typeface="Arial" charset="0"/>
              </a:rPr>
              <a:t>Apply treatment strategies for different wound stages</a:t>
            </a:r>
          </a:p>
        </p:txBody>
      </p:sp>
    </p:spTree>
    <p:extLst>
      <p:ext uri="{BB962C8B-B14F-4D97-AF65-F5344CB8AC3E}">
        <p14:creationId xmlns:p14="http://schemas.microsoft.com/office/powerpoint/2010/main" val="3508549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3239" y="338624"/>
            <a:ext cx="2755675" cy="644039"/>
          </a:xfrm>
        </p:spPr>
        <p:txBody>
          <a:bodyPr>
            <a:normAutofit fontScale="90000"/>
          </a:bodyPr>
          <a:lstStyle/>
          <a:p>
            <a:r>
              <a:rPr lang="en-US" b="1" dirty="0"/>
              <a:t>MOISTURE</a:t>
            </a:r>
          </a:p>
        </p:txBody>
      </p:sp>
      <p:sp>
        <p:nvSpPr>
          <p:cNvPr id="3" name="Content Placeholder 2"/>
          <p:cNvSpPr>
            <a:spLocks noGrp="1"/>
          </p:cNvSpPr>
          <p:nvPr>
            <p:ph idx="1"/>
          </p:nvPr>
        </p:nvSpPr>
        <p:spPr>
          <a:xfrm>
            <a:off x="628650" y="1219697"/>
            <a:ext cx="7886700" cy="4351338"/>
          </a:xfrm>
        </p:spPr>
        <p:txBody>
          <a:bodyPr>
            <a:normAutofit/>
          </a:bodyPr>
          <a:lstStyle/>
          <a:p>
            <a:r>
              <a:rPr lang="en-US" sz="2800" dirty="0"/>
              <a:t>Sweat, urine, diarrhea, fistulas, or wound exudate</a:t>
            </a:r>
          </a:p>
          <a:p>
            <a:r>
              <a:rPr lang="en-US" sz="2800" dirty="0"/>
              <a:t>Increases susceptibility to pressure injuries</a:t>
            </a:r>
          </a:p>
          <a:p>
            <a:r>
              <a:rPr lang="en-US" sz="2800" dirty="0"/>
              <a:t>loose stools / </a:t>
            </a:r>
            <a:r>
              <a:rPr lang="en-US" sz="2800" i="1" dirty="0"/>
              <a:t>Clostridium difficile </a:t>
            </a:r>
            <a:r>
              <a:rPr lang="en-US" sz="2800" dirty="0"/>
              <a:t>colitis</a:t>
            </a:r>
          </a:p>
          <a:p>
            <a:r>
              <a:rPr lang="en-US" sz="2800" dirty="0"/>
              <a:t>Strategies to avoid or treat MASD</a:t>
            </a:r>
          </a:p>
          <a:p>
            <a:pPr lvl="1">
              <a:buFont typeface="Wingdings" panose="05000000000000000000" pitchFamily="2" charset="2"/>
              <a:buChar char="Ø"/>
            </a:pPr>
            <a:r>
              <a:rPr lang="en-US" sz="2600" dirty="0"/>
              <a:t>Moisture barrier creams, absorbable undergarments, continence care, and fecal and urinary diversion devices</a:t>
            </a:r>
          </a:p>
        </p:txBody>
      </p:sp>
    </p:spTree>
    <p:extLst>
      <p:ext uri="{BB962C8B-B14F-4D97-AF65-F5344CB8AC3E}">
        <p14:creationId xmlns:p14="http://schemas.microsoft.com/office/powerpoint/2010/main" val="405460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459" y="-11017"/>
            <a:ext cx="7096541" cy="644039"/>
          </a:xfrm>
        </p:spPr>
        <p:txBody>
          <a:bodyPr>
            <a:normAutofit fontScale="90000"/>
          </a:bodyPr>
          <a:lstStyle/>
          <a:p>
            <a:r>
              <a:rPr lang="en-US" b="1" dirty="0"/>
              <a:t>MOISTURE-ASSOCIATED SKIN</a:t>
            </a:r>
            <a:br>
              <a:rPr lang="en-US" b="1" dirty="0"/>
            </a:br>
            <a:r>
              <a:rPr lang="en-US" b="1" dirty="0"/>
              <a:t>DAMAGE (MASD) (2 OF 2)</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47460" y="1673640"/>
            <a:ext cx="5267739" cy="3950804"/>
          </a:xfrm>
        </p:spPr>
      </p:pic>
      <p:sp>
        <p:nvSpPr>
          <p:cNvPr id="6" name="TextBox 5"/>
          <p:cNvSpPr txBox="1"/>
          <p:nvPr/>
        </p:nvSpPr>
        <p:spPr>
          <a:xfrm>
            <a:off x="2604050" y="5708253"/>
            <a:ext cx="5267739" cy="584775"/>
          </a:xfrm>
          <a:prstGeom prst="rect">
            <a:avLst/>
          </a:prstGeom>
          <a:noFill/>
        </p:spPr>
        <p:txBody>
          <a:bodyPr wrap="square" rtlCol="0">
            <a:spAutoFit/>
          </a:bodyPr>
          <a:lstStyle/>
          <a:p>
            <a:r>
              <a:rPr lang="en-US" sz="3200" dirty="0"/>
              <a:t>Sacrum, with MASD </a:t>
            </a:r>
          </a:p>
        </p:txBody>
      </p:sp>
    </p:spTree>
    <p:extLst>
      <p:ext uri="{BB962C8B-B14F-4D97-AF65-F5344CB8AC3E}">
        <p14:creationId xmlns:p14="http://schemas.microsoft.com/office/powerpoint/2010/main" val="3325039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B0FA-C17F-09D1-302F-8BE8CF49F61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Strategy to avoid moisture</a:t>
            </a:r>
          </a:p>
        </p:txBody>
      </p:sp>
      <p:sp>
        <p:nvSpPr>
          <p:cNvPr id="6" name="TextBox 5">
            <a:extLst>
              <a:ext uri="{FF2B5EF4-FFF2-40B4-BE49-F238E27FC236}">
                <a16:creationId xmlns:a16="http://schemas.microsoft.com/office/drawing/2014/main" id="{9BB8ABAF-79B3-3669-B0B7-19A58A801268}"/>
              </a:ext>
            </a:extLst>
          </p:cNvPr>
          <p:cNvSpPr txBox="1"/>
          <p:nvPr/>
        </p:nvSpPr>
        <p:spPr>
          <a:xfrm>
            <a:off x="708409" y="1678075"/>
            <a:ext cx="7244861" cy="3108543"/>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Creams:  hydrophobic</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Absorbable undergarments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Continence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Fecal / diversion devices</a:t>
            </a:r>
          </a:p>
        </p:txBody>
      </p:sp>
    </p:spTree>
    <p:extLst>
      <p:ext uri="{BB962C8B-B14F-4D97-AF65-F5344CB8AC3E}">
        <p14:creationId xmlns:p14="http://schemas.microsoft.com/office/powerpoint/2010/main" val="712866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43" y="331506"/>
            <a:ext cx="7101187" cy="724373"/>
          </a:xfrm>
        </p:spPr>
        <p:txBody>
          <a:bodyPr/>
          <a:lstStyle/>
          <a:p>
            <a:r>
              <a:rPr lang="en-US" b="1" dirty="0">
                <a:latin typeface="Arial" panose="020B0604020202020204" pitchFamily="34" charset="0"/>
                <a:cs typeface="Arial" panose="020B0604020202020204" pitchFamily="34" charset="0"/>
              </a:rPr>
              <a:t>PREVENTION STRATEGIES</a:t>
            </a:r>
          </a:p>
        </p:txBody>
      </p:sp>
      <p:sp>
        <p:nvSpPr>
          <p:cNvPr id="3" name="Content Placeholder 2"/>
          <p:cNvSpPr>
            <a:spLocks noGrp="1"/>
          </p:cNvSpPr>
          <p:nvPr>
            <p:ph idx="1"/>
          </p:nvPr>
        </p:nvSpPr>
        <p:spPr>
          <a:xfrm>
            <a:off x="385175" y="2085033"/>
            <a:ext cx="8373649" cy="4848419"/>
          </a:xfrm>
        </p:spPr>
        <p:txBody>
          <a:bodyPr>
            <a:normAutofit/>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Pillows and foam wedges </a:t>
            </a: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Lifting devices and draw sheets </a:t>
            </a: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standard for turning and repositioning is every 2 hours</a:t>
            </a: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pressure relief schedules and cushioning for sustained sitting</a:t>
            </a:r>
          </a:p>
          <a:p>
            <a:r>
              <a:rPr lang="en-US" sz="2800" dirty="0">
                <a:latin typeface="Arial" panose="020B0604020202020204" pitchFamily="34" charset="0"/>
                <a:cs typeface="Arial" panose="020B0604020202020204" pitchFamily="34" charset="0"/>
              </a:rPr>
              <a:t>Float the heels</a:t>
            </a:r>
          </a:p>
          <a:p>
            <a:endParaRPr lang="en-US" sz="2400" dirty="0"/>
          </a:p>
        </p:txBody>
      </p:sp>
    </p:spTree>
    <p:extLst>
      <p:ext uri="{BB962C8B-B14F-4D97-AF65-F5344CB8AC3E}">
        <p14:creationId xmlns:p14="http://schemas.microsoft.com/office/powerpoint/2010/main" val="3190623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6957"/>
            <a:ext cx="7189076" cy="644039"/>
          </a:xfrm>
        </p:spPr>
        <p:txBody>
          <a:bodyPr>
            <a:normAutofit fontScale="90000"/>
          </a:bodyPr>
          <a:lstStyle/>
          <a:p>
            <a:pPr algn="ctr"/>
            <a:r>
              <a:rPr lang="en-US" b="1" dirty="0"/>
              <a:t>Mattresses</a:t>
            </a:r>
          </a:p>
        </p:txBody>
      </p:sp>
      <p:sp>
        <p:nvSpPr>
          <p:cNvPr id="3" name="Content Placeholder 2"/>
          <p:cNvSpPr>
            <a:spLocks noGrp="1"/>
          </p:cNvSpPr>
          <p:nvPr>
            <p:ph idx="1"/>
          </p:nvPr>
        </p:nvSpPr>
        <p:spPr>
          <a:xfrm>
            <a:off x="628650" y="1649355"/>
            <a:ext cx="7886700" cy="4351338"/>
          </a:xfrm>
        </p:spPr>
        <p:txBody>
          <a:bodyPr>
            <a:normAutofit/>
          </a:bodyPr>
          <a:lstStyle/>
          <a:p>
            <a:r>
              <a:rPr lang="en-US" sz="2800" b="1" dirty="0">
                <a:latin typeface="Arial" panose="020B0604020202020204" pitchFamily="34" charset="0"/>
                <a:cs typeface="Arial" panose="020B0604020202020204" pitchFamily="34" charset="0"/>
              </a:rPr>
              <a:t>Group 1</a:t>
            </a:r>
            <a:r>
              <a:rPr lang="en-US" sz="2800" dirty="0">
                <a:latin typeface="Arial" panose="020B0604020202020204" pitchFamily="34" charset="0"/>
                <a:cs typeface="Arial" panose="020B0604020202020204" pitchFamily="34" charset="0"/>
              </a:rPr>
              <a:t> gel, foam, or water </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Group 2 </a:t>
            </a:r>
            <a:r>
              <a:rPr lang="en-US" sz="2800" dirty="0">
                <a:latin typeface="Arial" panose="020B0604020202020204" pitchFamily="34" charset="0"/>
                <a:cs typeface="Arial" panose="020B0604020202020204" pitchFamily="34" charset="0"/>
              </a:rPr>
              <a:t>alternating-pressure air mattresses or low air loss. </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Group 3 </a:t>
            </a:r>
            <a:r>
              <a:rPr lang="en-US" sz="2800" dirty="0">
                <a:latin typeface="Arial" panose="020B0604020202020204" pitchFamily="34" charset="0"/>
                <a:cs typeface="Arial" panose="020B0604020202020204" pitchFamily="34" charset="0"/>
              </a:rPr>
              <a:t>pressurized silicone-coated beads</a:t>
            </a:r>
          </a:p>
        </p:txBody>
      </p:sp>
    </p:spTree>
    <p:extLst>
      <p:ext uri="{BB962C8B-B14F-4D97-AF65-F5344CB8AC3E}">
        <p14:creationId xmlns:p14="http://schemas.microsoft.com/office/powerpoint/2010/main" val="2069177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48" y="282366"/>
            <a:ext cx="6804056" cy="644039"/>
          </a:xfrm>
        </p:spPr>
        <p:txBody>
          <a:bodyPr>
            <a:normAutofit fontScale="90000"/>
          </a:bodyPr>
          <a:lstStyle/>
          <a:p>
            <a:pPr algn="ctr"/>
            <a:r>
              <a:rPr lang="en-US" b="1" dirty="0">
                <a:latin typeface="Arial" panose="020B0604020202020204" pitchFamily="34" charset="0"/>
                <a:cs typeface="Arial" panose="020B0604020202020204" pitchFamily="34" charset="0"/>
              </a:rPr>
              <a:t>TREATMENT </a:t>
            </a:r>
          </a:p>
        </p:txBody>
      </p:sp>
      <p:sp>
        <p:nvSpPr>
          <p:cNvPr id="3" name="Content Placeholder 2"/>
          <p:cNvSpPr>
            <a:spLocks noGrp="1"/>
          </p:cNvSpPr>
          <p:nvPr>
            <p:ph idx="1"/>
          </p:nvPr>
        </p:nvSpPr>
        <p:spPr>
          <a:xfrm>
            <a:off x="551532" y="1241731"/>
            <a:ext cx="7886700" cy="4351338"/>
          </a:xfrm>
        </p:spPr>
        <p:txBody>
          <a:bodyPr>
            <a:noAutofit/>
          </a:bodyPr>
          <a:lstStyle/>
          <a:p>
            <a:r>
              <a:rPr lang="en-US" sz="2800" dirty="0">
                <a:latin typeface="Arial" panose="020B0604020202020204" pitchFamily="34" charset="0"/>
                <a:cs typeface="Arial" panose="020B0604020202020204" pitchFamily="34" charset="0"/>
              </a:rPr>
              <a:t>Holistic, patient-centered </a:t>
            </a:r>
          </a:p>
          <a:p>
            <a:r>
              <a:rPr lang="en-US" sz="2800" dirty="0">
                <a:latin typeface="Arial" panose="020B0604020202020204" pitchFamily="34" charset="0"/>
                <a:cs typeface="Arial" panose="020B0604020202020204" pitchFamily="34" charset="0"/>
              </a:rPr>
              <a:t>Assess life expectancy &amp; overall health status</a:t>
            </a:r>
          </a:p>
          <a:p>
            <a:r>
              <a:rPr lang="en-US" sz="2800" dirty="0">
                <a:latin typeface="Arial" panose="020B0604020202020204" pitchFamily="34" charset="0"/>
                <a:cs typeface="Arial" panose="020B0604020202020204" pitchFamily="34" charset="0"/>
              </a:rPr>
              <a:t>Address psychosocial needs</a:t>
            </a:r>
          </a:p>
          <a:p>
            <a:r>
              <a:rPr lang="en-US" sz="2800" dirty="0">
                <a:latin typeface="Arial" panose="020B0604020202020204" pitchFamily="34" charset="0"/>
                <a:cs typeface="Arial" panose="020B0604020202020204" pitchFamily="34" charset="0"/>
              </a:rPr>
              <a:t>Treat underlying comorbidities</a:t>
            </a:r>
          </a:p>
          <a:p>
            <a:r>
              <a:rPr lang="en-US" sz="2800" dirty="0">
                <a:latin typeface="Arial" panose="020B0604020202020204" pitchFamily="34" charset="0"/>
                <a:cs typeface="Arial" panose="020B0604020202020204" pitchFamily="34" charset="0"/>
              </a:rPr>
              <a:t>Assess and correct causes of tissue damage</a:t>
            </a:r>
          </a:p>
          <a:p>
            <a:r>
              <a:rPr lang="en-US" sz="2800" dirty="0">
                <a:latin typeface="Arial" panose="020B0604020202020204" pitchFamily="34" charset="0"/>
                <a:cs typeface="Arial" panose="020B0604020202020204" pitchFamily="34" charset="0"/>
              </a:rPr>
              <a:t>Assess and monitor the wound</a:t>
            </a:r>
          </a:p>
          <a:p>
            <a:r>
              <a:rPr lang="en-US" sz="2800" dirty="0">
                <a:latin typeface="Arial" panose="020B0604020202020204" pitchFamily="34" charset="0"/>
                <a:cs typeface="Arial" panose="020B0604020202020204" pitchFamily="34" charset="0"/>
              </a:rPr>
              <a:t>Understand patient’s motivation, function and cognition </a:t>
            </a:r>
          </a:p>
          <a:p>
            <a:r>
              <a:rPr lang="en-US" sz="2800" dirty="0">
                <a:latin typeface="Arial" panose="020B0604020202020204" pitchFamily="34" charset="0"/>
                <a:cs typeface="Arial" panose="020B0604020202020204" pitchFamily="34" charset="0"/>
              </a:rPr>
              <a:t>home environment &amp; family support </a:t>
            </a:r>
          </a:p>
        </p:txBody>
      </p:sp>
    </p:spTree>
    <p:extLst>
      <p:ext uri="{BB962C8B-B14F-4D97-AF65-F5344CB8AC3E}">
        <p14:creationId xmlns:p14="http://schemas.microsoft.com/office/powerpoint/2010/main" val="2462092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86" y="547318"/>
            <a:ext cx="7146474" cy="644039"/>
          </a:xfrm>
        </p:spPr>
        <p:txBody>
          <a:bodyPr>
            <a:normAutofit fontScale="90000"/>
          </a:bodyPr>
          <a:lstStyle/>
          <a:p>
            <a:pPr algn="ctr"/>
            <a:r>
              <a:rPr lang="en-US" b="1" dirty="0">
                <a:latin typeface="Arial" panose="020B0604020202020204" pitchFamily="34" charset="0"/>
                <a:cs typeface="Arial" panose="020B0604020202020204" pitchFamily="34" charset="0"/>
              </a:rPr>
              <a:t>TREATMENT </a:t>
            </a:r>
          </a:p>
        </p:txBody>
      </p:sp>
      <p:sp>
        <p:nvSpPr>
          <p:cNvPr id="3" name="Content Placeholder 2"/>
          <p:cNvSpPr>
            <a:spLocks noGrp="1"/>
          </p:cNvSpPr>
          <p:nvPr>
            <p:ph idx="1"/>
          </p:nvPr>
        </p:nvSpPr>
        <p:spPr>
          <a:xfrm>
            <a:off x="827700" y="1570604"/>
            <a:ext cx="6711654" cy="4195481"/>
          </a:xfrm>
        </p:spPr>
        <p:txBody>
          <a:bodyPr>
            <a:normAutofit/>
          </a:bodyPr>
          <a:lstStyle/>
          <a:p>
            <a:pPr lvl="1">
              <a:buFont typeface="Wingdings" panose="05000000000000000000" pitchFamily="2" charset="2"/>
              <a:buChar char="Ø"/>
            </a:pPr>
            <a:r>
              <a:rPr lang="en-US" sz="2400" dirty="0"/>
              <a:t>Offloading</a:t>
            </a:r>
          </a:p>
          <a:p>
            <a:pPr lvl="1">
              <a:buFont typeface="Wingdings" panose="05000000000000000000" pitchFamily="2" charset="2"/>
              <a:buChar char="Ø"/>
            </a:pPr>
            <a:r>
              <a:rPr lang="en-US" sz="2400" dirty="0"/>
              <a:t>Remove debris and necrotic tissue</a:t>
            </a:r>
          </a:p>
          <a:p>
            <a:pPr lvl="1">
              <a:buFont typeface="Wingdings" panose="05000000000000000000" pitchFamily="2" charset="2"/>
              <a:buChar char="Ø"/>
            </a:pPr>
            <a:r>
              <a:rPr lang="en-US" sz="2400" dirty="0"/>
              <a:t>Addressing moisture balance</a:t>
            </a:r>
          </a:p>
          <a:p>
            <a:pPr lvl="1">
              <a:buFont typeface="Wingdings" panose="05000000000000000000" pitchFamily="2" charset="2"/>
              <a:buChar char="Ø"/>
            </a:pPr>
            <a:r>
              <a:rPr lang="en-US" sz="2400" dirty="0"/>
              <a:t>Cover with or without bacterial statics</a:t>
            </a:r>
            <a:endParaRPr lang="en-US" sz="2800" dirty="0"/>
          </a:p>
          <a:p>
            <a:pPr lvl="1">
              <a:buFont typeface="Wingdings" panose="05000000000000000000" pitchFamily="2" charset="2"/>
              <a:buChar char="Ø"/>
            </a:pPr>
            <a:r>
              <a:rPr lang="en-US" sz="2400" dirty="0"/>
              <a:t>Address pain</a:t>
            </a:r>
          </a:p>
          <a:p>
            <a:pPr lvl="1">
              <a:buFont typeface="Wingdings" panose="05000000000000000000" pitchFamily="2" charset="2"/>
              <a:buChar char="Ø"/>
            </a:pPr>
            <a:r>
              <a:rPr lang="en-US" sz="2400" dirty="0"/>
              <a:t>Acknowledge advance directives</a:t>
            </a:r>
          </a:p>
          <a:p>
            <a:pPr lvl="1">
              <a:buFont typeface="Wingdings" panose="05000000000000000000" pitchFamily="2" charset="2"/>
              <a:buChar char="Ø"/>
            </a:pPr>
            <a:r>
              <a:rPr lang="en-US" sz="2400" dirty="0"/>
              <a:t>palliative care ? </a:t>
            </a:r>
          </a:p>
        </p:txBody>
      </p:sp>
    </p:spTree>
    <p:extLst>
      <p:ext uri="{BB962C8B-B14F-4D97-AF65-F5344CB8AC3E}">
        <p14:creationId xmlns:p14="http://schemas.microsoft.com/office/powerpoint/2010/main" val="1281488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25" y="479742"/>
            <a:ext cx="7267902" cy="644039"/>
          </a:xfrm>
        </p:spPr>
        <p:txBody>
          <a:bodyPr>
            <a:normAutofit fontScale="90000"/>
          </a:bodyPr>
          <a:lstStyle/>
          <a:p>
            <a:pPr algn="ctr"/>
            <a:r>
              <a:rPr lang="en-US" b="1" dirty="0">
                <a:latin typeface="Arial" panose="020B0604020202020204" pitchFamily="34" charset="0"/>
                <a:cs typeface="Arial" panose="020B0604020202020204" pitchFamily="34" charset="0"/>
              </a:rPr>
              <a:t>MODALITIES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3419964"/>
              </p:ext>
            </p:extLst>
          </p:nvPr>
        </p:nvGraphicFramePr>
        <p:xfrm>
          <a:off x="637632" y="1440034"/>
          <a:ext cx="7938636" cy="5120640"/>
        </p:xfrm>
        <a:graphic>
          <a:graphicData uri="http://schemas.openxmlformats.org/drawingml/2006/table">
            <a:tbl>
              <a:tblPr firstRow="1" bandRow="1">
                <a:tableStyleId>{21E4AEA4-8DFA-4A89-87EB-49C32662AFE0}</a:tableStyleId>
              </a:tblPr>
              <a:tblGrid>
                <a:gridCol w="1476510">
                  <a:extLst>
                    <a:ext uri="{9D8B030D-6E8A-4147-A177-3AD203B41FA5}">
                      <a16:colId xmlns:a16="http://schemas.microsoft.com/office/drawing/2014/main" val="20000"/>
                    </a:ext>
                  </a:extLst>
                </a:gridCol>
                <a:gridCol w="1840843">
                  <a:extLst>
                    <a:ext uri="{9D8B030D-6E8A-4147-A177-3AD203B41FA5}">
                      <a16:colId xmlns:a16="http://schemas.microsoft.com/office/drawing/2014/main" val="20001"/>
                    </a:ext>
                  </a:extLst>
                </a:gridCol>
                <a:gridCol w="1955896">
                  <a:extLst>
                    <a:ext uri="{9D8B030D-6E8A-4147-A177-3AD203B41FA5}">
                      <a16:colId xmlns:a16="http://schemas.microsoft.com/office/drawing/2014/main" val="20002"/>
                    </a:ext>
                  </a:extLst>
                </a:gridCol>
                <a:gridCol w="2665387">
                  <a:extLst>
                    <a:ext uri="{9D8B030D-6E8A-4147-A177-3AD203B41FA5}">
                      <a16:colId xmlns:a16="http://schemas.microsoft.com/office/drawing/2014/main" val="20003"/>
                    </a:ext>
                  </a:extLst>
                </a:gridCol>
              </a:tblGrid>
              <a:tr h="432070">
                <a:tc>
                  <a:txBody>
                    <a:bodyPr/>
                    <a:lstStyle/>
                    <a:p>
                      <a:r>
                        <a:rPr lang="en-US" sz="2400" dirty="0">
                          <a:latin typeface="Arial" panose="020B0604020202020204" pitchFamily="34" charset="0"/>
                          <a:cs typeface="Arial" panose="020B0604020202020204" pitchFamily="34" charset="0"/>
                        </a:rPr>
                        <a:t>Type</a:t>
                      </a:r>
                      <a:endParaRPr lang="en-US" sz="2400" dirty="0">
                        <a:solidFill>
                          <a:schemeClr val="accent2"/>
                        </a:solidFill>
                        <a:latin typeface="Arial" panose="020B0604020202020204" pitchFamily="34" charset="0"/>
                        <a:cs typeface="Arial" panose="020B0604020202020204" pitchFamily="34" charset="0"/>
                      </a:endParaRPr>
                    </a:p>
                  </a:txBody>
                  <a:tcPr marL="87630" marR="87630"/>
                </a:tc>
                <a:tc>
                  <a:txBody>
                    <a:bodyPr/>
                    <a:lstStyle/>
                    <a:p>
                      <a:r>
                        <a:rPr lang="en-US" sz="2400" dirty="0">
                          <a:latin typeface="Arial" panose="020B0604020202020204" pitchFamily="34" charset="0"/>
                          <a:cs typeface="Arial" panose="020B0604020202020204" pitchFamily="34" charset="0"/>
                        </a:rPr>
                        <a:t>Content</a:t>
                      </a:r>
                      <a:endParaRPr lang="en-US" sz="2400" dirty="0">
                        <a:solidFill>
                          <a:schemeClr val="accent2"/>
                        </a:solidFill>
                        <a:latin typeface="Arial" panose="020B0604020202020204" pitchFamily="34" charset="0"/>
                        <a:cs typeface="Arial" panose="020B0604020202020204" pitchFamily="34" charset="0"/>
                      </a:endParaRPr>
                    </a:p>
                  </a:txBody>
                  <a:tcPr marL="87630" marR="87630"/>
                </a:tc>
                <a:tc>
                  <a:txBody>
                    <a:bodyPr/>
                    <a:lstStyle/>
                    <a:p>
                      <a:r>
                        <a:rPr lang="en-US" sz="2400" dirty="0">
                          <a:latin typeface="Arial" panose="020B0604020202020204" pitchFamily="34" charset="0"/>
                          <a:cs typeface="Arial" panose="020B0604020202020204" pitchFamily="34" charset="0"/>
                        </a:rPr>
                        <a:t>Rationale</a:t>
                      </a:r>
                      <a:endParaRPr lang="en-US" sz="2400" dirty="0">
                        <a:solidFill>
                          <a:schemeClr val="accent2"/>
                        </a:solidFill>
                        <a:latin typeface="Arial" panose="020B0604020202020204" pitchFamily="34" charset="0"/>
                        <a:cs typeface="Arial" panose="020B0604020202020204" pitchFamily="34" charset="0"/>
                      </a:endParaRPr>
                    </a:p>
                  </a:txBody>
                  <a:tcPr marL="87630" marR="87630"/>
                </a:tc>
                <a:tc>
                  <a:txBody>
                    <a:bodyPr/>
                    <a:lstStyle/>
                    <a:p>
                      <a:r>
                        <a:rPr lang="en-US" sz="2400" dirty="0">
                          <a:latin typeface="Arial" panose="020B0604020202020204" pitchFamily="34" charset="0"/>
                          <a:cs typeface="Arial" panose="020B0604020202020204" pitchFamily="34" charset="0"/>
                        </a:rPr>
                        <a:t>Best Use</a:t>
                      </a:r>
                      <a:endParaRPr lang="en-US" sz="2400" dirty="0">
                        <a:solidFill>
                          <a:schemeClr val="accent2"/>
                        </a:solidFill>
                        <a:latin typeface="Arial" panose="020B0604020202020204" pitchFamily="34" charset="0"/>
                        <a:cs typeface="Arial" panose="020B0604020202020204" pitchFamily="34" charset="0"/>
                      </a:endParaRPr>
                    </a:p>
                  </a:txBody>
                  <a:tcPr marL="87630" marR="87630"/>
                </a:tc>
                <a:extLst>
                  <a:ext uri="{0D108BD9-81ED-4DB2-BD59-A6C34878D82A}">
                    <a16:rowId xmlns:a16="http://schemas.microsoft.com/office/drawing/2014/main" val="10000"/>
                  </a:ext>
                </a:extLst>
              </a:tr>
              <a:tr h="745764">
                <a:tc>
                  <a:txBody>
                    <a:bodyPr/>
                    <a:lstStyle/>
                    <a:p>
                      <a:r>
                        <a:rPr lang="en-US" sz="2400" dirty="0">
                          <a:latin typeface="Arial" panose="020B0604020202020204" pitchFamily="34" charset="0"/>
                          <a:cs typeface="Arial" panose="020B0604020202020204" pitchFamily="34" charset="0"/>
                        </a:rPr>
                        <a:t>Gauze</a:t>
                      </a:r>
                    </a:p>
                  </a:txBody>
                  <a:tcPr marL="87630" marR="87630"/>
                </a:tc>
                <a:tc>
                  <a:txBody>
                    <a:bodyPr/>
                    <a:lstStyle/>
                    <a:p>
                      <a:r>
                        <a:rPr lang="en-US" sz="2400" dirty="0">
                          <a:latin typeface="Arial" panose="020B0604020202020204" pitchFamily="34" charset="0"/>
                          <a:cs typeface="Arial" panose="020B0604020202020204" pitchFamily="34" charset="0"/>
                        </a:rPr>
                        <a:t>Cotton, polyester</a:t>
                      </a:r>
                    </a:p>
                  </a:txBody>
                  <a:tcPr marL="87630" marR="87630"/>
                </a:tc>
                <a:tc>
                  <a:txBody>
                    <a:bodyPr/>
                    <a:lstStyle/>
                    <a:p>
                      <a:r>
                        <a:rPr lang="en-US" sz="2400" dirty="0">
                          <a:latin typeface="Arial" panose="020B0604020202020204" pitchFamily="34" charset="0"/>
                          <a:cs typeface="Arial" panose="020B0604020202020204" pitchFamily="34" charset="0"/>
                        </a:rPr>
                        <a:t>absorptive or protective, </a:t>
                      </a:r>
                    </a:p>
                  </a:txBody>
                  <a:tcPr marL="87630" marR="87630"/>
                </a:tc>
                <a:tc>
                  <a:txBody>
                    <a:bodyPr/>
                    <a:lstStyle/>
                    <a:p>
                      <a:r>
                        <a:rPr lang="en-US" sz="2400" baseline="0" dirty="0">
                          <a:latin typeface="Arial" panose="020B0604020202020204" pitchFamily="34" charset="0"/>
                          <a:cs typeface="Arial" panose="020B0604020202020204" pitchFamily="34" charset="0"/>
                        </a:rPr>
                        <a:t>wet to dry</a:t>
                      </a:r>
                      <a:endParaRPr lang="en-US" sz="2400" dirty="0">
                        <a:latin typeface="Arial" panose="020B0604020202020204" pitchFamily="34" charset="0"/>
                        <a:cs typeface="Arial" panose="020B0604020202020204" pitchFamily="34" charset="0"/>
                      </a:endParaRPr>
                    </a:p>
                  </a:txBody>
                  <a:tcPr marL="87630" marR="87630"/>
                </a:tc>
                <a:extLst>
                  <a:ext uri="{0D108BD9-81ED-4DB2-BD59-A6C34878D82A}">
                    <a16:rowId xmlns:a16="http://schemas.microsoft.com/office/drawing/2014/main" val="10001"/>
                  </a:ext>
                </a:extLst>
              </a:tr>
              <a:tr h="1704604">
                <a:tc>
                  <a:txBody>
                    <a:bodyPr/>
                    <a:lstStyle/>
                    <a:p>
                      <a:r>
                        <a:rPr lang="en-US" sz="2400" dirty="0">
                          <a:latin typeface="Arial" panose="020B0604020202020204" pitchFamily="34" charset="0"/>
                          <a:cs typeface="Arial" panose="020B0604020202020204" pitchFamily="34" charset="0"/>
                        </a:rPr>
                        <a:t>Hydrocolloid</a:t>
                      </a:r>
                    </a:p>
                  </a:txBody>
                  <a:tcPr marL="87630" marR="87630"/>
                </a:tc>
                <a:tc>
                  <a:txBody>
                    <a:bodyPr/>
                    <a:lstStyle/>
                    <a:p>
                      <a:r>
                        <a:rPr lang="en-US" sz="2400" dirty="0">
                          <a:latin typeface="Arial" panose="020B0604020202020204" pitchFamily="34" charset="0"/>
                          <a:cs typeface="Arial" panose="020B0604020202020204" pitchFamily="34" charset="0"/>
                        </a:rPr>
                        <a:t>Adhesive pad with moisture-activated, gel-forming material; </a:t>
                      </a:r>
                    </a:p>
                  </a:txBody>
                  <a:tcPr marL="87630" marR="87630"/>
                </a:tc>
                <a:tc>
                  <a:txBody>
                    <a:bodyPr/>
                    <a:lstStyle/>
                    <a:p>
                      <a:r>
                        <a:rPr lang="en-US" sz="2400" dirty="0">
                          <a:latin typeface="Arial" panose="020B0604020202020204" pitchFamily="34" charset="0"/>
                          <a:cs typeface="Arial" panose="020B0604020202020204" pitchFamily="34" charset="0"/>
                        </a:rPr>
                        <a:t>Moisture retention</a:t>
                      </a:r>
                    </a:p>
                  </a:txBody>
                  <a:tcPr marL="87630" marR="87630"/>
                </a:tc>
                <a:tc>
                  <a:txBody>
                    <a:bodyPr/>
                    <a:lstStyle/>
                    <a:p>
                      <a:r>
                        <a:rPr lang="en-US" sz="2400" dirty="0">
                          <a:latin typeface="Arial" panose="020B0604020202020204" pitchFamily="34" charset="0"/>
                          <a:cs typeface="Arial" panose="020B0604020202020204" pitchFamily="34" charset="0"/>
                        </a:rPr>
                        <a:t>Superficial, clean pressure ulcers with no necrosis or infection</a:t>
                      </a:r>
                    </a:p>
                  </a:txBody>
                  <a:tcPr marL="87630" marR="87630"/>
                </a:tc>
                <a:extLst>
                  <a:ext uri="{0D108BD9-81ED-4DB2-BD59-A6C34878D82A}">
                    <a16:rowId xmlns:a16="http://schemas.microsoft.com/office/drawing/2014/main" val="10002"/>
                  </a:ext>
                </a:extLst>
              </a:tr>
              <a:tr h="1384991">
                <a:tc>
                  <a:txBody>
                    <a:bodyPr/>
                    <a:lstStyle/>
                    <a:p>
                      <a:r>
                        <a:rPr lang="en-US" sz="2400" dirty="0">
                          <a:latin typeface="Arial" panose="020B0604020202020204" pitchFamily="34" charset="0"/>
                          <a:cs typeface="Arial" panose="020B0604020202020204" pitchFamily="34" charset="0"/>
                        </a:rPr>
                        <a:t>Semi-permeable films</a:t>
                      </a:r>
                    </a:p>
                  </a:txBody>
                  <a:tcPr marL="87630" marR="87630"/>
                </a:tc>
                <a:tc>
                  <a:txBody>
                    <a:bodyPr/>
                    <a:lstStyle/>
                    <a:p>
                      <a:r>
                        <a:rPr lang="en-US" sz="2400" dirty="0">
                          <a:latin typeface="Arial" panose="020B0604020202020204" pitchFamily="34" charset="0"/>
                          <a:cs typeface="Arial" panose="020B0604020202020204" pitchFamily="34" charset="0"/>
                        </a:rPr>
                        <a:t>Transparent polymer with acrylic adhesive</a:t>
                      </a:r>
                    </a:p>
                  </a:txBody>
                  <a:tcPr marL="87630" marR="87630"/>
                </a:tc>
                <a:tc>
                  <a:txBody>
                    <a:bodyPr/>
                    <a:lstStyle/>
                    <a:p>
                      <a:r>
                        <a:rPr lang="en-US" sz="2400" dirty="0">
                          <a:latin typeface="Arial" panose="020B0604020202020204" pitchFamily="34" charset="0"/>
                          <a:cs typeface="Arial" panose="020B0604020202020204" pitchFamily="34" charset="0"/>
                        </a:rPr>
                        <a:t>Moisture retention</a:t>
                      </a:r>
                    </a:p>
                  </a:txBody>
                  <a:tcPr marL="87630" marR="87630"/>
                </a:tc>
                <a:tc>
                  <a:txBody>
                    <a:bodyPr/>
                    <a:lstStyle/>
                    <a:p>
                      <a:r>
                        <a:rPr lang="en-US" sz="2400" dirty="0">
                          <a:latin typeface="Arial" panose="020B0604020202020204" pitchFamily="34" charset="0"/>
                          <a:cs typeface="Arial" panose="020B0604020202020204" pitchFamily="34" charset="0"/>
                        </a:rPr>
                        <a:t>Superficial, clean pressure ulcers with no necrosis or infection</a:t>
                      </a:r>
                    </a:p>
                  </a:txBody>
                  <a:tcPr marL="87630" marR="8763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87202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85" y="270472"/>
            <a:ext cx="7189075" cy="644039"/>
          </a:xfrm>
        </p:spPr>
        <p:txBody>
          <a:bodyPr>
            <a:normAutofit fontScale="90000"/>
          </a:bodyPr>
          <a:lstStyle/>
          <a:p>
            <a:pPr algn="ctr"/>
            <a:r>
              <a:rPr lang="en-US" b="1" dirty="0"/>
              <a:t>MODALITIES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8729459"/>
              </p:ext>
            </p:extLst>
          </p:nvPr>
        </p:nvGraphicFramePr>
        <p:xfrm>
          <a:off x="195943" y="1285797"/>
          <a:ext cx="8737042" cy="5195389"/>
        </p:xfrm>
        <a:graphic>
          <a:graphicData uri="http://schemas.openxmlformats.org/drawingml/2006/table">
            <a:tbl>
              <a:tblPr firstRow="1" bandRow="1">
                <a:tableStyleId>{21E4AEA4-8DFA-4A89-87EB-49C32662AFE0}</a:tableStyleId>
              </a:tblPr>
              <a:tblGrid>
                <a:gridCol w="1826383">
                  <a:extLst>
                    <a:ext uri="{9D8B030D-6E8A-4147-A177-3AD203B41FA5}">
                      <a16:colId xmlns:a16="http://schemas.microsoft.com/office/drawing/2014/main" val="20000"/>
                    </a:ext>
                  </a:extLst>
                </a:gridCol>
                <a:gridCol w="2642886">
                  <a:extLst>
                    <a:ext uri="{9D8B030D-6E8A-4147-A177-3AD203B41FA5}">
                      <a16:colId xmlns:a16="http://schemas.microsoft.com/office/drawing/2014/main" val="20001"/>
                    </a:ext>
                  </a:extLst>
                </a:gridCol>
                <a:gridCol w="2310079">
                  <a:extLst>
                    <a:ext uri="{9D8B030D-6E8A-4147-A177-3AD203B41FA5}">
                      <a16:colId xmlns:a16="http://schemas.microsoft.com/office/drawing/2014/main" val="20002"/>
                    </a:ext>
                  </a:extLst>
                </a:gridCol>
                <a:gridCol w="1957694">
                  <a:extLst>
                    <a:ext uri="{9D8B030D-6E8A-4147-A177-3AD203B41FA5}">
                      <a16:colId xmlns:a16="http://schemas.microsoft.com/office/drawing/2014/main" val="20003"/>
                    </a:ext>
                  </a:extLst>
                </a:gridCol>
              </a:tblGrid>
              <a:tr h="541186">
                <a:tc>
                  <a:txBody>
                    <a:bodyPr/>
                    <a:lstStyle/>
                    <a:p>
                      <a:r>
                        <a:rPr lang="en-US" sz="2400" dirty="0">
                          <a:latin typeface="Arial" panose="020B0604020202020204" pitchFamily="34" charset="0"/>
                          <a:cs typeface="Arial" panose="020B0604020202020204" pitchFamily="34" charset="0"/>
                        </a:rPr>
                        <a:t>Type</a:t>
                      </a:r>
                      <a:endParaRPr lang="en-US" sz="2400" dirty="0">
                        <a:solidFill>
                          <a:schemeClr val="accent2"/>
                        </a:solidFill>
                        <a:latin typeface="Arial" panose="020B0604020202020204" pitchFamily="34" charset="0"/>
                        <a:cs typeface="Arial" panose="020B0604020202020204" pitchFamily="34" charset="0"/>
                      </a:endParaRPr>
                    </a:p>
                  </a:txBody>
                  <a:tcPr marL="87630" marR="87630"/>
                </a:tc>
                <a:tc>
                  <a:txBody>
                    <a:bodyPr/>
                    <a:lstStyle/>
                    <a:p>
                      <a:r>
                        <a:rPr lang="en-US" sz="2400" dirty="0">
                          <a:latin typeface="Arial" panose="020B0604020202020204" pitchFamily="34" charset="0"/>
                          <a:cs typeface="Arial" panose="020B0604020202020204" pitchFamily="34" charset="0"/>
                        </a:rPr>
                        <a:t>Content</a:t>
                      </a:r>
                      <a:endParaRPr lang="en-US" sz="2400" dirty="0">
                        <a:solidFill>
                          <a:schemeClr val="accent2"/>
                        </a:solidFill>
                        <a:latin typeface="Arial" panose="020B0604020202020204" pitchFamily="34" charset="0"/>
                        <a:cs typeface="Arial" panose="020B0604020202020204" pitchFamily="34" charset="0"/>
                      </a:endParaRPr>
                    </a:p>
                  </a:txBody>
                  <a:tcPr marL="87630" marR="87630"/>
                </a:tc>
                <a:tc>
                  <a:txBody>
                    <a:bodyPr/>
                    <a:lstStyle/>
                    <a:p>
                      <a:r>
                        <a:rPr lang="en-US" sz="2400" dirty="0">
                          <a:latin typeface="Arial" panose="020B0604020202020204" pitchFamily="34" charset="0"/>
                          <a:cs typeface="Arial" panose="020B0604020202020204" pitchFamily="34" charset="0"/>
                        </a:rPr>
                        <a:t>Rationale</a:t>
                      </a:r>
                      <a:endParaRPr lang="en-US" sz="2400" dirty="0">
                        <a:solidFill>
                          <a:schemeClr val="accent2"/>
                        </a:solidFill>
                        <a:latin typeface="Arial" panose="020B0604020202020204" pitchFamily="34" charset="0"/>
                        <a:cs typeface="Arial" panose="020B0604020202020204" pitchFamily="34" charset="0"/>
                      </a:endParaRPr>
                    </a:p>
                  </a:txBody>
                  <a:tcPr marL="87630" marR="87630"/>
                </a:tc>
                <a:tc>
                  <a:txBody>
                    <a:bodyPr/>
                    <a:lstStyle/>
                    <a:p>
                      <a:r>
                        <a:rPr lang="en-US" sz="2400" dirty="0">
                          <a:latin typeface="Arial" panose="020B0604020202020204" pitchFamily="34" charset="0"/>
                          <a:cs typeface="Arial" panose="020B0604020202020204" pitchFamily="34" charset="0"/>
                        </a:rPr>
                        <a:t>Best Use</a:t>
                      </a:r>
                      <a:endParaRPr lang="en-US" sz="2400" dirty="0">
                        <a:solidFill>
                          <a:schemeClr val="accent2"/>
                        </a:solidFill>
                        <a:latin typeface="Arial" panose="020B0604020202020204" pitchFamily="34" charset="0"/>
                        <a:cs typeface="Arial" panose="020B0604020202020204" pitchFamily="34" charset="0"/>
                      </a:endParaRPr>
                    </a:p>
                  </a:txBody>
                  <a:tcPr marL="87630" marR="87630"/>
                </a:tc>
                <a:extLst>
                  <a:ext uri="{0D108BD9-81ED-4DB2-BD59-A6C34878D82A}">
                    <a16:rowId xmlns:a16="http://schemas.microsoft.com/office/drawing/2014/main" val="10000"/>
                  </a:ext>
                </a:extLst>
              </a:tr>
              <a:tr h="1840034">
                <a:tc>
                  <a:txBody>
                    <a:bodyPr/>
                    <a:lstStyle/>
                    <a:p>
                      <a:r>
                        <a:rPr lang="en-US" sz="2400" dirty="0">
                          <a:latin typeface="Arial" panose="020B0604020202020204" pitchFamily="34" charset="0"/>
                          <a:cs typeface="Arial" panose="020B0604020202020204" pitchFamily="34" charset="0"/>
                        </a:rPr>
                        <a:t>Hydrogel</a:t>
                      </a:r>
                    </a:p>
                  </a:txBody>
                  <a:tcPr marL="87630" marR="87630"/>
                </a:tc>
                <a:tc>
                  <a:txBody>
                    <a:bodyPr/>
                    <a:lstStyle/>
                    <a:p>
                      <a:r>
                        <a:rPr lang="en-US" sz="2400" dirty="0">
                          <a:latin typeface="Arial" panose="020B0604020202020204" pitchFamily="34" charset="0"/>
                          <a:cs typeface="Arial" panose="020B0604020202020204" pitchFamily="34" charset="0"/>
                        </a:rPr>
                        <a:t>Water in glycerin or cross-linked polymer sheets</a:t>
                      </a:r>
                    </a:p>
                  </a:txBody>
                  <a:tcPr marL="87630" marR="87630"/>
                </a:tc>
                <a:tc>
                  <a:txBody>
                    <a:bodyPr/>
                    <a:lstStyle/>
                    <a:p>
                      <a:r>
                        <a:rPr lang="en-US" sz="2400" dirty="0">
                          <a:latin typeface="Arial" panose="020B0604020202020204" pitchFamily="34" charset="0"/>
                          <a:cs typeface="Arial" panose="020B0604020202020204" pitchFamily="34" charset="0"/>
                        </a:rPr>
                        <a:t>Promote moist wound healing and autolytic debridement</a:t>
                      </a:r>
                    </a:p>
                  </a:txBody>
                  <a:tcPr marL="87630" marR="87630"/>
                </a:tc>
                <a:tc>
                  <a:txBody>
                    <a:bodyPr/>
                    <a:lstStyle/>
                    <a:p>
                      <a:r>
                        <a:rPr lang="en-US" sz="2400" dirty="0">
                          <a:latin typeface="Arial" panose="020B0604020202020204" pitchFamily="34" charset="0"/>
                          <a:cs typeface="Arial" panose="020B0604020202020204" pitchFamily="34" charset="0"/>
                        </a:rPr>
                        <a:t>Dry wounds; wounds with some necrosis</a:t>
                      </a:r>
                    </a:p>
                  </a:txBody>
                  <a:tcPr marL="87630" marR="87630"/>
                </a:tc>
                <a:extLst>
                  <a:ext uri="{0D108BD9-81ED-4DB2-BD59-A6C34878D82A}">
                    <a16:rowId xmlns:a16="http://schemas.microsoft.com/office/drawing/2014/main" val="10001"/>
                  </a:ext>
                </a:extLst>
              </a:tr>
              <a:tr h="1840034">
                <a:tc>
                  <a:txBody>
                    <a:bodyPr/>
                    <a:lstStyle/>
                    <a:p>
                      <a:r>
                        <a:rPr lang="en-US" sz="2400" dirty="0">
                          <a:latin typeface="Arial" panose="020B0604020202020204" pitchFamily="34" charset="0"/>
                          <a:cs typeface="Arial" panose="020B0604020202020204" pitchFamily="34" charset="0"/>
                        </a:rPr>
                        <a:t>Foam</a:t>
                      </a:r>
                    </a:p>
                  </a:txBody>
                  <a:tcPr marL="87630" marR="87630"/>
                </a:tc>
                <a:tc>
                  <a:txBody>
                    <a:bodyPr/>
                    <a:lstStyle/>
                    <a:p>
                      <a:r>
                        <a:rPr lang="en-US" sz="2400" dirty="0">
                          <a:latin typeface="Arial" panose="020B0604020202020204" pitchFamily="34" charset="0"/>
                          <a:cs typeface="Arial" panose="020B0604020202020204" pitchFamily="34" charset="0"/>
                        </a:rPr>
                        <a:t>Polyurethane</a:t>
                      </a:r>
                    </a:p>
                  </a:txBody>
                  <a:tcPr marL="87630" marR="87630"/>
                </a:tc>
                <a:tc>
                  <a:txBody>
                    <a:bodyPr/>
                    <a:lstStyle/>
                    <a:p>
                      <a:r>
                        <a:rPr lang="en-US" sz="2400" dirty="0">
                          <a:latin typeface="Arial" panose="020B0604020202020204" pitchFamily="34" charset="0"/>
                          <a:cs typeface="Arial" panose="020B0604020202020204" pitchFamily="34" charset="0"/>
                        </a:rPr>
                        <a:t>Absorb exudate, cushioning</a:t>
                      </a:r>
                    </a:p>
                  </a:txBody>
                  <a:tcPr marL="87630" marR="87630"/>
                </a:tc>
                <a:tc>
                  <a:txBody>
                    <a:bodyPr/>
                    <a:lstStyle/>
                    <a:p>
                      <a:r>
                        <a:rPr lang="en-US" sz="2400" dirty="0">
                          <a:latin typeface="Arial" panose="020B0604020202020204" pitchFamily="34" charset="0"/>
                          <a:cs typeface="Arial" panose="020B0604020202020204" pitchFamily="34" charset="0"/>
                        </a:rPr>
                        <a:t>Control exudate, protect the wound</a:t>
                      </a:r>
                    </a:p>
                  </a:txBody>
                  <a:tcPr marL="87630" marR="87630"/>
                </a:tc>
                <a:extLst>
                  <a:ext uri="{0D108BD9-81ED-4DB2-BD59-A6C34878D82A}">
                    <a16:rowId xmlns:a16="http://schemas.microsoft.com/office/drawing/2014/main" val="10002"/>
                  </a:ext>
                </a:extLst>
              </a:tr>
              <a:tr h="974135">
                <a:tc>
                  <a:txBody>
                    <a:bodyPr/>
                    <a:lstStyle/>
                    <a:p>
                      <a:r>
                        <a:rPr lang="en-US" sz="2400" dirty="0">
                          <a:latin typeface="Arial" panose="020B0604020202020204" pitchFamily="34" charset="0"/>
                          <a:cs typeface="Arial" panose="020B0604020202020204" pitchFamily="34" charset="0"/>
                        </a:rPr>
                        <a:t>Alginate</a:t>
                      </a:r>
                    </a:p>
                  </a:txBody>
                  <a:tcPr marL="87630" marR="87630"/>
                </a:tc>
                <a:tc>
                  <a:txBody>
                    <a:bodyPr/>
                    <a:lstStyle/>
                    <a:p>
                      <a:r>
                        <a:rPr lang="en-US" sz="2400" dirty="0">
                          <a:latin typeface="Arial" panose="020B0604020202020204" pitchFamily="34" charset="0"/>
                          <a:cs typeface="Arial" panose="020B0604020202020204" pitchFamily="34" charset="0"/>
                        </a:rPr>
                        <a:t>Seaweed derivative </a:t>
                      </a:r>
                    </a:p>
                  </a:txBody>
                  <a:tcPr marL="87630" marR="87630"/>
                </a:tc>
                <a:tc>
                  <a:txBody>
                    <a:bodyPr/>
                    <a:lstStyle/>
                    <a:p>
                      <a:r>
                        <a:rPr lang="en-US" sz="2400" dirty="0">
                          <a:latin typeface="Arial" panose="020B0604020202020204" pitchFamily="34" charset="0"/>
                          <a:cs typeface="Arial" panose="020B0604020202020204" pitchFamily="34" charset="0"/>
                        </a:rPr>
                        <a:t>Absorptive dressing</a:t>
                      </a:r>
                    </a:p>
                  </a:txBody>
                  <a:tcPr marL="87630" marR="87630"/>
                </a:tc>
                <a:tc>
                  <a:txBody>
                    <a:bodyPr/>
                    <a:lstStyle/>
                    <a:p>
                      <a:r>
                        <a:rPr lang="en-US" sz="2400" dirty="0">
                          <a:latin typeface="Arial" panose="020B0604020202020204" pitchFamily="34" charset="0"/>
                          <a:cs typeface="Arial" panose="020B0604020202020204" pitchFamily="34" charset="0"/>
                        </a:rPr>
                        <a:t>Control of exudate</a:t>
                      </a:r>
                    </a:p>
                  </a:txBody>
                  <a:tcPr marL="87630" marR="8763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46764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84" y="195022"/>
            <a:ext cx="7236372" cy="644039"/>
          </a:xfrm>
        </p:spPr>
        <p:txBody>
          <a:bodyPr>
            <a:normAutofit fontScale="90000"/>
          </a:bodyPr>
          <a:lstStyle/>
          <a:p>
            <a:pPr algn="ctr"/>
            <a:r>
              <a:rPr lang="en-US" b="1" dirty="0">
                <a:latin typeface="Arial" panose="020B0604020202020204" pitchFamily="34" charset="0"/>
                <a:cs typeface="Arial" panose="020B0604020202020204" pitchFamily="34" charset="0"/>
              </a:rPr>
              <a:t>MODALITIES</a:t>
            </a:r>
            <a:r>
              <a:rPr lang="en-US" b="1"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7931431"/>
              </p:ext>
            </p:extLst>
          </p:nvPr>
        </p:nvGraphicFramePr>
        <p:xfrm>
          <a:off x="256233" y="1183640"/>
          <a:ext cx="8317219" cy="5029200"/>
        </p:xfrm>
        <a:graphic>
          <a:graphicData uri="http://schemas.openxmlformats.org/drawingml/2006/table">
            <a:tbl>
              <a:tblPr firstRow="1" bandRow="1">
                <a:tableStyleId>{21E4AEA4-8DFA-4A89-87EB-49C32662AFE0}</a:tableStyleId>
              </a:tblPr>
              <a:tblGrid>
                <a:gridCol w="1783070">
                  <a:extLst>
                    <a:ext uri="{9D8B030D-6E8A-4147-A177-3AD203B41FA5}">
                      <a16:colId xmlns:a16="http://schemas.microsoft.com/office/drawing/2014/main" val="20000"/>
                    </a:ext>
                  </a:extLst>
                </a:gridCol>
                <a:gridCol w="2381249">
                  <a:extLst>
                    <a:ext uri="{9D8B030D-6E8A-4147-A177-3AD203B41FA5}">
                      <a16:colId xmlns:a16="http://schemas.microsoft.com/office/drawing/2014/main" val="20001"/>
                    </a:ext>
                  </a:extLst>
                </a:gridCol>
                <a:gridCol w="22479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70840">
                <a:tc>
                  <a:txBody>
                    <a:bodyPr/>
                    <a:lstStyle/>
                    <a:p>
                      <a:r>
                        <a:rPr lang="en-US" sz="2000" dirty="0">
                          <a:latin typeface="Arial" panose="020B0604020202020204" pitchFamily="34" charset="0"/>
                          <a:cs typeface="Arial" panose="020B0604020202020204" pitchFamily="34" charset="0"/>
                        </a:rPr>
                        <a:t>Type</a:t>
                      </a:r>
                      <a:endParaRPr lang="en-US" sz="2000" dirty="0">
                        <a:solidFill>
                          <a:schemeClr val="accent2"/>
                        </a:solidFill>
                        <a:latin typeface="Arial" panose="020B0604020202020204" pitchFamily="34" charset="0"/>
                        <a:cs typeface="Arial" panose="020B0604020202020204" pitchFamily="34" charset="0"/>
                      </a:endParaRPr>
                    </a:p>
                  </a:txBody>
                  <a:tcPr marL="87630" marR="87630"/>
                </a:tc>
                <a:tc>
                  <a:txBody>
                    <a:bodyPr/>
                    <a:lstStyle/>
                    <a:p>
                      <a:r>
                        <a:rPr lang="en-US" sz="2000" dirty="0">
                          <a:latin typeface="Arial" panose="020B0604020202020204" pitchFamily="34" charset="0"/>
                          <a:cs typeface="Arial" panose="020B0604020202020204" pitchFamily="34" charset="0"/>
                        </a:rPr>
                        <a:t>Content</a:t>
                      </a:r>
                      <a:endParaRPr lang="en-US" sz="2000" dirty="0">
                        <a:solidFill>
                          <a:schemeClr val="accent2"/>
                        </a:solidFill>
                        <a:latin typeface="Arial" panose="020B0604020202020204" pitchFamily="34" charset="0"/>
                        <a:cs typeface="Arial" panose="020B0604020202020204" pitchFamily="34" charset="0"/>
                      </a:endParaRPr>
                    </a:p>
                  </a:txBody>
                  <a:tcPr marL="87630" marR="87630"/>
                </a:tc>
                <a:tc>
                  <a:txBody>
                    <a:bodyPr/>
                    <a:lstStyle/>
                    <a:p>
                      <a:r>
                        <a:rPr lang="en-US" sz="2000" dirty="0">
                          <a:latin typeface="Arial" panose="020B0604020202020204" pitchFamily="34" charset="0"/>
                          <a:cs typeface="Arial" panose="020B0604020202020204" pitchFamily="34" charset="0"/>
                        </a:rPr>
                        <a:t>Rationale</a:t>
                      </a:r>
                      <a:endParaRPr lang="en-US" sz="2000" dirty="0">
                        <a:solidFill>
                          <a:schemeClr val="accent2"/>
                        </a:solidFill>
                        <a:latin typeface="Arial" panose="020B0604020202020204" pitchFamily="34" charset="0"/>
                        <a:cs typeface="Arial" panose="020B0604020202020204" pitchFamily="34" charset="0"/>
                      </a:endParaRPr>
                    </a:p>
                  </a:txBody>
                  <a:tcPr marL="87630" marR="87630"/>
                </a:tc>
                <a:tc>
                  <a:txBody>
                    <a:bodyPr/>
                    <a:lstStyle/>
                    <a:p>
                      <a:r>
                        <a:rPr lang="en-US" sz="2000" dirty="0">
                          <a:latin typeface="Arial" panose="020B0604020202020204" pitchFamily="34" charset="0"/>
                          <a:cs typeface="Arial" panose="020B0604020202020204" pitchFamily="34" charset="0"/>
                        </a:rPr>
                        <a:t>Best Use</a:t>
                      </a:r>
                      <a:endParaRPr lang="en-US" sz="2000" dirty="0">
                        <a:solidFill>
                          <a:schemeClr val="accent2"/>
                        </a:solidFill>
                        <a:latin typeface="Arial" panose="020B0604020202020204" pitchFamily="34" charset="0"/>
                        <a:cs typeface="Arial" panose="020B0604020202020204" pitchFamily="34" charset="0"/>
                      </a:endParaRPr>
                    </a:p>
                  </a:txBody>
                  <a:tcPr marL="87630" marR="87630"/>
                </a:tc>
                <a:extLst>
                  <a:ext uri="{0D108BD9-81ED-4DB2-BD59-A6C34878D82A}">
                    <a16:rowId xmlns:a16="http://schemas.microsoft.com/office/drawing/2014/main" val="10000"/>
                  </a:ext>
                </a:extLst>
              </a:tr>
              <a:tr h="370840">
                <a:tc>
                  <a:txBody>
                    <a:bodyPr/>
                    <a:lstStyle/>
                    <a:p>
                      <a:r>
                        <a:rPr lang="en-US" sz="2000" dirty="0">
                          <a:latin typeface="Arial" panose="020B0604020202020204" pitchFamily="34" charset="0"/>
                          <a:cs typeface="Arial" panose="020B0604020202020204" pitchFamily="34" charset="0"/>
                        </a:rPr>
                        <a:t>Collagen</a:t>
                      </a:r>
                    </a:p>
                  </a:txBody>
                  <a:tcPr marL="87630" marR="87630"/>
                </a:tc>
                <a:tc>
                  <a:txBody>
                    <a:bodyPr/>
                    <a:lstStyle/>
                    <a:p>
                      <a:r>
                        <a:rPr lang="en-US" sz="2000" dirty="0">
                          <a:latin typeface="Arial" panose="020B0604020202020204" pitchFamily="34" charset="0"/>
                          <a:cs typeface="Arial" panose="020B0604020202020204" pitchFamily="34" charset="0"/>
                        </a:rPr>
                        <a:t>gel, powder, paste, or sheet</a:t>
                      </a:r>
                    </a:p>
                  </a:txBody>
                  <a:tcPr marL="87630" marR="87630"/>
                </a:tc>
                <a:tc>
                  <a:txBody>
                    <a:bodyPr/>
                    <a:lstStyle/>
                    <a:p>
                      <a:r>
                        <a:rPr lang="en-US" sz="2000" dirty="0">
                          <a:latin typeface="Arial" panose="020B0604020202020204" pitchFamily="34" charset="0"/>
                          <a:cs typeface="Arial" panose="020B0604020202020204" pitchFamily="34" charset="0"/>
                        </a:rPr>
                        <a:t>Deactivates matrix metalloproteases </a:t>
                      </a:r>
                    </a:p>
                  </a:txBody>
                  <a:tcPr marL="87630" marR="87630"/>
                </a:tc>
                <a:tc>
                  <a:txBody>
                    <a:bodyPr/>
                    <a:lstStyle/>
                    <a:p>
                      <a:r>
                        <a:rPr lang="en-US" sz="2000" dirty="0">
                          <a:latin typeface="Arial" panose="020B0604020202020204" pitchFamily="34" charset="0"/>
                          <a:cs typeface="Arial" panose="020B0604020202020204" pitchFamily="34" charset="0"/>
                        </a:rPr>
                        <a:t>Partial- or full-thickness</a:t>
                      </a:r>
                      <a:r>
                        <a:rPr lang="en-US" sz="2000" baseline="0" dirty="0">
                          <a:latin typeface="Arial" panose="020B0604020202020204" pitchFamily="34" charset="0"/>
                          <a:cs typeface="Arial" panose="020B0604020202020204" pitchFamily="34" charset="0"/>
                        </a:rPr>
                        <a:t> wounds with minimal necrosis</a:t>
                      </a:r>
                      <a:endParaRPr lang="en-US" sz="2000" dirty="0">
                        <a:latin typeface="Arial" panose="020B0604020202020204" pitchFamily="34" charset="0"/>
                        <a:cs typeface="Arial" panose="020B0604020202020204" pitchFamily="34" charset="0"/>
                      </a:endParaRPr>
                    </a:p>
                  </a:txBody>
                  <a:tcPr marL="87630" marR="87630"/>
                </a:tc>
                <a:extLst>
                  <a:ext uri="{0D108BD9-81ED-4DB2-BD59-A6C34878D82A}">
                    <a16:rowId xmlns:a16="http://schemas.microsoft.com/office/drawing/2014/main" val="10001"/>
                  </a:ext>
                </a:extLst>
              </a:tr>
              <a:tr h="370840">
                <a:tc>
                  <a:txBody>
                    <a:bodyPr/>
                    <a:lstStyle/>
                    <a:p>
                      <a:r>
                        <a:rPr lang="en-US" sz="2000" dirty="0">
                          <a:latin typeface="Arial" panose="020B0604020202020204" pitchFamily="34" charset="0"/>
                          <a:cs typeface="Arial" panose="020B0604020202020204" pitchFamily="34" charset="0"/>
                        </a:rPr>
                        <a:t>Silver- dressings</a:t>
                      </a:r>
                    </a:p>
                  </a:txBody>
                  <a:tcPr marL="87630" marR="87630"/>
                </a:tc>
                <a:tc>
                  <a:txBody>
                    <a:bodyPr/>
                    <a:lstStyle/>
                    <a:p>
                      <a:r>
                        <a:rPr lang="en-US" sz="2000" dirty="0">
                          <a:latin typeface="Arial" panose="020B0604020202020204" pitchFamily="34" charset="0"/>
                          <a:cs typeface="Arial" panose="020B0604020202020204" pitchFamily="34" charset="0"/>
                        </a:rPr>
                        <a:t>multiple types of dressings</a:t>
                      </a:r>
                    </a:p>
                  </a:txBody>
                  <a:tcPr marL="87630" marR="87630"/>
                </a:tc>
                <a:tc>
                  <a:txBody>
                    <a:bodyPr/>
                    <a:lstStyle/>
                    <a:p>
                      <a:r>
                        <a:rPr lang="en-US" sz="2000" dirty="0">
                          <a:latin typeface="Arial" panose="020B0604020202020204" pitchFamily="34" charset="0"/>
                          <a:cs typeface="Arial" panose="020B0604020202020204" pitchFamily="34" charset="0"/>
                        </a:rPr>
                        <a:t>antimicrobial activity</a:t>
                      </a:r>
                    </a:p>
                  </a:txBody>
                  <a:tcPr marL="87630" marR="87630"/>
                </a:tc>
                <a:tc>
                  <a:txBody>
                    <a:bodyPr/>
                    <a:lstStyle/>
                    <a:p>
                      <a:r>
                        <a:rPr lang="en-US" sz="2000" dirty="0">
                          <a:latin typeface="Arial" panose="020B0604020202020204" pitchFamily="34" charset="0"/>
                          <a:cs typeface="Arial" panose="020B0604020202020204" pitchFamily="34" charset="0"/>
                        </a:rPr>
                        <a:t>control of bacteria</a:t>
                      </a:r>
                    </a:p>
                  </a:txBody>
                  <a:tcPr marL="87630" marR="87630"/>
                </a:tc>
                <a:extLst>
                  <a:ext uri="{0D108BD9-81ED-4DB2-BD59-A6C34878D82A}">
                    <a16:rowId xmlns:a16="http://schemas.microsoft.com/office/drawing/2014/main" val="10002"/>
                  </a:ext>
                </a:extLst>
              </a:tr>
              <a:tr h="370840">
                <a:tc>
                  <a:txBody>
                    <a:bodyPr/>
                    <a:lstStyle/>
                    <a:p>
                      <a:r>
                        <a:rPr lang="en-US" sz="2000" dirty="0">
                          <a:latin typeface="Arial" panose="020B0604020202020204" pitchFamily="34" charset="0"/>
                          <a:cs typeface="Arial" panose="020B0604020202020204" pitchFamily="34" charset="0"/>
                        </a:rPr>
                        <a:t>Enzymatic debriding agent</a:t>
                      </a:r>
                    </a:p>
                  </a:txBody>
                  <a:tcPr marL="87630" marR="87630"/>
                </a:tc>
                <a:tc>
                  <a:txBody>
                    <a:bodyPr/>
                    <a:lstStyle/>
                    <a:p>
                      <a:r>
                        <a:rPr lang="en-US" sz="2000" dirty="0">
                          <a:latin typeface="Arial" panose="020B0604020202020204" pitchFamily="34" charset="0"/>
                          <a:cs typeface="Arial" panose="020B0604020202020204" pitchFamily="34" charset="0"/>
                        </a:rPr>
                        <a:t>Enzyme in a petrolatum vehicle</a:t>
                      </a:r>
                    </a:p>
                  </a:txBody>
                  <a:tcPr marL="87630" marR="87630"/>
                </a:tc>
                <a:tc>
                  <a:txBody>
                    <a:bodyPr/>
                    <a:lstStyle/>
                    <a:p>
                      <a:r>
                        <a:rPr lang="en-US" sz="2000" dirty="0">
                          <a:latin typeface="Arial" panose="020B0604020202020204" pitchFamily="34" charset="0"/>
                          <a:cs typeface="Arial" panose="020B0604020202020204" pitchFamily="34" charset="0"/>
                        </a:rPr>
                        <a:t>Selected degradation of denatured collagen</a:t>
                      </a:r>
                    </a:p>
                  </a:txBody>
                  <a:tcPr marL="87630" marR="87630"/>
                </a:tc>
                <a:tc>
                  <a:txBody>
                    <a:bodyPr/>
                    <a:lstStyle/>
                    <a:p>
                      <a:r>
                        <a:rPr lang="en-US" sz="2000" dirty="0">
                          <a:latin typeface="Arial" panose="020B0604020202020204" pitchFamily="34" charset="0"/>
                          <a:cs typeface="Arial" panose="020B0604020202020204" pitchFamily="34" charset="0"/>
                        </a:rPr>
                        <a:t>necrosis and slough</a:t>
                      </a:r>
                    </a:p>
                  </a:txBody>
                  <a:tcPr marL="87630" marR="87630"/>
                </a:tc>
                <a:extLst>
                  <a:ext uri="{0D108BD9-81ED-4DB2-BD59-A6C34878D82A}">
                    <a16:rowId xmlns:a16="http://schemas.microsoft.com/office/drawing/2014/main" val="10003"/>
                  </a:ext>
                </a:extLst>
              </a:tr>
              <a:tr h="370840">
                <a:tc>
                  <a:txBody>
                    <a:bodyPr/>
                    <a:lstStyle/>
                    <a:p>
                      <a:r>
                        <a:rPr lang="en-US" sz="2000" dirty="0" err="1">
                          <a:latin typeface="Arial" panose="020B0604020202020204" pitchFamily="34" charset="0"/>
                          <a:cs typeface="Arial" panose="020B0604020202020204" pitchFamily="34" charset="0"/>
                        </a:rPr>
                        <a:t>Cadexomer</a:t>
                      </a:r>
                      <a:r>
                        <a:rPr lang="en-US" sz="2000" dirty="0">
                          <a:latin typeface="Arial" panose="020B0604020202020204" pitchFamily="34" charset="0"/>
                          <a:cs typeface="Arial" panose="020B0604020202020204" pitchFamily="34" charset="0"/>
                        </a:rPr>
                        <a:t> iodine dressing</a:t>
                      </a:r>
                    </a:p>
                  </a:txBody>
                  <a:tcPr marL="87630" marR="87630"/>
                </a:tc>
                <a:tc>
                  <a:txBody>
                    <a:bodyPr/>
                    <a:lstStyle/>
                    <a:p>
                      <a:r>
                        <a:rPr lang="en-US" sz="2000" dirty="0" err="1">
                          <a:latin typeface="Arial" panose="020B0604020202020204" pitchFamily="34" charset="0"/>
                          <a:cs typeface="Arial" panose="020B0604020202020204" pitchFamily="34" charset="0"/>
                        </a:rPr>
                        <a:t>Iodophor</a:t>
                      </a:r>
                      <a:r>
                        <a:rPr lang="en-US" sz="2000" dirty="0">
                          <a:latin typeface="Arial" panose="020B0604020202020204" pitchFamily="34" charset="0"/>
                          <a:cs typeface="Arial" panose="020B0604020202020204" pitchFamily="34" charset="0"/>
                        </a:rPr>
                        <a:t> in a polysaccharide polymer</a:t>
                      </a:r>
                    </a:p>
                  </a:txBody>
                  <a:tcPr marL="87630" marR="87630"/>
                </a:tc>
                <a:tc>
                  <a:txBody>
                    <a:bodyPr/>
                    <a:lstStyle/>
                    <a:p>
                      <a:r>
                        <a:rPr lang="en-US" sz="2000" dirty="0">
                          <a:latin typeface="Arial" panose="020B0604020202020204" pitchFamily="34" charset="0"/>
                          <a:cs typeface="Arial" panose="020B0604020202020204" pitchFamily="34" charset="0"/>
                        </a:rPr>
                        <a:t>Absorbent, antimicrobial</a:t>
                      </a:r>
                    </a:p>
                  </a:txBody>
                  <a:tcPr marL="87630" marR="87630"/>
                </a:tc>
                <a:tc>
                  <a:txBody>
                    <a:bodyPr/>
                    <a:lstStyle/>
                    <a:p>
                      <a:r>
                        <a:rPr lang="en-US" sz="2000" dirty="0">
                          <a:latin typeface="Arial" panose="020B0604020202020204" pitchFamily="34" charset="0"/>
                          <a:cs typeface="Arial" panose="020B0604020202020204" pitchFamily="34" charset="0"/>
                        </a:rPr>
                        <a:t> slough, infected wounds</a:t>
                      </a:r>
                    </a:p>
                  </a:txBody>
                  <a:tcPr marL="87630" marR="8763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91300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939158" y="251398"/>
            <a:ext cx="7281041" cy="1143000"/>
          </a:xfrm>
        </p:spPr>
        <p:txBody>
          <a:bodyPr>
            <a:normAutofit/>
          </a:bodyPr>
          <a:lstStyle/>
          <a:p>
            <a:pPr eaLnBrk="1" hangingPunct="1"/>
            <a:r>
              <a:rPr lang="en-US" altLang="en-US" sz="2800" b="1" dirty="0">
                <a:latin typeface="Arial" charset="0"/>
              </a:rPr>
              <a:t>TOPICS</a:t>
            </a:r>
          </a:p>
        </p:txBody>
      </p:sp>
      <p:sp>
        <p:nvSpPr>
          <p:cNvPr id="16388" name="Rectangle 3"/>
          <p:cNvSpPr>
            <a:spLocks noGrp="1" noChangeArrowheads="1"/>
          </p:cNvSpPr>
          <p:nvPr>
            <p:ph idx="1"/>
          </p:nvPr>
        </p:nvSpPr>
        <p:spPr>
          <a:xfrm>
            <a:off x="609600" y="1524000"/>
            <a:ext cx="7772400" cy="4953000"/>
          </a:xfrm>
        </p:spPr>
        <p:txBody>
          <a:bodyPr/>
          <a:lstStyle/>
          <a:p>
            <a:pPr eaLnBrk="1" hangingPunct="1">
              <a:spcAft>
                <a:spcPts val="600"/>
              </a:spcAft>
            </a:pPr>
            <a:r>
              <a:rPr lang="en-US" altLang="en-US" sz="2700" dirty="0">
                <a:latin typeface="Arial" charset="0"/>
              </a:rPr>
              <a:t>Pressure Injury Definition, Risk and Classification</a:t>
            </a:r>
          </a:p>
          <a:p>
            <a:pPr eaLnBrk="1" hangingPunct="1">
              <a:spcAft>
                <a:spcPts val="600"/>
              </a:spcAft>
            </a:pPr>
            <a:r>
              <a:rPr lang="en-US" altLang="en-US" sz="2700" dirty="0">
                <a:latin typeface="Arial" charset="0"/>
              </a:rPr>
              <a:t>Pressure Injury Assessment and Documentation</a:t>
            </a:r>
          </a:p>
          <a:p>
            <a:pPr eaLnBrk="1" hangingPunct="1">
              <a:spcAft>
                <a:spcPts val="600"/>
              </a:spcAft>
            </a:pPr>
            <a:r>
              <a:rPr lang="en-US" altLang="en-US" sz="2700" dirty="0">
                <a:latin typeface="Arial" charset="0"/>
              </a:rPr>
              <a:t>Pressure Injury Prevention</a:t>
            </a:r>
          </a:p>
          <a:p>
            <a:pPr eaLnBrk="1" hangingPunct="1">
              <a:spcAft>
                <a:spcPts val="600"/>
              </a:spcAft>
            </a:pPr>
            <a:r>
              <a:rPr lang="en-US" altLang="en-US" sz="2700" dirty="0">
                <a:latin typeface="Arial" charset="0"/>
              </a:rPr>
              <a:t>Principles of Pressure Injury Treatment</a:t>
            </a:r>
          </a:p>
          <a:p>
            <a:pPr eaLnBrk="1" hangingPunct="1">
              <a:spcAft>
                <a:spcPts val="600"/>
              </a:spcAft>
            </a:pPr>
            <a:r>
              <a:rPr lang="en-US" altLang="en-US" sz="2700" dirty="0">
                <a:latin typeface="Arial" charset="0"/>
              </a:rPr>
              <a:t>Infectious Aspects of Pressure Injuries</a:t>
            </a:r>
          </a:p>
          <a:p>
            <a:pPr eaLnBrk="1" hangingPunct="1">
              <a:spcAft>
                <a:spcPts val="600"/>
              </a:spcAft>
            </a:pPr>
            <a:r>
              <a:rPr lang="en-US" altLang="en-US" sz="2700" dirty="0">
                <a:latin typeface="Arial" charset="0"/>
              </a:rPr>
              <a:t>Palliative Care for Chronic Wounds</a:t>
            </a:r>
          </a:p>
        </p:txBody>
      </p:sp>
    </p:spTree>
    <p:extLst>
      <p:ext uri="{BB962C8B-B14F-4D97-AF65-F5344CB8AC3E}">
        <p14:creationId xmlns:p14="http://schemas.microsoft.com/office/powerpoint/2010/main" val="805470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116" y="340811"/>
            <a:ext cx="7236372" cy="644039"/>
          </a:xfrm>
        </p:spPr>
        <p:txBody>
          <a:bodyPr>
            <a:normAutofit fontScale="90000"/>
          </a:bodyPr>
          <a:lstStyle/>
          <a:p>
            <a:pPr algn="ctr"/>
            <a:r>
              <a:rPr lang="en-US" b="1" dirty="0">
                <a:latin typeface="Arial" panose="020B0604020202020204" pitchFamily="34" charset="0"/>
                <a:cs typeface="Arial" panose="020B0604020202020204" pitchFamily="34" charset="0"/>
              </a:rPr>
              <a:t>MODALITIES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5776427"/>
              </p:ext>
            </p:extLst>
          </p:nvPr>
        </p:nvGraphicFramePr>
        <p:xfrm>
          <a:off x="574013" y="1246210"/>
          <a:ext cx="7886699" cy="5120640"/>
        </p:xfrm>
        <a:graphic>
          <a:graphicData uri="http://schemas.openxmlformats.org/drawingml/2006/table">
            <a:tbl>
              <a:tblPr firstRow="1" bandRow="1">
                <a:tableStyleId>{21E4AEA4-8DFA-4A89-87EB-49C32662AFE0}</a:tableStyleId>
              </a:tblPr>
              <a:tblGrid>
                <a:gridCol w="1352550">
                  <a:extLst>
                    <a:ext uri="{9D8B030D-6E8A-4147-A177-3AD203B41FA5}">
                      <a16:colId xmlns:a16="http://schemas.microsoft.com/office/drawing/2014/main" val="20000"/>
                    </a:ext>
                  </a:extLst>
                </a:gridCol>
                <a:gridCol w="2381249">
                  <a:extLst>
                    <a:ext uri="{9D8B030D-6E8A-4147-A177-3AD203B41FA5}">
                      <a16:colId xmlns:a16="http://schemas.microsoft.com/office/drawing/2014/main" val="20001"/>
                    </a:ext>
                  </a:extLst>
                </a:gridCol>
                <a:gridCol w="22479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437258">
                <a:tc>
                  <a:txBody>
                    <a:bodyPr/>
                    <a:lstStyle/>
                    <a:p>
                      <a:r>
                        <a:rPr lang="en-US" sz="2400" dirty="0">
                          <a:latin typeface="Arial" panose="020B0604020202020204" pitchFamily="34" charset="0"/>
                          <a:cs typeface="Arial" panose="020B0604020202020204" pitchFamily="34" charset="0"/>
                        </a:rPr>
                        <a:t>Type</a:t>
                      </a:r>
                      <a:endParaRPr lang="en-US" sz="2400" dirty="0">
                        <a:solidFill>
                          <a:schemeClr val="accent2"/>
                        </a:solidFill>
                        <a:latin typeface="Arial" panose="020B0604020202020204" pitchFamily="34" charset="0"/>
                        <a:cs typeface="Arial" panose="020B0604020202020204" pitchFamily="34" charset="0"/>
                      </a:endParaRPr>
                    </a:p>
                  </a:txBody>
                  <a:tcPr marL="87630" marR="87630"/>
                </a:tc>
                <a:tc>
                  <a:txBody>
                    <a:bodyPr/>
                    <a:lstStyle/>
                    <a:p>
                      <a:r>
                        <a:rPr lang="en-US" sz="2400" dirty="0">
                          <a:latin typeface="Arial" panose="020B0604020202020204" pitchFamily="34" charset="0"/>
                          <a:cs typeface="Arial" panose="020B0604020202020204" pitchFamily="34" charset="0"/>
                        </a:rPr>
                        <a:t>Content</a:t>
                      </a:r>
                      <a:endParaRPr lang="en-US" sz="2400" dirty="0">
                        <a:solidFill>
                          <a:schemeClr val="accent2"/>
                        </a:solidFill>
                        <a:latin typeface="Arial" panose="020B0604020202020204" pitchFamily="34" charset="0"/>
                        <a:cs typeface="Arial" panose="020B0604020202020204" pitchFamily="34" charset="0"/>
                      </a:endParaRPr>
                    </a:p>
                  </a:txBody>
                  <a:tcPr marL="87630" marR="87630"/>
                </a:tc>
                <a:tc>
                  <a:txBody>
                    <a:bodyPr/>
                    <a:lstStyle/>
                    <a:p>
                      <a:r>
                        <a:rPr lang="en-US" sz="2400" dirty="0">
                          <a:latin typeface="Arial" panose="020B0604020202020204" pitchFamily="34" charset="0"/>
                          <a:cs typeface="Arial" panose="020B0604020202020204" pitchFamily="34" charset="0"/>
                        </a:rPr>
                        <a:t>Rationale</a:t>
                      </a:r>
                      <a:endParaRPr lang="en-US" sz="2400" dirty="0">
                        <a:solidFill>
                          <a:schemeClr val="accent2"/>
                        </a:solidFill>
                        <a:latin typeface="Arial" panose="020B0604020202020204" pitchFamily="34" charset="0"/>
                        <a:cs typeface="Arial" panose="020B0604020202020204" pitchFamily="34" charset="0"/>
                      </a:endParaRPr>
                    </a:p>
                  </a:txBody>
                  <a:tcPr marL="87630" marR="87630"/>
                </a:tc>
                <a:tc>
                  <a:txBody>
                    <a:bodyPr/>
                    <a:lstStyle/>
                    <a:p>
                      <a:r>
                        <a:rPr lang="en-US" sz="2400" dirty="0">
                          <a:latin typeface="Arial" panose="020B0604020202020204" pitchFamily="34" charset="0"/>
                          <a:cs typeface="Arial" panose="020B0604020202020204" pitchFamily="34" charset="0"/>
                        </a:rPr>
                        <a:t>Best Use</a:t>
                      </a:r>
                      <a:endParaRPr lang="en-US" sz="2400" dirty="0">
                        <a:solidFill>
                          <a:schemeClr val="accent2"/>
                        </a:solidFill>
                        <a:latin typeface="Arial" panose="020B0604020202020204" pitchFamily="34" charset="0"/>
                        <a:cs typeface="Arial" panose="020B0604020202020204" pitchFamily="34" charset="0"/>
                      </a:endParaRPr>
                    </a:p>
                  </a:txBody>
                  <a:tcPr marL="87630" marR="87630"/>
                </a:tc>
                <a:extLst>
                  <a:ext uri="{0D108BD9-81ED-4DB2-BD59-A6C34878D82A}">
                    <a16:rowId xmlns:a16="http://schemas.microsoft.com/office/drawing/2014/main" val="10000"/>
                  </a:ext>
                </a:extLst>
              </a:tr>
              <a:tr h="1401622">
                <a:tc>
                  <a:txBody>
                    <a:bodyPr/>
                    <a:lstStyle/>
                    <a:p>
                      <a:r>
                        <a:rPr lang="en-US" sz="2400" dirty="0">
                          <a:latin typeface="Arial" panose="020B0604020202020204" pitchFamily="34" charset="0"/>
                          <a:cs typeface="Arial" panose="020B0604020202020204" pitchFamily="34" charset="0"/>
                        </a:rPr>
                        <a:t>Silicone</a:t>
                      </a:r>
                    </a:p>
                  </a:txBody>
                  <a:tcPr marL="87630" marR="87630"/>
                </a:tc>
                <a:tc>
                  <a:txBody>
                    <a:bodyPr/>
                    <a:lstStyle/>
                    <a:p>
                      <a:r>
                        <a:rPr lang="en-US" sz="2400" dirty="0">
                          <a:latin typeface="Arial" panose="020B0604020202020204" pitchFamily="34" charset="0"/>
                          <a:cs typeface="Arial" panose="020B0604020202020204" pitchFamily="34" charset="0"/>
                        </a:rPr>
                        <a:t>Inert silicone polymer</a:t>
                      </a:r>
                    </a:p>
                  </a:txBody>
                  <a:tcPr marL="87630" marR="87630"/>
                </a:tc>
                <a:tc>
                  <a:txBody>
                    <a:bodyPr/>
                    <a:lstStyle/>
                    <a:p>
                      <a:r>
                        <a:rPr lang="en-US" sz="2400" dirty="0">
                          <a:latin typeface="Arial" panose="020B0604020202020204" pitchFamily="34" charset="0"/>
                          <a:cs typeface="Arial" panose="020B0604020202020204" pitchFamily="34" charset="0"/>
                        </a:rPr>
                        <a:t>Wound protection when no slough</a:t>
                      </a:r>
                    </a:p>
                  </a:txBody>
                  <a:tcPr marL="87630" marR="87630"/>
                </a:tc>
                <a:tc>
                  <a:txBody>
                    <a:bodyPr/>
                    <a:lstStyle/>
                    <a:p>
                      <a:r>
                        <a:rPr lang="en-US" sz="2400" dirty="0">
                          <a:latin typeface="Arial" panose="020B0604020202020204" pitchFamily="34" charset="0"/>
                          <a:cs typeface="Arial" panose="020B0604020202020204" pitchFamily="34" charset="0"/>
                        </a:rPr>
                        <a:t>protects the wound and surrounding skin</a:t>
                      </a:r>
                    </a:p>
                  </a:txBody>
                  <a:tcPr marL="87630" marR="87630"/>
                </a:tc>
                <a:extLst>
                  <a:ext uri="{0D108BD9-81ED-4DB2-BD59-A6C34878D82A}">
                    <a16:rowId xmlns:a16="http://schemas.microsoft.com/office/drawing/2014/main" val="10001"/>
                  </a:ext>
                </a:extLst>
              </a:tr>
              <a:tr h="1078171">
                <a:tc>
                  <a:txBody>
                    <a:bodyPr/>
                    <a:lstStyle/>
                    <a:p>
                      <a:r>
                        <a:rPr lang="en-US" sz="2400" dirty="0">
                          <a:latin typeface="Arial" panose="020B0604020202020204" pitchFamily="34" charset="0"/>
                          <a:cs typeface="Arial" panose="020B0604020202020204" pitchFamily="34" charset="0"/>
                        </a:rPr>
                        <a:t>Activated charcoal</a:t>
                      </a:r>
                    </a:p>
                  </a:txBody>
                  <a:tcPr marL="87630" marR="87630"/>
                </a:tc>
                <a:tc>
                  <a:txBody>
                    <a:bodyPr/>
                    <a:lstStyle/>
                    <a:p>
                      <a:r>
                        <a:rPr lang="en-US" sz="2400" dirty="0">
                          <a:latin typeface="Arial" panose="020B0604020202020204" pitchFamily="34" charset="0"/>
                          <a:cs typeface="Arial" panose="020B0604020202020204" pitchFamily="34" charset="0"/>
                        </a:rPr>
                        <a:t>Combined with silver or other vehicles</a:t>
                      </a:r>
                    </a:p>
                  </a:txBody>
                  <a:tcPr marL="87630" marR="87630"/>
                </a:tc>
                <a:tc>
                  <a:txBody>
                    <a:bodyPr/>
                    <a:lstStyle/>
                    <a:p>
                      <a:r>
                        <a:rPr lang="en-US" sz="2400" dirty="0">
                          <a:latin typeface="Arial" panose="020B0604020202020204" pitchFamily="34" charset="0"/>
                          <a:cs typeface="Arial" panose="020B0604020202020204" pitchFamily="34" charset="0"/>
                        </a:rPr>
                        <a:t>Control odor</a:t>
                      </a:r>
                    </a:p>
                  </a:txBody>
                  <a:tcPr marL="87630" marR="87630"/>
                </a:tc>
                <a:tc>
                  <a:txBody>
                    <a:bodyPr/>
                    <a:lstStyle/>
                    <a:p>
                      <a:r>
                        <a:rPr lang="en-US" sz="2400" dirty="0">
                          <a:latin typeface="Arial" panose="020B0604020202020204" pitchFamily="34" charset="0"/>
                          <a:cs typeface="Arial" panose="020B0604020202020204" pitchFamily="34" charset="0"/>
                        </a:rPr>
                        <a:t>Palliative wounds with odor</a:t>
                      </a:r>
                    </a:p>
                  </a:txBody>
                  <a:tcPr marL="87630" marR="87630"/>
                </a:tc>
                <a:extLst>
                  <a:ext uri="{0D108BD9-81ED-4DB2-BD59-A6C34878D82A}">
                    <a16:rowId xmlns:a16="http://schemas.microsoft.com/office/drawing/2014/main" val="10002"/>
                  </a:ext>
                </a:extLst>
              </a:tr>
              <a:tr h="1725073">
                <a:tc>
                  <a:txBody>
                    <a:bodyPr/>
                    <a:lstStyle/>
                    <a:p>
                      <a:r>
                        <a:rPr lang="en-US" sz="2400" dirty="0">
                          <a:latin typeface="Arial" panose="020B0604020202020204" pitchFamily="34" charset="0"/>
                          <a:cs typeface="Arial" panose="020B0604020202020204" pitchFamily="34" charset="0"/>
                        </a:rPr>
                        <a:t>Honey</a:t>
                      </a:r>
                    </a:p>
                  </a:txBody>
                  <a:tcPr marL="87630" marR="87630"/>
                </a:tc>
                <a:tc>
                  <a:txBody>
                    <a:bodyPr/>
                    <a:lstStyle/>
                    <a:p>
                      <a:r>
                        <a:rPr lang="en-US" sz="2400" dirty="0">
                          <a:latin typeface="Arial" panose="020B0604020202020204" pitchFamily="34" charset="0"/>
                          <a:cs typeface="Arial" panose="020B0604020202020204" pitchFamily="34" charset="0"/>
                        </a:rPr>
                        <a:t>gel or impregnated into other</a:t>
                      </a:r>
                      <a:r>
                        <a:rPr lang="en-US" sz="2400" baseline="0" dirty="0">
                          <a:latin typeface="Arial" panose="020B0604020202020204" pitchFamily="34" charset="0"/>
                          <a:cs typeface="Arial" panose="020B0604020202020204" pitchFamily="34" charset="0"/>
                        </a:rPr>
                        <a:t> dressing types</a:t>
                      </a:r>
                      <a:endParaRPr lang="en-US" sz="2400" dirty="0">
                        <a:latin typeface="Arial" panose="020B0604020202020204" pitchFamily="34" charset="0"/>
                        <a:cs typeface="Arial" panose="020B0604020202020204" pitchFamily="34" charset="0"/>
                      </a:endParaRPr>
                    </a:p>
                  </a:txBody>
                  <a:tcPr marL="87630" marR="87630"/>
                </a:tc>
                <a:tc>
                  <a:txBody>
                    <a:bodyPr/>
                    <a:lstStyle/>
                    <a:p>
                      <a:r>
                        <a:rPr lang="en-US" sz="2400" dirty="0">
                          <a:latin typeface="Arial" panose="020B0604020202020204" pitchFamily="34" charset="0"/>
                          <a:cs typeface="Arial" panose="020B0604020202020204" pitchFamily="34" charset="0"/>
                        </a:rPr>
                        <a:t>Antimicrobial properties, anti-inflammatory</a:t>
                      </a:r>
                    </a:p>
                  </a:txBody>
                  <a:tcPr marL="87630" marR="87630"/>
                </a:tc>
                <a:tc>
                  <a:txBody>
                    <a:bodyPr/>
                    <a:lstStyle/>
                    <a:p>
                      <a:r>
                        <a:rPr lang="en-US" sz="2400" dirty="0">
                          <a:latin typeface="Arial" panose="020B0604020202020204" pitchFamily="34" charset="0"/>
                          <a:cs typeface="Arial" panose="020B0604020202020204" pitchFamily="34" charset="0"/>
                        </a:rPr>
                        <a:t>Autolytic debriding agent on </a:t>
                      </a:r>
                      <a:r>
                        <a:rPr lang="en-US" sz="2400" dirty="0" err="1">
                          <a:latin typeface="Arial" panose="020B0604020202020204" pitchFamily="34" charset="0"/>
                          <a:cs typeface="Arial" panose="020B0604020202020204" pitchFamily="34" charset="0"/>
                        </a:rPr>
                        <a:t>noninfected</a:t>
                      </a:r>
                      <a:r>
                        <a:rPr lang="en-US" sz="2400" dirty="0">
                          <a:latin typeface="Arial" panose="020B0604020202020204" pitchFamily="34" charset="0"/>
                          <a:cs typeface="Arial" panose="020B0604020202020204" pitchFamily="34" charset="0"/>
                        </a:rPr>
                        <a:t> wounds</a:t>
                      </a:r>
                    </a:p>
                  </a:txBody>
                  <a:tcPr marL="87630" marR="8763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96210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357" y="592964"/>
            <a:ext cx="7204840" cy="644039"/>
          </a:xfrm>
        </p:spPr>
        <p:txBody>
          <a:bodyPr>
            <a:normAutofit fontScale="90000"/>
          </a:bodyPr>
          <a:lstStyle/>
          <a:p>
            <a:pPr algn="ctr"/>
            <a:r>
              <a:rPr lang="en-US" b="1" dirty="0">
                <a:latin typeface="Arial" panose="020B0604020202020204" pitchFamily="34" charset="0"/>
                <a:cs typeface="Arial" panose="020B0604020202020204" pitchFamily="34" charset="0"/>
              </a:rPr>
              <a:t>MODALITIES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0229689"/>
              </p:ext>
            </p:extLst>
          </p:nvPr>
        </p:nvGraphicFramePr>
        <p:xfrm>
          <a:off x="827087" y="1632857"/>
          <a:ext cx="7894882" cy="4326301"/>
        </p:xfrm>
        <a:graphic>
          <a:graphicData uri="http://schemas.openxmlformats.org/drawingml/2006/table">
            <a:tbl>
              <a:tblPr firstRow="1" bandRow="1">
                <a:tableStyleId>{21E4AEA4-8DFA-4A89-87EB-49C32662AFE0}</a:tableStyleId>
              </a:tblPr>
              <a:tblGrid>
                <a:gridCol w="1487441">
                  <a:extLst>
                    <a:ext uri="{9D8B030D-6E8A-4147-A177-3AD203B41FA5}">
                      <a16:colId xmlns:a16="http://schemas.microsoft.com/office/drawing/2014/main" val="20000"/>
                    </a:ext>
                  </a:extLst>
                </a:gridCol>
                <a:gridCol w="2250232">
                  <a:extLst>
                    <a:ext uri="{9D8B030D-6E8A-4147-A177-3AD203B41FA5}">
                      <a16:colId xmlns:a16="http://schemas.microsoft.com/office/drawing/2014/main" val="20001"/>
                    </a:ext>
                  </a:extLst>
                </a:gridCol>
                <a:gridCol w="1811628">
                  <a:extLst>
                    <a:ext uri="{9D8B030D-6E8A-4147-A177-3AD203B41FA5}">
                      <a16:colId xmlns:a16="http://schemas.microsoft.com/office/drawing/2014/main" val="20002"/>
                    </a:ext>
                  </a:extLst>
                </a:gridCol>
                <a:gridCol w="2345581">
                  <a:extLst>
                    <a:ext uri="{9D8B030D-6E8A-4147-A177-3AD203B41FA5}">
                      <a16:colId xmlns:a16="http://schemas.microsoft.com/office/drawing/2014/main" val="20003"/>
                    </a:ext>
                  </a:extLst>
                </a:gridCol>
              </a:tblGrid>
              <a:tr h="790621">
                <a:tc>
                  <a:txBody>
                    <a:bodyPr/>
                    <a:lstStyle/>
                    <a:p>
                      <a:r>
                        <a:rPr lang="en-US" sz="2000" dirty="0">
                          <a:latin typeface="Arial" panose="020B0604020202020204" pitchFamily="34" charset="0"/>
                          <a:cs typeface="Arial" panose="020B0604020202020204" pitchFamily="34" charset="0"/>
                        </a:rPr>
                        <a:t>Type</a:t>
                      </a:r>
                      <a:endParaRPr lang="en-US" sz="2000" dirty="0">
                        <a:solidFill>
                          <a:schemeClr val="accent2"/>
                        </a:solidFill>
                        <a:latin typeface="Arial" panose="020B0604020202020204" pitchFamily="34" charset="0"/>
                        <a:cs typeface="Arial" panose="020B0604020202020204" pitchFamily="34" charset="0"/>
                      </a:endParaRPr>
                    </a:p>
                  </a:txBody>
                  <a:tcPr marL="74577" marR="74577"/>
                </a:tc>
                <a:tc>
                  <a:txBody>
                    <a:bodyPr/>
                    <a:lstStyle/>
                    <a:p>
                      <a:r>
                        <a:rPr lang="en-US" sz="2000" dirty="0">
                          <a:latin typeface="Arial" panose="020B0604020202020204" pitchFamily="34" charset="0"/>
                          <a:cs typeface="Arial" panose="020B0604020202020204" pitchFamily="34" charset="0"/>
                        </a:rPr>
                        <a:t>Content</a:t>
                      </a:r>
                      <a:endParaRPr lang="en-US" sz="2000" dirty="0">
                        <a:solidFill>
                          <a:schemeClr val="accent2"/>
                        </a:solidFill>
                        <a:latin typeface="Arial" panose="020B0604020202020204" pitchFamily="34" charset="0"/>
                        <a:cs typeface="Arial" panose="020B0604020202020204" pitchFamily="34" charset="0"/>
                      </a:endParaRPr>
                    </a:p>
                  </a:txBody>
                  <a:tcPr marL="74577" marR="74577"/>
                </a:tc>
                <a:tc>
                  <a:txBody>
                    <a:bodyPr/>
                    <a:lstStyle/>
                    <a:p>
                      <a:r>
                        <a:rPr lang="en-US" sz="2000" dirty="0">
                          <a:latin typeface="Arial" panose="020B0604020202020204" pitchFamily="34" charset="0"/>
                          <a:cs typeface="Arial" panose="020B0604020202020204" pitchFamily="34" charset="0"/>
                        </a:rPr>
                        <a:t>Rationale</a:t>
                      </a:r>
                      <a:endParaRPr lang="en-US" sz="2000" dirty="0">
                        <a:solidFill>
                          <a:schemeClr val="accent2"/>
                        </a:solidFill>
                        <a:latin typeface="Arial" panose="020B0604020202020204" pitchFamily="34" charset="0"/>
                        <a:cs typeface="Arial" panose="020B0604020202020204" pitchFamily="34" charset="0"/>
                      </a:endParaRPr>
                    </a:p>
                  </a:txBody>
                  <a:tcPr marL="74577" marR="74577"/>
                </a:tc>
                <a:tc>
                  <a:txBody>
                    <a:bodyPr/>
                    <a:lstStyle/>
                    <a:p>
                      <a:r>
                        <a:rPr lang="en-US" sz="2000" dirty="0">
                          <a:latin typeface="Arial" panose="020B0604020202020204" pitchFamily="34" charset="0"/>
                          <a:cs typeface="Arial" panose="020B0604020202020204" pitchFamily="34" charset="0"/>
                        </a:rPr>
                        <a:t>Best Use</a:t>
                      </a:r>
                      <a:endParaRPr lang="en-US" sz="2000" dirty="0">
                        <a:solidFill>
                          <a:schemeClr val="accent2"/>
                        </a:solidFill>
                        <a:latin typeface="Arial" panose="020B0604020202020204" pitchFamily="34" charset="0"/>
                        <a:cs typeface="Arial" panose="020B0604020202020204" pitchFamily="34" charset="0"/>
                      </a:endParaRPr>
                    </a:p>
                  </a:txBody>
                  <a:tcPr marL="74577" marR="74577"/>
                </a:tc>
                <a:extLst>
                  <a:ext uri="{0D108BD9-81ED-4DB2-BD59-A6C34878D82A}">
                    <a16:rowId xmlns:a16="http://schemas.microsoft.com/office/drawing/2014/main" val="10000"/>
                  </a:ext>
                </a:extLst>
              </a:tr>
              <a:tr h="370840">
                <a:tc>
                  <a:txBody>
                    <a:bodyPr/>
                    <a:lstStyle/>
                    <a:p>
                      <a:r>
                        <a:rPr lang="en-US" sz="2000" dirty="0">
                          <a:latin typeface="Arial" panose="020B0604020202020204" pitchFamily="34" charset="0"/>
                          <a:cs typeface="Arial" panose="020B0604020202020204" pitchFamily="34" charset="0"/>
                        </a:rPr>
                        <a:t>Topical antiseptics</a:t>
                      </a:r>
                    </a:p>
                  </a:txBody>
                  <a:tcPr marL="74577" marR="74577"/>
                </a:tc>
                <a:tc>
                  <a:txBody>
                    <a:bodyPr/>
                    <a:lstStyle/>
                    <a:p>
                      <a:r>
                        <a:rPr lang="en-US" sz="2000" dirty="0">
                          <a:latin typeface="Arial" panose="020B0604020202020204" pitchFamily="34" charset="0"/>
                          <a:cs typeface="Arial" panose="020B0604020202020204" pitchFamily="34" charset="0"/>
                        </a:rPr>
                        <a:t>Includes hydrogen peroxide, Dakin’s solution (hypochlorite), povidone-iodine</a:t>
                      </a:r>
                    </a:p>
                  </a:txBody>
                  <a:tcPr marL="74577" marR="74577"/>
                </a:tc>
                <a:tc>
                  <a:txBody>
                    <a:bodyPr/>
                    <a:lstStyle/>
                    <a:p>
                      <a:r>
                        <a:rPr lang="en-US" sz="2000" dirty="0">
                          <a:latin typeface="Arial" panose="020B0604020202020204" pitchFamily="34" charset="0"/>
                          <a:cs typeface="Arial" panose="020B0604020202020204" pitchFamily="34" charset="0"/>
                        </a:rPr>
                        <a:t>Reduce bacterial burden of wounds</a:t>
                      </a:r>
                    </a:p>
                  </a:txBody>
                  <a:tcPr marL="74577" marR="74577"/>
                </a:tc>
                <a:tc>
                  <a:txBody>
                    <a:bodyPr/>
                    <a:lstStyle/>
                    <a:p>
                      <a:r>
                        <a:rPr lang="en-US" sz="2000" dirty="0">
                          <a:latin typeface="Arial" panose="020B0604020202020204" pitchFamily="34" charset="0"/>
                          <a:cs typeface="Arial" panose="020B0604020202020204" pitchFamily="34" charset="0"/>
                        </a:rPr>
                        <a:t>Can be cytotoxic to healing wounds; use in heavily contaminated or </a:t>
                      </a:r>
                      <a:r>
                        <a:rPr lang="en-US" sz="2000" dirty="0" err="1">
                          <a:latin typeface="Arial" panose="020B0604020202020204" pitchFamily="34" charset="0"/>
                          <a:cs typeface="Arial" panose="020B0604020202020204" pitchFamily="34" charset="0"/>
                        </a:rPr>
                        <a:t>nonhealable</a:t>
                      </a:r>
                      <a:r>
                        <a:rPr lang="en-US" sz="2000" dirty="0">
                          <a:latin typeface="Arial" panose="020B0604020202020204" pitchFamily="34" charset="0"/>
                          <a:cs typeface="Arial" panose="020B0604020202020204" pitchFamily="34" charset="0"/>
                        </a:rPr>
                        <a:t> wounds</a:t>
                      </a:r>
                    </a:p>
                  </a:txBody>
                  <a:tcPr marL="74577" marR="74577"/>
                </a:tc>
                <a:extLst>
                  <a:ext uri="{0D108BD9-81ED-4DB2-BD59-A6C34878D82A}">
                    <a16:rowId xmlns:a16="http://schemas.microsoft.com/office/drawing/2014/main" val="10001"/>
                  </a:ext>
                </a:extLst>
              </a:tr>
              <a:tr h="370840">
                <a:tc>
                  <a:txBody>
                    <a:bodyPr/>
                    <a:lstStyle/>
                    <a:p>
                      <a:r>
                        <a:rPr lang="en-US" sz="2000" dirty="0">
                          <a:latin typeface="Arial" panose="020B0604020202020204" pitchFamily="34" charset="0"/>
                          <a:cs typeface="Arial" panose="020B0604020202020204" pitchFamily="34" charset="0"/>
                        </a:rPr>
                        <a:t>Petrolatum-impregnated gauze</a:t>
                      </a:r>
                    </a:p>
                  </a:txBody>
                  <a:tcPr marL="74577" marR="74577"/>
                </a:tc>
                <a:tc>
                  <a:txBody>
                    <a:bodyPr/>
                    <a:lstStyle/>
                    <a:p>
                      <a:r>
                        <a:rPr lang="en-US" sz="2000" dirty="0">
                          <a:latin typeface="Arial" panose="020B0604020202020204" pitchFamily="34" charset="0"/>
                          <a:cs typeface="Arial" panose="020B0604020202020204" pitchFamily="34" charset="0"/>
                        </a:rPr>
                        <a:t>Woven mesh; medical petrolatum and 3% bismuth </a:t>
                      </a:r>
                      <a:r>
                        <a:rPr lang="en-US" sz="2000" dirty="0" err="1">
                          <a:latin typeface="Arial" panose="020B0604020202020204" pitchFamily="34" charset="0"/>
                          <a:cs typeface="Arial" panose="020B0604020202020204" pitchFamily="34" charset="0"/>
                        </a:rPr>
                        <a:t>tribromophenate</a:t>
                      </a:r>
                      <a:endParaRPr lang="en-US" sz="2000" dirty="0">
                        <a:latin typeface="Arial" panose="020B0604020202020204" pitchFamily="34" charset="0"/>
                        <a:cs typeface="Arial" panose="020B0604020202020204" pitchFamily="34" charset="0"/>
                      </a:endParaRPr>
                    </a:p>
                  </a:txBody>
                  <a:tcPr marL="74577" marR="74577"/>
                </a:tc>
                <a:tc>
                  <a:txBody>
                    <a:bodyPr/>
                    <a:lstStyle/>
                    <a:p>
                      <a:r>
                        <a:rPr lang="en-US" sz="2000" dirty="0">
                          <a:latin typeface="Arial" panose="020B0604020202020204" pitchFamily="34" charset="0"/>
                          <a:cs typeface="Arial" panose="020B0604020202020204" pitchFamily="34" charset="0"/>
                        </a:rPr>
                        <a:t>Bacteriostatic, </a:t>
                      </a:r>
                      <a:r>
                        <a:rPr lang="en-US" sz="2000" dirty="0" err="1">
                          <a:latin typeface="Arial" panose="020B0604020202020204" pitchFamily="34" charset="0"/>
                          <a:cs typeface="Arial" panose="020B0604020202020204" pitchFamily="34" charset="0"/>
                        </a:rPr>
                        <a:t>nonadherent</a:t>
                      </a:r>
                      <a:r>
                        <a:rPr lang="en-US" sz="2000" dirty="0">
                          <a:latin typeface="Arial" panose="020B0604020202020204" pitchFamily="34" charset="0"/>
                          <a:cs typeface="Arial" panose="020B0604020202020204" pitchFamily="34" charset="0"/>
                        </a:rPr>
                        <a:t>, retains moisture</a:t>
                      </a:r>
                    </a:p>
                  </a:txBody>
                  <a:tcPr marL="74577" marR="74577"/>
                </a:tc>
                <a:tc>
                  <a:txBody>
                    <a:bodyPr/>
                    <a:lstStyle/>
                    <a:p>
                      <a:r>
                        <a:rPr lang="en-US" sz="2000" dirty="0">
                          <a:latin typeface="Arial" panose="020B0604020202020204" pitchFamily="34" charset="0"/>
                          <a:cs typeface="Arial" panose="020B0604020202020204" pitchFamily="34" charset="0"/>
                        </a:rPr>
                        <a:t>Use with larger wounds with minimal necrosis and slough</a:t>
                      </a:r>
                    </a:p>
                  </a:txBody>
                  <a:tcPr marL="74577" marR="74577"/>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00304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ADJUNCTIVE THERAPIES</a:t>
            </a:r>
          </a:p>
        </p:txBody>
      </p:sp>
      <p:sp>
        <p:nvSpPr>
          <p:cNvPr id="3" name="Content Placeholder 2"/>
          <p:cNvSpPr>
            <a:spLocks noGrp="1"/>
          </p:cNvSpPr>
          <p:nvPr>
            <p:ph idx="1"/>
          </p:nvPr>
        </p:nvSpPr>
        <p:spPr/>
        <p:txBody>
          <a:bodyPr/>
          <a:lstStyle/>
          <a:p>
            <a:r>
              <a:rPr lang="en-US" sz="2800" dirty="0">
                <a:latin typeface="Arial" panose="020B0604020202020204" pitchFamily="34" charset="0"/>
                <a:cs typeface="Arial" panose="020B0604020202020204" pitchFamily="34" charset="0"/>
              </a:rPr>
              <a:t>Electrical stimulation</a:t>
            </a:r>
          </a:p>
          <a:p>
            <a:r>
              <a:rPr lang="en-US" sz="2800" dirty="0">
                <a:latin typeface="Arial" panose="020B0604020202020204" pitchFamily="34" charset="0"/>
                <a:cs typeface="Arial" panose="020B0604020202020204" pitchFamily="34" charset="0"/>
              </a:rPr>
              <a:t>Therapeutic ultrasound</a:t>
            </a:r>
          </a:p>
          <a:p>
            <a:r>
              <a:rPr lang="en-US" sz="2800" dirty="0">
                <a:latin typeface="Arial" panose="020B0604020202020204" pitchFamily="34" charset="0"/>
                <a:cs typeface="Arial" panose="020B0604020202020204" pitchFamily="34" charset="0"/>
              </a:rPr>
              <a:t>Negative-pressure wound therapy (NPWT)</a:t>
            </a:r>
          </a:p>
          <a:p>
            <a:r>
              <a:rPr lang="en-US" sz="2800" dirty="0">
                <a:latin typeface="Arial" panose="020B0604020202020204" pitchFamily="34" charset="0"/>
                <a:cs typeface="Arial" panose="020B0604020202020204" pitchFamily="34" charset="0"/>
              </a:rPr>
              <a:t>Hyperbaric Oxygen (HBO) – limited use for pressure injuries</a:t>
            </a:r>
          </a:p>
          <a:p>
            <a:endParaRPr lang="en-US" dirty="0"/>
          </a:p>
        </p:txBody>
      </p:sp>
    </p:spTree>
    <p:extLst>
      <p:ext uri="{BB962C8B-B14F-4D97-AF65-F5344CB8AC3E}">
        <p14:creationId xmlns:p14="http://schemas.microsoft.com/office/powerpoint/2010/main" val="2921988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NUTRITION</a:t>
            </a:r>
          </a:p>
        </p:txBody>
      </p:sp>
      <p:sp>
        <p:nvSpPr>
          <p:cNvPr id="3" name="Content Placeholder 2"/>
          <p:cNvSpPr>
            <a:spLocks noGrp="1"/>
          </p:cNvSpPr>
          <p:nvPr>
            <p:ph idx="1"/>
          </p:nvPr>
        </p:nvSpPr>
        <p:spPr>
          <a:xfrm>
            <a:off x="457200" y="1421297"/>
            <a:ext cx="8229600" cy="5011034"/>
          </a:xfrm>
        </p:spPr>
        <p:txBody>
          <a:bodyPr>
            <a:normAutofit/>
          </a:bodyPr>
          <a:lstStyle/>
          <a:p>
            <a:r>
              <a:rPr lang="en-US" sz="2800" dirty="0">
                <a:latin typeface="Arial" panose="020B0604020202020204" pitchFamily="34" charset="0"/>
                <a:cs typeface="Arial" panose="020B0604020202020204" pitchFamily="34" charset="0"/>
              </a:rPr>
              <a:t>Protein 1.5 gm / kg daily </a:t>
            </a:r>
          </a:p>
        </p:txBody>
      </p:sp>
    </p:spTree>
    <p:extLst>
      <p:ext uri="{BB962C8B-B14F-4D97-AF65-F5344CB8AC3E}">
        <p14:creationId xmlns:p14="http://schemas.microsoft.com/office/powerpoint/2010/main" val="428225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498" y="1252748"/>
            <a:ext cx="7886700" cy="4351338"/>
          </a:xfrm>
        </p:spPr>
        <p:txBody>
          <a:bodyPr>
            <a:normAutofit fontScale="85000" lnSpcReduction="20000"/>
          </a:bodyPr>
          <a:lstStyle/>
          <a:p>
            <a:pPr marL="0" indent="0">
              <a:buNone/>
            </a:pPr>
            <a:r>
              <a:rPr lang="en-US" sz="4200" dirty="0">
                <a:latin typeface="Arial" panose="020B0604020202020204" pitchFamily="34" charset="0"/>
                <a:cs typeface="Arial" panose="020B0604020202020204" pitchFamily="34" charset="0"/>
              </a:rPr>
              <a:t>Signs and symptoms of infection</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Fever, </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increased drainage, </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pain, </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warmth, </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edema, </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erythema, </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slough, </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odor, </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worsening of the wound</a:t>
            </a:r>
          </a:p>
          <a:p>
            <a:endParaRPr lang="en-US" dirty="0"/>
          </a:p>
        </p:txBody>
      </p:sp>
    </p:spTree>
    <p:extLst>
      <p:ext uri="{BB962C8B-B14F-4D97-AF65-F5344CB8AC3E}">
        <p14:creationId xmlns:p14="http://schemas.microsoft.com/office/powerpoint/2010/main" val="997047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27922"/>
            <a:ext cx="7886700" cy="4351338"/>
          </a:xfrm>
        </p:spPr>
        <p:txBody>
          <a:bodyPr>
            <a:normAutofit/>
          </a:bodyPr>
          <a:lstStyle/>
          <a:p>
            <a:r>
              <a:rPr lang="en-US" sz="2800" dirty="0">
                <a:latin typeface="Arial" panose="020B0604020202020204" pitchFamily="34" charset="0"/>
                <a:cs typeface="Arial" panose="020B0604020202020204" pitchFamily="34" charset="0"/>
              </a:rPr>
              <a:t>Swab cultures for pus </a:t>
            </a:r>
          </a:p>
          <a:p>
            <a:r>
              <a:rPr lang="en-US" sz="2800" dirty="0">
                <a:latin typeface="Arial" panose="020B0604020202020204" pitchFamily="34" charset="0"/>
                <a:cs typeface="Arial" panose="020B0604020202020204" pitchFamily="34" charset="0"/>
              </a:rPr>
              <a:t>Topical or systemic antibiotics</a:t>
            </a:r>
          </a:p>
          <a:p>
            <a:r>
              <a:rPr lang="en-US" sz="2800" dirty="0">
                <a:latin typeface="Arial" panose="020B0604020202020204" pitchFamily="34" charset="0"/>
                <a:cs typeface="Arial" panose="020B0604020202020204" pitchFamily="34" charset="0"/>
              </a:rPr>
              <a:t>Protect from urine and feces</a:t>
            </a:r>
          </a:p>
        </p:txBody>
      </p:sp>
      <p:sp>
        <p:nvSpPr>
          <p:cNvPr id="6" name="TextBox 5">
            <a:extLst>
              <a:ext uri="{FF2B5EF4-FFF2-40B4-BE49-F238E27FC236}">
                <a16:creationId xmlns:a16="http://schemas.microsoft.com/office/drawing/2014/main" id="{0D3D315F-42F1-15A0-8120-854BF8399C05}"/>
              </a:ext>
            </a:extLst>
          </p:cNvPr>
          <p:cNvSpPr txBox="1"/>
          <p:nvPr/>
        </p:nvSpPr>
        <p:spPr>
          <a:xfrm>
            <a:off x="688312" y="517490"/>
            <a:ext cx="7104185"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Infection management</a:t>
            </a:r>
          </a:p>
        </p:txBody>
      </p:sp>
    </p:spTree>
    <p:extLst>
      <p:ext uri="{BB962C8B-B14F-4D97-AF65-F5344CB8AC3E}">
        <p14:creationId xmlns:p14="http://schemas.microsoft.com/office/powerpoint/2010/main" val="3555099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722" y="383116"/>
            <a:ext cx="7146474" cy="644039"/>
          </a:xfrm>
        </p:spPr>
        <p:txBody>
          <a:bodyPr>
            <a:normAutofit fontScale="90000"/>
          </a:bodyPr>
          <a:lstStyle/>
          <a:p>
            <a:r>
              <a:rPr lang="en-US" b="1" dirty="0"/>
              <a:t>PALLIATIVE CARE </a:t>
            </a:r>
          </a:p>
        </p:txBody>
      </p:sp>
      <p:sp>
        <p:nvSpPr>
          <p:cNvPr id="3" name="Content Placeholder 2"/>
          <p:cNvSpPr>
            <a:spLocks noGrp="1"/>
          </p:cNvSpPr>
          <p:nvPr>
            <p:ph idx="1"/>
          </p:nvPr>
        </p:nvSpPr>
        <p:spPr>
          <a:xfrm>
            <a:off x="593481" y="1714791"/>
            <a:ext cx="7886700" cy="4351338"/>
          </a:xfrm>
        </p:spPr>
        <p:txBody>
          <a:bodyPr>
            <a:normAutofit/>
          </a:bodyPr>
          <a:lstStyle/>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Poor nutrition, inadequate perfusion, multisystem organ failure, immunocompromise, irreversible anasarca, or a terminal prognosis that prevents the normal healing process</a:t>
            </a:r>
          </a:p>
        </p:txBody>
      </p:sp>
    </p:spTree>
    <p:extLst>
      <p:ext uri="{BB962C8B-B14F-4D97-AF65-F5344CB8AC3E}">
        <p14:creationId xmlns:p14="http://schemas.microsoft.com/office/powerpoint/2010/main" val="3139307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24212439"/>
              </p:ext>
            </p:extLst>
          </p:nvPr>
        </p:nvGraphicFramePr>
        <p:xfrm>
          <a:off x="562708" y="527538"/>
          <a:ext cx="7837714" cy="5272016"/>
        </p:xfrm>
        <a:graphic>
          <a:graphicData uri="http://schemas.openxmlformats.org/drawingml/2006/table">
            <a:tbl>
              <a:tblPr firstRow="1" bandRow="1">
                <a:tableStyleId>{21E4AEA4-8DFA-4A89-87EB-49C32662AFE0}</a:tableStyleId>
              </a:tblPr>
              <a:tblGrid>
                <a:gridCol w="1510885">
                  <a:extLst>
                    <a:ext uri="{9D8B030D-6E8A-4147-A177-3AD203B41FA5}">
                      <a16:colId xmlns:a16="http://schemas.microsoft.com/office/drawing/2014/main" val="20000"/>
                    </a:ext>
                  </a:extLst>
                </a:gridCol>
                <a:gridCol w="6326829">
                  <a:extLst>
                    <a:ext uri="{9D8B030D-6E8A-4147-A177-3AD203B41FA5}">
                      <a16:colId xmlns:a16="http://schemas.microsoft.com/office/drawing/2014/main" val="20001"/>
                    </a:ext>
                  </a:extLst>
                </a:gridCol>
              </a:tblGrid>
              <a:tr h="659002">
                <a:tc>
                  <a:txBody>
                    <a:bodyPr/>
                    <a:lstStyle/>
                    <a:p>
                      <a:endParaRPr lang="en-US" sz="2800" dirty="0">
                        <a:solidFill>
                          <a:schemeClr val="accent2"/>
                        </a:solidFill>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THE MNEMONIC</a:t>
                      </a:r>
                      <a:r>
                        <a:rPr lang="en-US" sz="2800" baseline="0" dirty="0">
                          <a:latin typeface="Arial" panose="020B0604020202020204" pitchFamily="34" charset="0"/>
                          <a:cs typeface="Arial" panose="020B0604020202020204" pitchFamily="34" charset="0"/>
                        </a:rPr>
                        <a:t> “SPECIAL”</a:t>
                      </a:r>
                      <a:endParaRPr lang="en-US" sz="2800" dirty="0">
                        <a:solidFill>
                          <a:schemeClr val="accent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659002">
                <a:tc>
                  <a:txBody>
                    <a:bodyPr/>
                    <a:lstStyle/>
                    <a:p>
                      <a:r>
                        <a:rPr lang="en-US" sz="2800" dirty="0">
                          <a:latin typeface="Arial" panose="020B0604020202020204" pitchFamily="34" charset="0"/>
                          <a:cs typeface="Arial" panose="020B0604020202020204" pitchFamily="34" charset="0"/>
                        </a:rPr>
                        <a:t>S</a:t>
                      </a:r>
                      <a:endParaRPr lang="en-US" sz="2800" b="1"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Stabilize the wound</a:t>
                      </a:r>
                    </a:p>
                  </a:txBody>
                  <a:tcPr/>
                </a:tc>
                <a:extLst>
                  <a:ext uri="{0D108BD9-81ED-4DB2-BD59-A6C34878D82A}">
                    <a16:rowId xmlns:a16="http://schemas.microsoft.com/office/drawing/2014/main" val="10001"/>
                  </a:ext>
                </a:extLst>
              </a:tr>
              <a:tr h="659002">
                <a:tc>
                  <a:txBody>
                    <a:bodyPr/>
                    <a:lstStyle/>
                    <a:p>
                      <a:r>
                        <a:rPr lang="en-US" sz="2800" dirty="0">
                          <a:latin typeface="Arial" panose="020B0604020202020204" pitchFamily="34" charset="0"/>
                          <a:cs typeface="Arial" panose="020B0604020202020204" pitchFamily="34" charset="0"/>
                        </a:rPr>
                        <a:t>P</a:t>
                      </a:r>
                      <a:endParaRPr lang="en-US" sz="2800" b="1"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Prevent new wounds</a:t>
                      </a:r>
                    </a:p>
                  </a:txBody>
                  <a:tcPr/>
                </a:tc>
                <a:extLst>
                  <a:ext uri="{0D108BD9-81ED-4DB2-BD59-A6C34878D82A}">
                    <a16:rowId xmlns:a16="http://schemas.microsoft.com/office/drawing/2014/main" val="10002"/>
                  </a:ext>
                </a:extLst>
              </a:tr>
              <a:tr h="659002">
                <a:tc>
                  <a:txBody>
                    <a:bodyPr/>
                    <a:lstStyle/>
                    <a:p>
                      <a:r>
                        <a:rPr lang="en-US" sz="2800" dirty="0">
                          <a:latin typeface="Arial" panose="020B0604020202020204" pitchFamily="34" charset="0"/>
                          <a:cs typeface="Arial" panose="020B0604020202020204" pitchFamily="34" charset="0"/>
                        </a:rPr>
                        <a:t>E</a:t>
                      </a:r>
                      <a:endParaRPr lang="en-US" sz="2800" b="1"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Eliminate odor</a:t>
                      </a:r>
                    </a:p>
                  </a:txBody>
                  <a:tcPr/>
                </a:tc>
                <a:extLst>
                  <a:ext uri="{0D108BD9-81ED-4DB2-BD59-A6C34878D82A}">
                    <a16:rowId xmlns:a16="http://schemas.microsoft.com/office/drawing/2014/main" val="10003"/>
                  </a:ext>
                </a:extLst>
              </a:tr>
              <a:tr h="659002">
                <a:tc>
                  <a:txBody>
                    <a:bodyPr/>
                    <a:lstStyle/>
                    <a:p>
                      <a:r>
                        <a:rPr lang="en-US" sz="2800" dirty="0">
                          <a:latin typeface="Arial" panose="020B0604020202020204" pitchFamily="34" charset="0"/>
                          <a:cs typeface="Arial" panose="020B0604020202020204" pitchFamily="34" charset="0"/>
                        </a:rPr>
                        <a:t>C</a:t>
                      </a:r>
                      <a:endParaRPr lang="en-US" sz="2800" b="1"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Control pain</a:t>
                      </a:r>
                    </a:p>
                  </a:txBody>
                  <a:tcPr/>
                </a:tc>
                <a:extLst>
                  <a:ext uri="{0D108BD9-81ED-4DB2-BD59-A6C34878D82A}">
                    <a16:rowId xmlns:a16="http://schemas.microsoft.com/office/drawing/2014/main" val="10004"/>
                  </a:ext>
                </a:extLst>
              </a:tr>
              <a:tr h="659002">
                <a:tc>
                  <a:txBody>
                    <a:bodyPr/>
                    <a:lstStyle/>
                    <a:p>
                      <a:r>
                        <a:rPr lang="en-US" sz="2800" dirty="0">
                          <a:latin typeface="Arial" panose="020B0604020202020204" pitchFamily="34" charset="0"/>
                          <a:cs typeface="Arial" panose="020B0604020202020204" pitchFamily="34" charset="0"/>
                        </a:rPr>
                        <a:t>I</a:t>
                      </a:r>
                      <a:endParaRPr lang="en-US" sz="2800" b="1"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Infection prophylaxis</a:t>
                      </a:r>
                    </a:p>
                  </a:txBody>
                  <a:tcPr/>
                </a:tc>
                <a:extLst>
                  <a:ext uri="{0D108BD9-81ED-4DB2-BD59-A6C34878D82A}">
                    <a16:rowId xmlns:a16="http://schemas.microsoft.com/office/drawing/2014/main" val="10005"/>
                  </a:ext>
                </a:extLst>
              </a:tr>
              <a:tr h="659002">
                <a:tc>
                  <a:txBody>
                    <a:bodyPr/>
                    <a:lstStyle/>
                    <a:p>
                      <a:r>
                        <a:rPr lang="en-US" sz="2800" dirty="0">
                          <a:latin typeface="Arial" panose="020B0604020202020204" pitchFamily="34" charset="0"/>
                          <a:cs typeface="Arial" panose="020B0604020202020204" pitchFamily="34" charset="0"/>
                        </a:rPr>
                        <a:t>A</a:t>
                      </a:r>
                      <a:endParaRPr lang="en-US" sz="2800" b="1"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Absorbent wound dressings</a:t>
                      </a:r>
                    </a:p>
                  </a:txBody>
                  <a:tcPr/>
                </a:tc>
                <a:extLst>
                  <a:ext uri="{0D108BD9-81ED-4DB2-BD59-A6C34878D82A}">
                    <a16:rowId xmlns:a16="http://schemas.microsoft.com/office/drawing/2014/main" val="10006"/>
                  </a:ext>
                </a:extLst>
              </a:tr>
              <a:tr h="659002">
                <a:tc>
                  <a:txBody>
                    <a:bodyPr/>
                    <a:lstStyle/>
                    <a:p>
                      <a:r>
                        <a:rPr lang="en-US" sz="2800" dirty="0">
                          <a:latin typeface="Arial" panose="020B0604020202020204" pitchFamily="34" charset="0"/>
                          <a:cs typeface="Arial" panose="020B0604020202020204" pitchFamily="34" charset="0"/>
                        </a:rPr>
                        <a:t>L</a:t>
                      </a:r>
                      <a:endParaRPr lang="en-US" sz="2800" b="1" dirty="0">
                        <a:latin typeface="Arial" panose="020B0604020202020204" pitchFamily="34" charset="0"/>
                        <a:cs typeface="Arial" panose="020B0604020202020204" pitchFamily="34" charset="0"/>
                      </a:endParaRPr>
                    </a:p>
                  </a:txBody>
                  <a:tcPr/>
                </a:tc>
                <a:tc>
                  <a:txBody>
                    <a:bodyPr/>
                    <a:lstStyle/>
                    <a:p>
                      <a:r>
                        <a:rPr lang="en-US" sz="2800" dirty="0">
                          <a:latin typeface="Arial" panose="020B0604020202020204" pitchFamily="34" charset="0"/>
                          <a:cs typeface="Arial" panose="020B0604020202020204" pitchFamily="34" charset="0"/>
                        </a:rPr>
                        <a:t>Lessen or reduce dressing changes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48542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249650" y="242591"/>
            <a:ext cx="7236372" cy="1143000"/>
          </a:xfrm>
        </p:spPr>
        <p:txBody>
          <a:bodyPr>
            <a:normAutofit/>
          </a:bodyPr>
          <a:lstStyle/>
          <a:p>
            <a:pPr algn="ctr" eaLnBrk="1" hangingPunct="1"/>
            <a:r>
              <a:rPr lang="en-US" altLang="en-US" sz="2800" b="1" dirty="0">
                <a:latin typeface="Arial" charset="0"/>
              </a:rPr>
              <a:t>SUMMARY</a:t>
            </a:r>
          </a:p>
        </p:txBody>
      </p:sp>
      <p:sp>
        <p:nvSpPr>
          <p:cNvPr id="58372" name="Rectangle 3"/>
          <p:cNvSpPr>
            <a:spLocks noGrp="1" noChangeArrowheads="1"/>
          </p:cNvSpPr>
          <p:nvPr>
            <p:ph idx="1"/>
          </p:nvPr>
        </p:nvSpPr>
        <p:spPr>
          <a:xfrm>
            <a:off x="457200" y="1395269"/>
            <a:ext cx="8153400" cy="4886960"/>
          </a:xfrm>
        </p:spPr>
        <p:txBody>
          <a:bodyPr>
            <a:normAutofit lnSpcReduction="10000"/>
          </a:bodyPr>
          <a:lstStyle/>
          <a:p>
            <a:pPr eaLnBrk="1" hangingPunct="1">
              <a:spcAft>
                <a:spcPct val="50000"/>
              </a:spcAft>
            </a:pPr>
            <a:r>
              <a:rPr lang="en-US" altLang="en-US" sz="2700" dirty="0">
                <a:latin typeface="Arial" panose="020B0604020202020204" pitchFamily="34" charset="0"/>
                <a:cs typeface="Arial" panose="020B0604020202020204" pitchFamily="34" charset="0"/>
              </a:rPr>
              <a:t>Older adults are at high risk of developing skin ulcers</a:t>
            </a:r>
          </a:p>
          <a:p>
            <a:pPr eaLnBrk="1" hangingPunct="1">
              <a:spcAft>
                <a:spcPct val="50000"/>
              </a:spcAft>
            </a:pPr>
            <a:r>
              <a:rPr lang="en-US" altLang="en-US" sz="2700" dirty="0">
                <a:latin typeface="Arial" panose="020B0604020202020204" pitchFamily="34" charset="0"/>
                <a:cs typeface="Arial" panose="020B0604020202020204" pitchFamily="34" charset="0"/>
              </a:rPr>
              <a:t>Pressure injuries may result in serious morbidity and mortality</a:t>
            </a:r>
          </a:p>
          <a:p>
            <a:pPr>
              <a:spcAft>
                <a:spcPct val="50000"/>
              </a:spcAft>
            </a:pPr>
            <a:r>
              <a:rPr lang="en-US" sz="2700" dirty="0">
                <a:latin typeface="Arial" panose="020B0604020202020204" pitchFamily="34" charset="0"/>
                <a:cs typeface="Arial" panose="020B0604020202020204" pitchFamily="34" charset="0"/>
              </a:rPr>
              <a:t>Risk assessment and risk factor intervention are key to pressure injury prevention</a:t>
            </a:r>
          </a:p>
          <a:p>
            <a:pPr lvl="0"/>
            <a:r>
              <a:rPr lang="en-US" sz="2700" dirty="0">
                <a:latin typeface="Arial" panose="020B0604020202020204" pitchFamily="34" charset="0"/>
                <a:cs typeface="Arial" panose="020B0604020202020204" pitchFamily="34" charset="0"/>
              </a:rPr>
              <a:t>Many wounds have reduced or no chance of healing. For these wounds, palliative care principles may curtail suffering, improve quality of life, and decrease health care costs.</a:t>
            </a:r>
          </a:p>
        </p:txBody>
      </p:sp>
    </p:spTree>
    <p:extLst>
      <p:ext uri="{BB962C8B-B14F-4D97-AF65-F5344CB8AC3E}">
        <p14:creationId xmlns:p14="http://schemas.microsoft.com/office/powerpoint/2010/main" val="1088307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177521" y="543236"/>
            <a:ext cx="7620000" cy="741680"/>
          </a:xfrm>
        </p:spPr>
        <p:txBody>
          <a:bodyPr>
            <a:normAutofit/>
          </a:bodyPr>
          <a:lstStyle/>
          <a:p>
            <a:pPr algn="ctr" eaLnBrk="1" hangingPunct="1"/>
            <a:r>
              <a:rPr lang="en-US" altLang="en-US" sz="2800" b="1" dirty="0">
                <a:latin typeface="Arial" charset="0"/>
              </a:rPr>
              <a:t>CASE REPORT</a:t>
            </a:r>
          </a:p>
        </p:txBody>
      </p:sp>
      <mc:AlternateContent xmlns:mc="http://schemas.openxmlformats.org/markup-compatibility/2006" xmlns:a14="http://schemas.microsoft.com/office/drawing/2010/main">
        <mc:Choice Requires="a14">
          <p:sp>
            <p:nvSpPr>
              <p:cNvPr id="65540" name="Rectangle 3"/>
              <p:cNvSpPr>
                <a:spLocks noGrp="1" noChangeArrowheads="1"/>
              </p:cNvSpPr>
              <p:nvPr>
                <p:ph idx="1"/>
              </p:nvPr>
            </p:nvSpPr>
            <p:spPr>
              <a:xfrm>
                <a:off x="533400" y="1447800"/>
                <a:ext cx="8213690" cy="4572000"/>
              </a:xfrm>
            </p:spPr>
            <p:txBody>
              <a:bodyPr/>
              <a:lstStyle/>
              <a:p>
                <a:r>
                  <a:rPr lang="en-US" sz="2800" dirty="0">
                    <a:latin typeface="Arial" panose="020B0604020202020204" pitchFamily="34" charset="0"/>
                    <a:cs typeface="Arial" panose="020B0604020202020204" pitchFamily="34" charset="0"/>
                  </a:rPr>
                  <a:t>75M fell off a 6′ ladder. Five hours passed before he was found, lying on his back in the yard. </a:t>
                </a:r>
              </a:p>
              <a:p>
                <a:r>
                  <a:rPr lang="en-US" sz="2800" dirty="0">
                    <a:latin typeface="Arial" panose="020B0604020202020204" pitchFamily="34" charset="0"/>
                    <a:cs typeface="Arial" panose="020B0604020202020204" pitchFamily="34" charset="0"/>
                  </a:rPr>
                  <a:t>A fractured right femur was repaired. </a:t>
                </a:r>
              </a:p>
              <a:p>
                <a:r>
                  <a:rPr lang="en-US" sz="2800" dirty="0">
                    <a:latin typeface="Arial" panose="020B0604020202020204" pitchFamily="34" charset="0"/>
                    <a:cs typeface="Arial" panose="020B0604020202020204" pitchFamily="34" charset="0"/>
                  </a:rPr>
                  <a:t>The admitting nurse documents a 7 </a:t>
                </a:r>
                <a14:m>
                  <m:oMath xmlns:m="http://schemas.openxmlformats.org/officeDocument/2006/math">
                    <m:r>
                      <a:rPr lang="en-US" sz="2800" i="1">
                        <a:latin typeface="Cambria Math"/>
                      </a:rPr>
                      <m:t>×</m:t>
                    </m:r>
                  </m:oMath>
                </a14:m>
                <a:r>
                  <a:rPr lang="en-US" sz="2800" dirty="0">
                    <a:latin typeface="Arial" panose="020B0604020202020204" pitchFamily="34" charset="0"/>
                    <a:cs typeface="Arial" panose="020B0604020202020204" pitchFamily="34" charset="0"/>
                  </a:rPr>
                  <a:t>10-cm purple-maroon discoloration at the sacral-coccygeal area; skin is intact. </a:t>
                </a:r>
              </a:p>
              <a:p>
                <a:pPr lvl="2"/>
                <a:r>
                  <a:rPr lang="en-US" sz="2800" dirty="0">
                    <a:latin typeface="Arial" panose="020B0604020202020204" pitchFamily="34" charset="0"/>
                    <a:cs typeface="Arial" panose="020B0604020202020204" pitchFamily="34" charset="0"/>
                  </a:rPr>
                  <a:t>The discoloration is non-blanching and symmetric. </a:t>
                </a:r>
              </a:p>
              <a:p>
                <a:pPr marL="0" indent="0">
                  <a:spcBef>
                    <a:spcPts val="2400"/>
                  </a:spcBef>
                  <a:buNone/>
                </a:pPr>
                <a:endParaRPr lang="en-US" altLang="en-US" sz="2000" dirty="0">
                  <a:latin typeface="Arial" charset="0"/>
                </a:endParaRPr>
              </a:p>
              <a:p>
                <a:pPr>
                  <a:spcBef>
                    <a:spcPts val="2400"/>
                  </a:spcBef>
                </a:pPr>
                <a:endParaRPr lang="en-US" altLang="en-US" sz="2000" dirty="0">
                  <a:latin typeface="Arial" charset="0"/>
                </a:endParaRPr>
              </a:p>
            </p:txBody>
          </p:sp>
        </mc:Choice>
        <mc:Fallback xmlns="">
          <p:sp>
            <p:nvSpPr>
              <p:cNvPr id="65540" name="Rectangle 3"/>
              <p:cNvSpPr>
                <a:spLocks noGrp="1" noRot="1" noChangeAspect="1" noMove="1" noResize="1" noEditPoints="1" noAdjustHandles="1" noChangeArrowheads="1" noChangeShapeType="1" noTextEdit="1"/>
              </p:cNvSpPr>
              <p:nvPr>
                <p:ph idx="1"/>
              </p:nvPr>
            </p:nvSpPr>
            <p:spPr>
              <a:xfrm>
                <a:off x="533400" y="1447800"/>
                <a:ext cx="8213690" cy="4572000"/>
              </a:xfrm>
              <a:blipFill>
                <a:blip r:embed="rId3"/>
                <a:stretch>
                  <a:fillRect l="-965" t="-1467" r="-2673"/>
                </a:stretch>
              </a:blipFill>
            </p:spPr>
            <p:txBody>
              <a:bodyPr/>
              <a:lstStyle/>
              <a:p>
                <a:r>
                  <a:rPr lang="en-US">
                    <a:noFill/>
                  </a:rPr>
                  <a:t> </a:t>
                </a:r>
              </a:p>
            </p:txBody>
          </p:sp>
        </mc:Fallback>
      </mc:AlternateContent>
    </p:spTree>
    <p:extLst>
      <p:ext uri="{BB962C8B-B14F-4D97-AF65-F5344CB8AC3E}">
        <p14:creationId xmlns:p14="http://schemas.microsoft.com/office/powerpoint/2010/main" val="372089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170" y="413265"/>
            <a:ext cx="7498098" cy="724373"/>
          </a:xfrm>
        </p:spPr>
        <p:txBody>
          <a:bodyPr/>
          <a:lstStyle/>
          <a:p>
            <a:r>
              <a:rPr lang="en-US" b="1" dirty="0">
                <a:latin typeface="Arial" panose="020B0604020202020204" pitchFamily="34" charset="0"/>
                <a:cs typeface="Arial" panose="020B0604020202020204" pitchFamily="34" charset="0"/>
              </a:rPr>
              <a:t>PRESSURE INJURY IMPACT</a:t>
            </a:r>
          </a:p>
        </p:txBody>
      </p:sp>
      <p:sp>
        <p:nvSpPr>
          <p:cNvPr id="3" name="Content Placeholder 2"/>
          <p:cNvSpPr>
            <a:spLocks noGrp="1"/>
          </p:cNvSpPr>
          <p:nvPr>
            <p:ph idx="1"/>
          </p:nvPr>
        </p:nvSpPr>
        <p:spPr>
          <a:xfrm>
            <a:off x="621708" y="1309347"/>
            <a:ext cx="8175624" cy="5081405"/>
          </a:xfrm>
        </p:spPr>
        <p:txBody>
          <a:bodyPr>
            <a:noAutofit/>
          </a:bodyPr>
          <a:lstStyle/>
          <a:p>
            <a:pPr>
              <a:buFont typeface="Wingdings" panose="05000000000000000000" pitchFamily="2" charset="2"/>
              <a:buChar char="Ø"/>
            </a:pPr>
            <a:r>
              <a:rPr lang="en-US" sz="3000" dirty="0">
                <a:latin typeface="Arial" panose="020B0604020202020204" pitchFamily="34" charset="0"/>
                <a:cs typeface="Arial" panose="020B0604020202020204" pitchFamily="34" charset="0"/>
              </a:rPr>
              <a:t>3 million US adults</a:t>
            </a:r>
          </a:p>
          <a:p>
            <a:pPr>
              <a:buFont typeface="Wingdings" panose="05000000000000000000" pitchFamily="2" charset="2"/>
              <a:buChar char="Ø"/>
            </a:pPr>
            <a:r>
              <a:rPr lang="en-US" sz="3000" dirty="0">
                <a:latin typeface="Arial" panose="020B0604020202020204" pitchFamily="34" charset="0"/>
                <a:cs typeface="Arial" panose="020B0604020202020204" pitchFamily="34" charset="0"/>
              </a:rPr>
              <a:t>QOL</a:t>
            </a:r>
          </a:p>
          <a:p>
            <a:pPr>
              <a:buFont typeface="Wingdings" panose="05000000000000000000" pitchFamily="2" charset="2"/>
              <a:buChar char="Ø"/>
            </a:pPr>
            <a:r>
              <a:rPr lang="en-US" sz="3000" dirty="0">
                <a:latin typeface="Arial" panose="020B0604020202020204" pitchFamily="34" charset="0"/>
                <a:cs typeface="Arial" panose="020B0604020202020204" pitchFamily="34" charset="0"/>
              </a:rPr>
              <a:t>LOS</a:t>
            </a:r>
          </a:p>
          <a:p>
            <a:pPr>
              <a:buFont typeface="Wingdings" panose="05000000000000000000" pitchFamily="2" charset="2"/>
              <a:buChar char="Ø"/>
            </a:pPr>
            <a:r>
              <a:rPr lang="en-US" sz="3000" dirty="0">
                <a:latin typeface="Arial" panose="020B0604020202020204" pitchFamily="34" charset="0"/>
                <a:cs typeface="Arial" panose="020B0604020202020204" pitchFamily="34" charset="0"/>
              </a:rPr>
              <a:t>30-day readmission</a:t>
            </a:r>
          </a:p>
          <a:p>
            <a:pPr>
              <a:buFont typeface="Wingdings" panose="05000000000000000000" pitchFamily="2" charset="2"/>
              <a:buChar char="Ø"/>
            </a:pPr>
            <a:r>
              <a:rPr lang="en-US" sz="3000" dirty="0">
                <a:latin typeface="Arial" panose="020B0604020202020204" pitchFamily="34" charset="0"/>
                <a:cs typeface="Arial" panose="020B0604020202020204" pitchFamily="34" charset="0"/>
              </a:rPr>
              <a:t>SNF transfer</a:t>
            </a:r>
          </a:p>
          <a:p>
            <a:pPr>
              <a:buFont typeface="Wingdings" panose="05000000000000000000" pitchFamily="2" charset="2"/>
              <a:buChar char="Ø"/>
            </a:pPr>
            <a:r>
              <a:rPr lang="en-US" sz="3000" dirty="0">
                <a:latin typeface="Arial" panose="020B0604020202020204" pitchFamily="34" charset="0"/>
                <a:cs typeface="Arial" panose="020B0604020202020204" pitchFamily="34" charset="0"/>
              </a:rPr>
              <a:t>Death</a:t>
            </a:r>
          </a:p>
          <a:p>
            <a:r>
              <a:rPr lang="en-US" sz="2800" dirty="0">
                <a:latin typeface="Arial" panose="020B0604020202020204" pitchFamily="34" charset="0"/>
                <a:cs typeface="Arial" panose="020B0604020202020204" pitchFamily="34" charset="0"/>
              </a:rPr>
              <a:t>Costly: $3,500 - $60,000 per patient</a:t>
            </a:r>
          </a:p>
          <a:p>
            <a:r>
              <a:rPr lang="en-US" sz="2800" dirty="0">
                <a:latin typeface="Arial" panose="020B0604020202020204" pitchFamily="34" charset="0"/>
                <a:cs typeface="Arial" panose="020B0604020202020204" pitchFamily="34" charset="0"/>
              </a:rPr>
              <a:t>CMS quality measure &amp; major risk management </a:t>
            </a:r>
          </a:p>
        </p:txBody>
      </p:sp>
    </p:spTree>
    <p:extLst>
      <p:ext uri="{BB962C8B-B14F-4D97-AF65-F5344CB8AC3E}">
        <p14:creationId xmlns:p14="http://schemas.microsoft.com/office/powerpoint/2010/main" val="161615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idx="4294967295"/>
          </p:nvPr>
        </p:nvSpPr>
        <p:spPr>
          <a:xfrm>
            <a:off x="195245" y="353890"/>
            <a:ext cx="7150100" cy="685800"/>
          </a:xfrm>
          <a:prstGeom prst="rect">
            <a:avLst/>
          </a:prstGeom>
        </p:spPr>
        <p:txBody>
          <a:bodyPr/>
          <a:lstStyle/>
          <a:p>
            <a:pPr algn="ctr" eaLnBrk="1" hangingPunct="1"/>
            <a:r>
              <a:rPr lang="en-US" altLang="en-US" sz="2800" b="1" dirty="0">
                <a:latin typeface="Arial" charset="0"/>
              </a:rPr>
              <a:t>CASE REPORT</a:t>
            </a:r>
          </a:p>
        </p:txBody>
      </p:sp>
      <p:sp>
        <p:nvSpPr>
          <p:cNvPr id="66564" name="Rectangle 3"/>
          <p:cNvSpPr txBox="1">
            <a:spLocks noChangeArrowheads="1"/>
          </p:cNvSpPr>
          <p:nvPr/>
        </p:nvSpPr>
        <p:spPr bwMode="auto">
          <a:xfrm>
            <a:off x="685800" y="1524000"/>
            <a:ext cx="7645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0800" indent="-508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022350" indent="-4572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dirty="0">
                <a:latin typeface="Arial" panose="020B0604020202020204" pitchFamily="34" charset="0"/>
                <a:cs typeface="Arial" panose="020B0604020202020204" pitchFamily="34" charset="0"/>
              </a:rPr>
              <a:t>How would you classify this skin issue ?</a:t>
            </a:r>
          </a:p>
          <a:p>
            <a:endParaRPr lang="en-US" sz="2800" dirty="0">
              <a:latin typeface="Arial" panose="020B0604020202020204" pitchFamily="34" charset="0"/>
              <a:cs typeface="Arial" panose="020B0604020202020204" pitchFamily="34" charset="0"/>
            </a:endParaRPr>
          </a:p>
          <a:p>
            <a:pPr marL="457200" lvl="0" indent="-457200">
              <a:buFont typeface="+mj-lt"/>
              <a:buAutoNum type="alphaUcPeriod"/>
            </a:pPr>
            <a:r>
              <a:rPr lang="en-US" sz="2800" dirty="0">
                <a:latin typeface="Arial" panose="020B0604020202020204" pitchFamily="34" charset="0"/>
                <a:cs typeface="Arial" panose="020B0604020202020204" pitchFamily="34" charset="0"/>
              </a:rPr>
              <a:t>Deep-tissue injury</a:t>
            </a:r>
          </a:p>
          <a:p>
            <a:pPr marL="457200" lvl="0" indent="-457200">
              <a:buFont typeface="+mj-lt"/>
              <a:buAutoNum type="alphaUcPeriod"/>
            </a:pPr>
            <a:endParaRPr lang="en-US" sz="2800" dirty="0">
              <a:latin typeface="Arial" panose="020B0604020202020204" pitchFamily="34" charset="0"/>
              <a:cs typeface="Arial" panose="020B0604020202020204" pitchFamily="34" charset="0"/>
            </a:endParaRPr>
          </a:p>
          <a:p>
            <a:pPr marL="457200" lvl="0" indent="-457200">
              <a:buFont typeface="+mj-lt"/>
              <a:buAutoNum type="alphaUcPeriod"/>
            </a:pPr>
            <a:r>
              <a:rPr lang="en-US" sz="2800" dirty="0">
                <a:latin typeface="Arial" panose="020B0604020202020204" pitchFamily="34" charset="0"/>
                <a:cs typeface="Arial" panose="020B0604020202020204" pitchFamily="34" charset="0"/>
              </a:rPr>
              <a:t>Stage 1</a:t>
            </a:r>
          </a:p>
          <a:p>
            <a:pPr marL="457200" lvl="0" indent="-457200">
              <a:buFont typeface="+mj-lt"/>
              <a:buAutoNum type="alphaUcPeriod"/>
            </a:pPr>
            <a:endParaRPr lang="en-US" sz="2800" dirty="0">
              <a:latin typeface="Arial" panose="020B0604020202020204" pitchFamily="34" charset="0"/>
              <a:cs typeface="Arial" panose="020B0604020202020204" pitchFamily="34" charset="0"/>
            </a:endParaRPr>
          </a:p>
          <a:p>
            <a:pPr marL="457200" lvl="0" indent="-457200">
              <a:buFont typeface="+mj-lt"/>
              <a:buAutoNum type="alphaUcPeriod"/>
            </a:pPr>
            <a:r>
              <a:rPr lang="en-US" sz="2800" dirty="0">
                <a:latin typeface="Arial" panose="020B0604020202020204" pitchFamily="34" charset="0"/>
                <a:cs typeface="Arial" panose="020B0604020202020204" pitchFamily="34" charset="0"/>
              </a:rPr>
              <a:t>Stage 2</a:t>
            </a:r>
          </a:p>
          <a:p>
            <a:pPr marL="457200" lvl="0" indent="-457200">
              <a:buFont typeface="+mj-lt"/>
              <a:buAutoNum type="alphaUcPeriod"/>
            </a:pPr>
            <a:endParaRPr lang="en-US" sz="2800" dirty="0">
              <a:latin typeface="Arial" panose="020B0604020202020204" pitchFamily="34" charset="0"/>
              <a:cs typeface="Arial" panose="020B0604020202020204" pitchFamily="34" charset="0"/>
            </a:endParaRPr>
          </a:p>
          <a:p>
            <a:pPr marL="457200" lvl="0" indent="-457200">
              <a:buFont typeface="+mj-lt"/>
              <a:buAutoNum type="alphaUcPeriod"/>
            </a:pPr>
            <a:r>
              <a:rPr lang="en-US" sz="2800" dirty="0">
                <a:latin typeface="Arial" panose="020B0604020202020204" pitchFamily="34" charset="0"/>
                <a:cs typeface="Arial" panose="020B0604020202020204" pitchFamily="34" charset="0"/>
              </a:rPr>
              <a:t>Stage 3</a:t>
            </a:r>
          </a:p>
          <a:p>
            <a:pPr marL="0" indent="0" eaLnBrk="1" hangingPunct="1">
              <a:spcBef>
                <a:spcPct val="20000"/>
              </a:spcBef>
            </a:pPr>
            <a:endParaRPr lang="en-US" altLang="en-US" dirty="0">
              <a:latin typeface="+mn-lt"/>
              <a:cs typeface="Times New Roman" pitchFamily="18" charset="0"/>
            </a:endParaRPr>
          </a:p>
        </p:txBody>
      </p:sp>
    </p:spTree>
    <p:extLst>
      <p:ext uri="{BB962C8B-B14F-4D97-AF65-F5344CB8AC3E}">
        <p14:creationId xmlns:p14="http://schemas.microsoft.com/office/powerpoint/2010/main" val="2551710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idx="4294967295"/>
          </p:nvPr>
        </p:nvSpPr>
        <p:spPr>
          <a:xfrm>
            <a:off x="195245" y="353890"/>
            <a:ext cx="7150100" cy="685800"/>
          </a:xfrm>
          <a:prstGeom prst="rect">
            <a:avLst/>
          </a:prstGeom>
        </p:spPr>
        <p:txBody>
          <a:bodyPr/>
          <a:lstStyle/>
          <a:p>
            <a:pPr algn="ctr" eaLnBrk="1" hangingPunct="1"/>
            <a:r>
              <a:rPr lang="en-US" altLang="en-US" sz="3600" b="1" dirty="0">
                <a:latin typeface="Arial" charset="0"/>
              </a:rPr>
              <a:t>CASE 2</a:t>
            </a:r>
          </a:p>
        </p:txBody>
      </p:sp>
      <p:sp>
        <p:nvSpPr>
          <p:cNvPr id="66564" name="Rectangle 3"/>
          <p:cNvSpPr txBox="1">
            <a:spLocks noChangeArrowheads="1"/>
          </p:cNvSpPr>
          <p:nvPr/>
        </p:nvSpPr>
        <p:spPr bwMode="auto">
          <a:xfrm>
            <a:off x="685800" y="1524000"/>
            <a:ext cx="7645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0800" indent="-508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022350" indent="-4572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dirty="0">
                <a:latin typeface="Arial" panose="020B0604020202020204" pitchFamily="34" charset="0"/>
                <a:cs typeface="Arial" panose="020B0604020202020204" pitchFamily="34" charset="0"/>
              </a:rPr>
              <a:t>How would you classify this skin issue ?</a:t>
            </a:r>
          </a:p>
          <a:p>
            <a:endParaRPr lang="en-US" sz="2800" dirty="0">
              <a:latin typeface="Arial" panose="020B0604020202020204" pitchFamily="34" charset="0"/>
              <a:cs typeface="Arial" panose="020B0604020202020204" pitchFamily="34" charset="0"/>
            </a:endParaRPr>
          </a:p>
          <a:p>
            <a:pPr marL="457200" lvl="0" indent="-457200">
              <a:buFont typeface="+mj-lt"/>
              <a:buAutoNum type="alphaUcPeriod"/>
            </a:pPr>
            <a:r>
              <a:rPr lang="en-US" sz="2800" dirty="0">
                <a:solidFill>
                  <a:srgbClr val="FFFF00"/>
                </a:solidFill>
                <a:latin typeface="Arial" panose="020B0604020202020204" pitchFamily="34" charset="0"/>
                <a:cs typeface="Arial" panose="020B0604020202020204" pitchFamily="34" charset="0"/>
              </a:rPr>
              <a:t>Deep-tissue injury</a:t>
            </a:r>
          </a:p>
          <a:p>
            <a:pPr marL="457200" lvl="0" indent="-457200">
              <a:buFont typeface="+mj-lt"/>
              <a:buAutoNum type="alphaUcPeriod"/>
            </a:pPr>
            <a:endParaRPr lang="en-US" sz="2800" dirty="0">
              <a:latin typeface="Arial" panose="020B0604020202020204" pitchFamily="34" charset="0"/>
              <a:cs typeface="Arial" panose="020B0604020202020204" pitchFamily="34" charset="0"/>
            </a:endParaRPr>
          </a:p>
          <a:p>
            <a:pPr marL="457200" lvl="0" indent="-457200">
              <a:buFont typeface="+mj-lt"/>
              <a:buAutoNum type="alphaUcPeriod"/>
            </a:pPr>
            <a:r>
              <a:rPr lang="en-US" sz="2800" dirty="0">
                <a:latin typeface="Arial" panose="020B0604020202020204" pitchFamily="34" charset="0"/>
                <a:cs typeface="Arial" panose="020B0604020202020204" pitchFamily="34" charset="0"/>
              </a:rPr>
              <a:t>Stage 1</a:t>
            </a:r>
          </a:p>
          <a:p>
            <a:pPr marL="457200" lvl="0" indent="-457200">
              <a:buFont typeface="+mj-lt"/>
              <a:buAutoNum type="alphaUcPeriod"/>
            </a:pPr>
            <a:endParaRPr lang="en-US" sz="2800" dirty="0">
              <a:latin typeface="Arial" panose="020B0604020202020204" pitchFamily="34" charset="0"/>
              <a:cs typeface="Arial" panose="020B0604020202020204" pitchFamily="34" charset="0"/>
            </a:endParaRPr>
          </a:p>
          <a:p>
            <a:pPr marL="457200" lvl="0" indent="-457200">
              <a:buFont typeface="+mj-lt"/>
              <a:buAutoNum type="alphaUcPeriod"/>
            </a:pPr>
            <a:r>
              <a:rPr lang="en-US" sz="2800" dirty="0">
                <a:latin typeface="Arial" panose="020B0604020202020204" pitchFamily="34" charset="0"/>
                <a:cs typeface="Arial" panose="020B0604020202020204" pitchFamily="34" charset="0"/>
              </a:rPr>
              <a:t>Stage 2</a:t>
            </a:r>
          </a:p>
          <a:p>
            <a:pPr marL="457200" lvl="0" indent="-457200">
              <a:buFont typeface="+mj-lt"/>
              <a:buAutoNum type="alphaUcPeriod"/>
            </a:pPr>
            <a:endParaRPr lang="en-US" sz="2800" dirty="0">
              <a:latin typeface="Arial" panose="020B0604020202020204" pitchFamily="34" charset="0"/>
              <a:cs typeface="Arial" panose="020B0604020202020204" pitchFamily="34" charset="0"/>
            </a:endParaRPr>
          </a:p>
          <a:p>
            <a:pPr marL="457200" lvl="0" indent="-457200">
              <a:buFont typeface="+mj-lt"/>
              <a:buAutoNum type="alphaUcPeriod"/>
            </a:pPr>
            <a:r>
              <a:rPr lang="en-US" sz="2800" dirty="0">
                <a:latin typeface="Arial" panose="020B0604020202020204" pitchFamily="34" charset="0"/>
                <a:cs typeface="Arial" panose="020B0604020202020204" pitchFamily="34" charset="0"/>
              </a:rPr>
              <a:t>Stage 3</a:t>
            </a:r>
          </a:p>
          <a:p>
            <a:pPr marL="0" indent="0" eaLnBrk="1" hangingPunct="1">
              <a:spcBef>
                <a:spcPct val="20000"/>
              </a:spcBef>
            </a:pPr>
            <a:endParaRPr lang="en-US" altLang="en-US" dirty="0">
              <a:latin typeface="+mn-lt"/>
              <a:cs typeface="Times New Roman" pitchFamily="18" charset="0"/>
            </a:endParaRPr>
          </a:p>
        </p:txBody>
      </p:sp>
    </p:spTree>
    <p:extLst>
      <p:ext uri="{BB962C8B-B14F-4D97-AF65-F5344CB8AC3E}">
        <p14:creationId xmlns:p14="http://schemas.microsoft.com/office/powerpoint/2010/main" val="1236662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726" y="435088"/>
            <a:ext cx="7101187" cy="724373"/>
          </a:xfrm>
        </p:spPr>
        <p:txBody>
          <a:bodyPr>
            <a:normAutofit fontScale="90000"/>
          </a:bodyPr>
          <a:lstStyle/>
          <a:p>
            <a:r>
              <a:rPr lang="en-US" sz="2800" b="1" dirty="0">
                <a:latin typeface="Arial" panose="020B0604020202020204" pitchFamily="34" charset="0"/>
                <a:cs typeface="Arial" panose="020B0604020202020204" pitchFamily="34" charset="0"/>
              </a:rPr>
              <a:t>RISK and UNAVOIDABLE PRESSURE INJURIES</a:t>
            </a:r>
          </a:p>
        </p:txBody>
      </p:sp>
      <p:sp>
        <p:nvSpPr>
          <p:cNvPr id="3" name="Content Placeholder 2"/>
          <p:cNvSpPr>
            <a:spLocks noGrp="1"/>
          </p:cNvSpPr>
          <p:nvPr>
            <p:ph idx="1"/>
          </p:nvPr>
        </p:nvSpPr>
        <p:spPr>
          <a:xfrm>
            <a:off x="578408" y="1726245"/>
            <a:ext cx="7886700" cy="4036485"/>
          </a:xfrm>
        </p:spPr>
        <p:txBody>
          <a:bodyPr>
            <a:normAutofit/>
          </a:bodyPr>
          <a:lstStyle/>
          <a:p>
            <a:pPr marL="0" indent="0">
              <a:buNone/>
            </a:pPr>
            <a:r>
              <a:rPr lang="en-US" sz="2800" dirty="0">
                <a:latin typeface="Arial" panose="020B0604020202020204" pitchFamily="34" charset="0"/>
                <a:cs typeface="Arial" panose="020B0604020202020204" pitchFamily="34" charset="0"/>
              </a:rPr>
              <a:t>Risk:</a:t>
            </a:r>
          </a:p>
          <a:p>
            <a:r>
              <a:rPr lang="en-US" sz="2800" dirty="0">
                <a:latin typeface="Arial" panose="020B0604020202020204" pitchFamily="34" charset="0"/>
                <a:cs typeface="Arial" panose="020B0604020202020204" pitchFamily="34" charset="0"/>
              </a:rPr>
              <a:t>Immobility</a:t>
            </a:r>
          </a:p>
          <a:p>
            <a:r>
              <a:rPr lang="en-US" sz="2800" dirty="0">
                <a:latin typeface="Arial" panose="020B0604020202020204" pitchFamily="34" charset="0"/>
                <a:cs typeface="Arial" panose="020B0604020202020204" pitchFamily="34" charset="0"/>
              </a:rPr>
              <a:t>Skin failure</a:t>
            </a:r>
          </a:p>
          <a:p>
            <a:r>
              <a:rPr lang="en-US" sz="2800" dirty="0">
                <a:latin typeface="Arial" panose="020B0604020202020204" pitchFamily="34" charset="0"/>
                <a:cs typeface="Arial" panose="020B0604020202020204" pitchFamily="34" charset="0"/>
              </a:rPr>
              <a:t>Multi organ failure</a:t>
            </a:r>
          </a:p>
          <a:p>
            <a:r>
              <a:rPr lang="en-US" sz="2800" dirty="0">
                <a:latin typeface="Arial" panose="020B0604020202020204" pitchFamily="34" charset="0"/>
                <a:cs typeface="Arial" panose="020B0604020202020204" pitchFamily="34" charset="0"/>
              </a:rPr>
              <a:t>Deep injury / trauma (</a:t>
            </a:r>
            <a:r>
              <a:rPr lang="en-US" sz="2800" dirty="0" err="1">
                <a:latin typeface="Arial" panose="020B0604020202020204" pitchFamily="34" charset="0"/>
                <a:cs typeface="Arial" panose="020B0604020202020204" pitchFamily="34" charset="0"/>
              </a:rPr>
              <a:t>e.g</a:t>
            </a:r>
            <a:r>
              <a:rPr lang="en-US" sz="2800" dirty="0">
                <a:latin typeface="Arial" panose="020B0604020202020204" pitchFamily="34" charset="0"/>
                <a:cs typeface="Arial" panose="020B0604020202020204" pitchFamily="34" charset="0"/>
              </a:rPr>
              <a:t>, falls, MVA)</a:t>
            </a:r>
          </a:p>
          <a:p>
            <a:r>
              <a:rPr lang="en-US" sz="2800" dirty="0">
                <a:latin typeface="Arial" panose="020B0604020202020204" pitchFamily="34" charset="0"/>
                <a:cs typeface="Arial" panose="020B0604020202020204" pitchFamily="34" charset="0"/>
              </a:rPr>
              <a:t>Failure to thrive / frailty</a:t>
            </a:r>
          </a:p>
          <a:p>
            <a:r>
              <a:rPr lang="en-US" sz="2800" dirty="0">
                <a:latin typeface="Arial" panose="020B0604020202020204" pitchFamily="34" charset="0"/>
                <a:cs typeface="Arial" panose="020B0604020202020204" pitchFamily="34" charset="0"/>
              </a:rPr>
              <a:t>End of life (palliative) </a:t>
            </a:r>
          </a:p>
          <a:p>
            <a:endParaRPr lang="en-US" sz="2800" dirty="0"/>
          </a:p>
          <a:p>
            <a:endParaRPr lang="en-US" sz="2800" dirty="0"/>
          </a:p>
          <a:p>
            <a:endParaRPr lang="en-US" sz="2800" dirty="0"/>
          </a:p>
          <a:p>
            <a:pPr lvl="1">
              <a:buFont typeface="Wingdings" panose="05000000000000000000" pitchFamily="2" charset="2"/>
              <a:buChar char="Ø"/>
            </a:pPr>
            <a:endParaRPr lang="en-US" sz="2200" dirty="0"/>
          </a:p>
          <a:p>
            <a:endParaRPr lang="en-US" sz="2800" dirty="0"/>
          </a:p>
        </p:txBody>
      </p:sp>
    </p:spTree>
    <p:extLst>
      <p:ext uri="{BB962C8B-B14F-4D97-AF65-F5344CB8AC3E}">
        <p14:creationId xmlns:p14="http://schemas.microsoft.com/office/powerpoint/2010/main" val="3288766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223" y="342090"/>
            <a:ext cx="7141780" cy="644039"/>
          </a:xfrm>
        </p:spPr>
        <p:txBody>
          <a:bodyPr>
            <a:normAutofit fontScale="90000"/>
          </a:bodyPr>
          <a:lstStyle/>
          <a:p>
            <a:r>
              <a:rPr lang="en-US" b="1" dirty="0"/>
              <a:t>DIFFERENT TYPES OF </a:t>
            </a:r>
            <a:br>
              <a:rPr lang="en-US" b="1" dirty="0"/>
            </a:br>
            <a:r>
              <a:rPr lang="en-US" b="1" dirty="0"/>
              <a:t>CHRONIC WOUNDS</a:t>
            </a:r>
          </a:p>
        </p:txBody>
      </p:sp>
      <p:sp>
        <p:nvSpPr>
          <p:cNvPr id="3" name="Content Placeholder 2"/>
          <p:cNvSpPr>
            <a:spLocks noGrp="1"/>
          </p:cNvSpPr>
          <p:nvPr>
            <p:ph idx="1"/>
          </p:nvPr>
        </p:nvSpPr>
        <p:spPr>
          <a:xfrm>
            <a:off x="747313" y="1706257"/>
            <a:ext cx="8210791" cy="4195481"/>
          </a:xfrm>
        </p:spPr>
        <p:txBody>
          <a:bodyPr>
            <a:noAutofit/>
          </a:bodyPr>
          <a:lstStyle/>
          <a:p>
            <a:r>
              <a:rPr lang="en-US" sz="2800" dirty="0">
                <a:latin typeface="Arial" panose="020B0604020202020204" pitchFamily="34" charset="0"/>
                <a:cs typeface="Arial" panose="020B0604020202020204" pitchFamily="34" charset="0"/>
              </a:rPr>
              <a:t>Pressure injuries</a:t>
            </a:r>
          </a:p>
          <a:p>
            <a:r>
              <a:rPr lang="en-US" sz="2800" dirty="0">
                <a:latin typeface="Arial" panose="020B0604020202020204" pitchFamily="34" charset="0"/>
                <a:cs typeface="Arial" panose="020B0604020202020204" pitchFamily="34" charset="0"/>
              </a:rPr>
              <a:t>Arterial </a:t>
            </a:r>
          </a:p>
          <a:p>
            <a:r>
              <a:rPr lang="en-US" sz="2800" dirty="0">
                <a:latin typeface="Arial" panose="020B0604020202020204" pitchFamily="34" charset="0"/>
                <a:cs typeface="Arial" panose="020B0604020202020204" pitchFamily="34" charset="0"/>
              </a:rPr>
              <a:t>Venous insufficiency </a:t>
            </a:r>
          </a:p>
          <a:p>
            <a:r>
              <a:rPr lang="en-US" sz="2800" dirty="0">
                <a:latin typeface="Arial" panose="020B0604020202020204" pitchFamily="34" charset="0"/>
                <a:cs typeface="Arial" panose="020B0604020202020204" pitchFamily="34" charset="0"/>
              </a:rPr>
              <a:t>Diabetic / neuropathic </a:t>
            </a:r>
          </a:p>
          <a:p>
            <a:r>
              <a:rPr lang="en-US" sz="2800" dirty="0">
                <a:latin typeface="Arial" panose="020B0604020202020204" pitchFamily="34" charset="0"/>
                <a:cs typeface="Arial" panose="020B0604020202020204" pitchFamily="34" charset="0"/>
              </a:rPr>
              <a:t>Nonhealing surgical wounds</a:t>
            </a:r>
          </a:p>
          <a:p>
            <a:r>
              <a:rPr lang="en-US" sz="2800" dirty="0">
                <a:latin typeface="Arial" panose="020B0604020202020204" pitchFamily="34" charset="0"/>
                <a:cs typeface="Arial" panose="020B0604020202020204" pitchFamily="34" charset="0"/>
              </a:rPr>
              <a:t>Wounds from malignancy</a:t>
            </a:r>
          </a:p>
          <a:p>
            <a:r>
              <a:rPr lang="en-US" sz="2800" dirty="0">
                <a:latin typeface="Arial" panose="020B0604020202020204" pitchFamily="34" charset="0"/>
                <a:cs typeface="Arial" panose="020B0604020202020204" pitchFamily="34" charset="0"/>
              </a:rPr>
              <a:t>Wounds from autoimmune source or vasculitis</a:t>
            </a:r>
          </a:p>
          <a:p>
            <a:r>
              <a:rPr lang="en-US" sz="2800" dirty="0">
                <a:latin typeface="Arial" panose="020B0604020202020204" pitchFamily="34" charset="0"/>
                <a:cs typeface="Arial" panose="020B0604020202020204" pitchFamily="34" charset="0"/>
              </a:rPr>
              <a:t>Wounds from trauma and burns (Munchhausen)</a:t>
            </a:r>
          </a:p>
        </p:txBody>
      </p:sp>
    </p:spTree>
    <p:extLst>
      <p:ext uri="{BB962C8B-B14F-4D97-AF65-F5344CB8AC3E}">
        <p14:creationId xmlns:p14="http://schemas.microsoft.com/office/powerpoint/2010/main" val="350624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CHRONIC WOUND</a:t>
            </a:r>
          </a:p>
        </p:txBody>
      </p:sp>
      <p:sp>
        <p:nvSpPr>
          <p:cNvPr id="3" name="Content Placeholder 2"/>
          <p:cNvSpPr>
            <a:spLocks noGrp="1"/>
          </p:cNvSpPr>
          <p:nvPr>
            <p:ph idx="1"/>
          </p:nvPr>
        </p:nvSpPr>
        <p:spPr>
          <a:xfrm>
            <a:off x="484710" y="1495926"/>
            <a:ext cx="7886700" cy="4351338"/>
          </a:xfrm>
        </p:spPr>
        <p:txBody>
          <a:bodyPr>
            <a:normAutofit/>
          </a:bodyPr>
          <a:lstStyle/>
          <a:p>
            <a:r>
              <a:rPr lang="en-US" sz="2800" dirty="0">
                <a:latin typeface="Arial" panose="020B0604020202020204" pitchFamily="34" charset="0"/>
                <a:cs typeface="Arial" panose="020B0604020202020204" pitchFamily="34" charset="0"/>
              </a:rPr>
              <a:t>A chronic wound fails to progress through the healing phases</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Hemostasis</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Inflammation</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Proliferation</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Remodeling / contraction </a:t>
            </a:r>
          </a:p>
          <a:p>
            <a:r>
              <a:rPr lang="en-US" sz="2800" dirty="0">
                <a:latin typeface="Arial" panose="020B0604020202020204" pitchFamily="34" charset="0"/>
                <a:cs typeface="Arial" panose="020B0604020202020204" pitchFamily="34" charset="0"/>
              </a:rPr>
              <a:t>No healing in one month.</a:t>
            </a:r>
          </a:p>
          <a:p>
            <a:endParaRPr lang="en-US" dirty="0"/>
          </a:p>
        </p:txBody>
      </p:sp>
    </p:spTree>
    <p:extLst>
      <p:ext uri="{BB962C8B-B14F-4D97-AF65-F5344CB8AC3E}">
        <p14:creationId xmlns:p14="http://schemas.microsoft.com/office/powerpoint/2010/main" val="362725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 PRESSURE INJURY?</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localized skin damage</a:t>
            </a:r>
          </a:p>
          <a:p>
            <a:r>
              <a:rPr lang="en-US" sz="2800" dirty="0">
                <a:latin typeface="Arial" panose="020B0604020202020204" pitchFamily="34" charset="0"/>
                <a:cs typeface="Arial" panose="020B0604020202020204" pitchFamily="34" charset="0"/>
              </a:rPr>
              <a:t>boney prominence </a:t>
            </a:r>
          </a:p>
          <a:p>
            <a:r>
              <a:rPr lang="en-US" sz="2800" dirty="0">
                <a:latin typeface="Arial" panose="020B0604020202020204" pitchFamily="34" charset="0"/>
                <a:cs typeface="Arial" panose="020B0604020202020204" pitchFamily="34" charset="0"/>
              </a:rPr>
              <a:t>pressure in combination with shear</a:t>
            </a:r>
          </a:p>
        </p:txBody>
      </p:sp>
    </p:spTree>
    <p:extLst>
      <p:ext uri="{BB962C8B-B14F-4D97-AF65-F5344CB8AC3E}">
        <p14:creationId xmlns:p14="http://schemas.microsoft.com/office/powerpoint/2010/main" val="575576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28" name="Group 24"/>
          <p:cNvGraphicFramePr>
            <a:graphicFrameLocks noGrp="1"/>
          </p:cNvGraphicFramePr>
          <p:nvPr>
            <p:extLst>
              <p:ext uri="{D42A27DB-BD31-4B8C-83A1-F6EECF244321}">
                <p14:modId xmlns:p14="http://schemas.microsoft.com/office/powerpoint/2010/main" val="3324386691"/>
              </p:ext>
            </p:extLst>
          </p:nvPr>
        </p:nvGraphicFramePr>
        <p:xfrm>
          <a:off x="381000" y="798482"/>
          <a:ext cx="8444948" cy="4851543"/>
        </p:xfrm>
        <a:graphic>
          <a:graphicData uri="http://schemas.openxmlformats.org/drawingml/2006/table">
            <a:tbl>
              <a:tblPr firstRow="1" bandRow="1">
                <a:tableStyleId>{21E4AEA4-8DFA-4A89-87EB-49C32662AFE0}</a:tableStyleId>
              </a:tblPr>
              <a:tblGrid>
                <a:gridCol w="1938185">
                  <a:extLst>
                    <a:ext uri="{9D8B030D-6E8A-4147-A177-3AD203B41FA5}">
                      <a16:colId xmlns:a16="http://schemas.microsoft.com/office/drawing/2014/main" val="20000"/>
                    </a:ext>
                  </a:extLst>
                </a:gridCol>
                <a:gridCol w="6506763">
                  <a:extLst>
                    <a:ext uri="{9D8B030D-6E8A-4147-A177-3AD203B41FA5}">
                      <a16:colId xmlns:a16="http://schemas.microsoft.com/office/drawing/2014/main" val="20001"/>
                    </a:ext>
                  </a:extLst>
                </a:gridCol>
              </a:tblGrid>
              <a:tr h="8502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Arial" panose="020B0604020202020204" pitchFamily="34" charset="0"/>
                          <a:cs typeface="Arial" panose="020B0604020202020204" pitchFamily="34" charset="0"/>
                        </a:rPr>
                        <a:t>Stage</a:t>
                      </a:r>
                      <a:endParaRPr kumimoji="0" lang="en-US" sz="2800" b="1"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a:txBody>
                  <a:tcPr marL="53223" marR="53223" marT="53233" marB="26848"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Arial" panose="020B0604020202020204" pitchFamily="34" charset="0"/>
                          <a:cs typeface="Arial" panose="020B0604020202020204" pitchFamily="34" charset="0"/>
                        </a:rPr>
                        <a:t>Definition</a:t>
                      </a:r>
                      <a:endParaRPr kumimoji="0" lang="en-US" sz="2800" b="1"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a:txBody>
                  <a:tcPr marL="53223" marR="53223" marT="53233" marB="26848" anchor="b" horzOverflow="overflow"/>
                </a:tc>
                <a:extLst>
                  <a:ext uri="{0D108BD9-81ED-4DB2-BD59-A6C34878D82A}">
                    <a16:rowId xmlns:a16="http://schemas.microsoft.com/office/drawing/2014/main" val="10000"/>
                  </a:ext>
                </a:extLst>
              </a:tr>
              <a:tr h="200066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r>
                        <a:rPr kumimoji="0" lang="en-US" sz="1800" b="1" u="none" strike="noStrike" cap="none" normalizeH="0" baseline="0" dirty="0">
                          <a:ln>
                            <a:noFill/>
                          </a:ln>
                          <a:effectLst/>
                          <a:latin typeface="Arial" panose="020B0604020202020204" pitchFamily="34" charset="0"/>
                          <a:cs typeface="Arial" panose="020B0604020202020204" pitchFamily="34" charset="0"/>
                        </a:rPr>
                        <a:t>Stage 1</a:t>
                      </a:r>
                    </a:p>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endParaRPr kumimoji="0" lang="en-US" sz="180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r>
                        <a:rPr kumimoji="0" lang="en-US" sz="1800" u="none" strike="noStrike" cap="none" normalizeH="0" baseline="0" dirty="0" err="1">
                          <a:ln>
                            <a:noFill/>
                          </a:ln>
                          <a:effectLst/>
                          <a:latin typeface="Arial" panose="020B0604020202020204" pitchFamily="34" charset="0"/>
                          <a:cs typeface="Arial" panose="020B0604020202020204" pitchFamily="34" charset="0"/>
                        </a:rPr>
                        <a:t>Nonblanchable</a:t>
                      </a:r>
                      <a:r>
                        <a:rPr kumimoji="0" lang="en-US" sz="1800" u="none" strike="noStrike" cap="none" normalizeH="0" baseline="0" dirty="0">
                          <a:ln>
                            <a:noFill/>
                          </a:ln>
                          <a:effectLst/>
                          <a:latin typeface="Arial" panose="020B0604020202020204" pitchFamily="34" charset="0"/>
                          <a:cs typeface="Arial" panose="020B0604020202020204" pitchFamily="34" charset="0"/>
                        </a:rPr>
                        <a:t> erythema</a:t>
                      </a:r>
                      <a:endParaRPr kumimoji="0" lang="en-US" sz="18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53223" marR="53223" marT="53233" marB="26848" horzOverflow="overflow"/>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lang="en-US" sz="1800" kern="1200" dirty="0">
                          <a:effectLst/>
                          <a:latin typeface="Arial" panose="020B0604020202020204" pitchFamily="34" charset="0"/>
                          <a:cs typeface="Arial" panose="020B0604020202020204" pitchFamily="34" charset="0"/>
                        </a:rPr>
                        <a:t>Intact skin with </a:t>
                      </a:r>
                      <a:r>
                        <a:rPr lang="en-US" sz="1800" kern="1200" dirty="0" err="1">
                          <a:effectLst/>
                          <a:latin typeface="Arial" panose="020B0604020202020204" pitchFamily="34" charset="0"/>
                          <a:cs typeface="Arial" panose="020B0604020202020204" pitchFamily="34" charset="0"/>
                        </a:rPr>
                        <a:t>nonblanchable</a:t>
                      </a:r>
                      <a:r>
                        <a:rPr lang="en-US" sz="1800" kern="1200" dirty="0">
                          <a:effectLst/>
                          <a:latin typeface="Arial" panose="020B0604020202020204" pitchFamily="34" charset="0"/>
                          <a:cs typeface="Arial" panose="020B0604020202020204" pitchFamily="34" charset="0"/>
                        </a:rPr>
                        <a:t> redness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lang="en-US" sz="1800" kern="1200" dirty="0">
                          <a:effectLst/>
                          <a:latin typeface="Arial" panose="020B0604020202020204" pitchFamily="34" charset="0"/>
                          <a:cs typeface="Arial" panose="020B0604020202020204" pitchFamily="34" charset="0"/>
                        </a:rPr>
                        <a:t>Dark skin: look for change in coloration</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lang="en-US" sz="1800" kern="1200" dirty="0">
                          <a:effectLst/>
                          <a:latin typeface="Arial" panose="020B0604020202020204" pitchFamily="34" charset="0"/>
                          <a:cs typeface="Arial" panose="020B0604020202020204" pitchFamily="34" charset="0"/>
                        </a:rPr>
                        <a:t>Pain, firm / soft, or warmer / cooler </a:t>
                      </a:r>
                    </a:p>
                  </a:txBody>
                  <a:tcPr marL="53223" marR="53223" marT="53233" marB="26848" horzOverflow="overflow"/>
                </a:tc>
                <a:extLst>
                  <a:ext uri="{0D108BD9-81ED-4DB2-BD59-A6C34878D82A}">
                    <a16:rowId xmlns:a16="http://schemas.microsoft.com/office/drawing/2014/main" val="10001"/>
                  </a:ext>
                </a:extLst>
              </a:tr>
              <a:tr h="200066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r>
                        <a:rPr kumimoji="0" lang="en-US" sz="1800" b="1" u="none" strike="noStrike" cap="none" normalizeH="0" baseline="0" dirty="0">
                          <a:ln>
                            <a:noFill/>
                          </a:ln>
                          <a:effectLst/>
                          <a:latin typeface="Arial" panose="020B0604020202020204" pitchFamily="34" charset="0"/>
                          <a:cs typeface="Arial" panose="020B0604020202020204" pitchFamily="34" charset="0"/>
                        </a:rPr>
                        <a:t>Stage 2</a:t>
                      </a:r>
                    </a:p>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endParaRPr kumimoji="0" lang="en-US" sz="180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90488" algn="l"/>
                          <a:tab pos="182563" algn="l"/>
                          <a:tab pos="273050" algn="l"/>
                          <a:tab pos="365125" algn="l"/>
                          <a:tab pos="457200" algn="l"/>
                        </a:tabLst>
                      </a:pPr>
                      <a:r>
                        <a:rPr kumimoji="0" lang="en-US" sz="1800" u="none" strike="noStrike" cap="none" normalizeH="0" baseline="0" dirty="0">
                          <a:ln>
                            <a:noFill/>
                          </a:ln>
                          <a:effectLst/>
                          <a:latin typeface="Arial" panose="020B0604020202020204" pitchFamily="34" charset="0"/>
                          <a:cs typeface="Arial" panose="020B0604020202020204" pitchFamily="34" charset="0"/>
                        </a:rPr>
                        <a:t>Partial thickness</a:t>
                      </a:r>
                      <a:endParaRPr kumimoji="0" lang="en-US" sz="18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53223" marR="53223" marT="53233" marB="26848" horzOverflow="overflow"/>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lang="en-US" sz="1800" kern="1200" dirty="0">
                          <a:effectLst/>
                          <a:latin typeface="Arial" panose="020B0604020202020204" pitchFamily="34" charset="0"/>
                          <a:cs typeface="Arial" panose="020B0604020202020204" pitchFamily="34" charset="0"/>
                        </a:rPr>
                        <a:t>Partial-thickness dermal loss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lang="en-US" sz="1800" kern="1200" dirty="0">
                          <a:effectLst/>
                          <a:latin typeface="Arial" panose="020B0604020202020204" pitchFamily="34" charset="0"/>
                          <a:cs typeface="Arial" panose="020B0604020202020204" pitchFamily="34" charset="0"/>
                        </a:rPr>
                        <a:t>Shallow open ulcer with a red pink wound bed,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lang="en-US" sz="1800" kern="1200" dirty="0">
                          <a:effectLst/>
                          <a:latin typeface="Arial" panose="020B0604020202020204" pitchFamily="34" charset="0"/>
                          <a:cs typeface="Arial" panose="020B0604020202020204" pitchFamily="34" charset="0"/>
                        </a:rPr>
                        <a:t>No slough.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lang="en-US" sz="1800" kern="1200" dirty="0">
                          <a:effectLst/>
                          <a:latin typeface="Arial" panose="020B0604020202020204" pitchFamily="34" charset="0"/>
                          <a:cs typeface="Arial" panose="020B0604020202020204" pitchFamily="34" charset="0"/>
                        </a:rPr>
                        <a:t>No bruising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90488" algn="l"/>
                          <a:tab pos="182563" algn="l"/>
                          <a:tab pos="273050" algn="l"/>
                          <a:tab pos="365125" algn="l"/>
                          <a:tab pos="457200" algn="l"/>
                        </a:tabLst>
                      </a:pPr>
                      <a:r>
                        <a:rPr lang="en-US" sz="1800" kern="1200" dirty="0">
                          <a:effectLst/>
                          <a:latin typeface="Arial" panose="020B0604020202020204" pitchFamily="34" charset="0"/>
                          <a:cs typeface="Arial" panose="020B0604020202020204" pitchFamily="34" charset="0"/>
                        </a:rPr>
                        <a:t>Blister filled with serum or serosanguinous fluid. </a:t>
                      </a:r>
                    </a:p>
                  </a:txBody>
                  <a:tcPr marL="53223" marR="53223" marT="53233" marB="26848" horzOverflow="overflow"/>
                </a:tc>
                <a:extLst>
                  <a:ext uri="{0D108BD9-81ED-4DB2-BD59-A6C34878D82A}">
                    <a16:rowId xmlns:a16="http://schemas.microsoft.com/office/drawing/2014/main" val="10002"/>
                  </a:ext>
                </a:extLst>
              </a:tr>
            </a:tbl>
          </a:graphicData>
        </a:graphic>
      </p:graphicFrame>
      <p:sp>
        <p:nvSpPr>
          <p:cNvPr id="4" name="TextBox 3"/>
          <p:cNvSpPr txBox="1"/>
          <p:nvPr/>
        </p:nvSpPr>
        <p:spPr>
          <a:xfrm>
            <a:off x="411480" y="6350561"/>
            <a:ext cx="8001000" cy="677108"/>
          </a:xfrm>
          <a:prstGeom prst="rect">
            <a:avLst/>
          </a:prstGeom>
          <a:noFill/>
        </p:spPr>
        <p:txBody>
          <a:bodyPr wrap="square" rtlCol="0">
            <a:spAutoFit/>
          </a:bodyPr>
          <a:lstStyle/>
          <a:p>
            <a:pPr algn="ctr"/>
            <a:r>
              <a:rPr lang="en-US" sz="2000" dirty="0"/>
              <a:t>Staging according to the National Pressure Ulcer Advisory Panel </a:t>
            </a:r>
          </a:p>
          <a:p>
            <a:endParaRPr lang="en-US" dirty="0"/>
          </a:p>
        </p:txBody>
      </p:sp>
    </p:spTree>
    <p:extLst>
      <p:ext uri="{BB962C8B-B14F-4D97-AF65-F5344CB8AC3E}">
        <p14:creationId xmlns:p14="http://schemas.microsoft.com/office/powerpoint/2010/main" val="25437810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LANK_GRS-10th-slides-final">
  <a:themeElements>
    <a:clrScheme name="Custom 15">
      <a:dk1>
        <a:srgbClr val="000000"/>
      </a:dk1>
      <a:lt1>
        <a:srgbClr val="FFFFFF"/>
      </a:lt1>
      <a:dk2>
        <a:srgbClr val="173862"/>
      </a:dk2>
      <a:lt2>
        <a:srgbClr val="E7E6E6"/>
      </a:lt2>
      <a:accent1>
        <a:srgbClr val="173863"/>
      </a:accent1>
      <a:accent2>
        <a:srgbClr val="DC6026"/>
      </a:accent2>
      <a:accent3>
        <a:srgbClr val="A5A5A5"/>
      </a:accent3>
      <a:accent4>
        <a:srgbClr val="FFC000"/>
      </a:accent4>
      <a:accent5>
        <a:srgbClr val="0088D9"/>
      </a:accent5>
      <a:accent6>
        <a:srgbClr val="70AD47"/>
      </a:accent6>
      <a:hlink>
        <a:srgbClr val="0AC4F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58EC7D5-A56C-4E4D-A2CA-C1DD6A72F602}" vid="{C6357294-4BEA-6F48-A072-E12F9145EC7E}"/>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731B3139746B4F95DD9BD3C25FF2D4" ma:contentTypeVersion="6" ma:contentTypeDescription="Create a new document." ma:contentTypeScope="" ma:versionID="05e81c5df887c70d755114e8e9931769">
  <xsd:schema xmlns:xsd="http://www.w3.org/2001/XMLSchema" xmlns:xs="http://www.w3.org/2001/XMLSchema" xmlns:p="http://schemas.microsoft.com/office/2006/metadata/properties" xmlns:ns2="50cea764-ec77-465d-bded-9d1c8a2ba19e" xmlns:ns3="582a8dc0-d737-47bc-8714-342fcc99a727" targetNamespace="http://schemas.microsoft.com/office/2006/metadata/properties" ma:root="true" ma:fieldsID="d7b5d373879add1d50509040a3c5db70" ns2:_="" ns3:_="">
    <xsd:import namespace="50cea764-ec77-465d-bded-9d1c8a2ba19e"/>
    <xsd:import namespace="582a8dc0-d737-47bc-8714-342fcc99a7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cea764-ec77-465d-bded-9d1c8a2ba1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2a8dc0-d737-47bc-8714-342fcc99a72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0B87F7-7213-4A3B-8D07-4DB58399803A}">
  <ds:schemaRefs>
    <ds:schemaRef ds:uri="http://schemas.microsoft.com/sharepoint/v3/contenttype/forms"/>
  </ds:schemaRefs>
</ds:datastoreItem>
</file>

<file path=customXml/itemProps2.xml><?xml version="1.0" encoding="utf-8"?>
<ds:datastoreItem xmlns:ds="http://schemas.openxmlformats.org/officeDocument/2006/customXml" ds:itemID="{2C96EB5E-87AB-4B38-A91B-8D8D28C2112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FFC8F4D-439B-468F-B1B1-6E6152A60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cea764-ec77-465d-bded-9d1c8a2ba19e"/>
    <ds:schemaRef ds:uri="582a8dc0-d737-47bc-8714-342fcc99a7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11318</TotalTime>
  <Words>3067</Words>
  <Application>Microsoft Office PowerPoint</Application>
  <PresentationFormat>On-screen Show (4:3)</PresentationFormat>
  <Paragraphs>405</Paragraphs>
  <Slides>41</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Arial</vt:lpstr>
      <vt:lpstr>Calibri</vt:lpstr>
      <vt:lpstr>Cambria Math</vt:lpstr>
      <vt:lpstr>Century Gothic</vt:lpstr>
      <vt:lpstr>Gill Sans MT</vt:lpstr>
      <vt:lpstr>Times New Roman</vt:lpstr>
      <vt:lpstr>Wingdings</vt:lpstr>
      <vt:lpstr>Wingdings 3</vt:lpstr>
      <vt:lpstr>BLANK_GRS-10th-slides-final</vt:lpstr>
      <vt:lpstr>Ion</vt:lpstr>
      <vt:lpstr>PowerPoint Presentation</vt:lpstr>
      <vt:lpstr>OBJECTIVES</vt:lpstr>
      <vt:lpstr>TOPICS</vt:lpstr>
      <vt:lpstr>PRESSURE INJURY IMPACT</vt:lpstr>
      <vt:lpstr>RISK and UNAVOIDABLE PRESSURE INJURIES</vt:lpstr>
      <vt:lpstr>DIFFERENT TYPES OF  CHRONIC WOUNDS</vt:lpstr>
      <vt:lpstr>CHRONIC WOUND</vt:lpstr>
      <vt:lpstr>WHAT IS A PRESSURE INJURY?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approach</vt:lpstr>
      <vt:lpstr>WOUND DOCUMENTATION</vt:lpstr>
      <vt:lpstr>PowerPoint Presentation</vt:lpstr>
      <vt:lpstr>RISK FACTORS  FOR  PRESSURE ULCERATION</vt:lpstr>
      <vt:lpstr>MOISTURE</vt:lpstr>
      <vt:lpstr>MOISTURE-ASSOCIATED SKIN DAMAGE (MASD) (2 OF 2)</vt:lpstr>
      <vt:lpstr>Strategy to avoid moisture</vt:lpstr>
      <vt:lpstr>PREVENTION STRATEGIES</vt:lpstr>
      <vt:lpstr>Mattresses</vt:lpstr>
      <vt:lpstr>TREATMENT </vt:lpstr>
      <vt:lpstr>TREATMENT </vt:lpstr>
      <vt:lpstr>MODALITIES</vt:lpstr>
      <vt:lpstr>MODALITIES</vt:lpstr>
      <vt:lpstr>MODALITIES </vt:lpstr>
      <vt:lpstr>MODALITIES</vt:lpstr>
      <vt:lpstr>MODALITIES</vt:lpstr>
      <vt:lpstr>ADJUNCTIVE THERAPIES</vt:lpstr>
      <vt:lpstr>NUTRITION</vt:lpstr>
      <vt:lpstr>PowerPoint Presentation</vt:lpstr>
      <vt:lpstr>PowerPoint Presentation</vt:lpstr>
      <vt:lpstr>PALLIATIVE CARE </vt:lpstr>
      <vt:lpstr>PowerPoint Presentation</vt:lpstr>
      <vt:lpstr>SUMMARY</vt:lpstr>
      <vt:lpstr>CASE REPORT</vt:lpstr>
      <vt:lpstr>CASE REPORT</vt:lpstr>
      <vt:lpstr>CASE 2</vt:lpstr>
    </vt:vector>
  </TitlesOfParts>
  <Company>American Geriatrics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Reid</dc:creator>
  <cp:lastModifiedBy>Crouch, Nicole</cp:lastModifiedBy>
  <cp:revision>36</cp:revision>
  <dcterms:created xsi:type="dcterms:W3CDTF">2016-05-12T14:37:51Z</dcterms:created>
  <dcterms:modified xsi:type="dcterms:W3CDTF">2023-06-23T12:30:18Z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0x01010033731B3139746B4F95DD9BD3C25FF2D4</vt:lpwstr>
  </property>
</Properties>
</file>