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63" r:id="rId8"/>
    <p:sldId id="266" r:id="rId9"/>
    <p:sldId id="259" r:id="rId10"/>
    <p:sldId id="265" r:id="rId11"/>
    <p:sldId id="261" r:id="rId12"/>
    <p:sldId id="268" r:id="rId13"/>
    <p:sldId id="274" r:id="rId14"/>
    <p:sldId id="275" r:id="rId15"/>
    <p:sldId id="285" r:id="rId16"/>
    <p:sldId id="280" r:id="rId17"/>
    <p:sldId id="283" r:id="rId18"/>
    <p:sldId id="286" r:id="rId19"/>
    <p:sldId id="281" r:id="rId20"/>
    <p:sldId id="269" r:id="rId21"/>
    <p:sldId id="270" r:id="rId22"/>
    <p:sldId id="271" r:id="rId23"/>
    <p:sldId id="272" r:id="rId24"/>
    <p:sldId id="273" r:id="rId25"/>
    <p:sldId id="276" r:id="rId26"/>
    <p:sldId id="287" r:id="rId27"/>
    <p:sldId id="277" r:id="rId28"/>
    <p:sldId id="278" r:id="rId29"/>
    <p:sldId id="279" r:id="rId30"/>
    <p:sldId id="26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35" autoAdjust="0"/>
  </p:normalViewPr>
  <p:slideViewPr>
    <p:cSldViewPr snapToGrid="0">
      <p:cViewPr varScale="1">
        <p:scale>
          <a:sx n="105" d="100"/>
          <a:sy n="105" d="100"/>
        </p:scale>
        <p:origin x="11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241E4E-5B6A-4442-9B40-2B32ACDC10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FD299-9FDE-4154-B9B8-F57D49395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3897-CF10-4EC1-B39E-F37D3177A664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40B6A-2919-4113-8E8D-AE2D9BEBF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B37A3-4569-442E-8221-78C6A8272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8D43-13A8-4BB9-9DF2-A34FB46E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3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84F6-BC22-4992-B050-F693116A19C7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B424-3D65-4527-9966-F7ADD3977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3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3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510012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2000" b="0" strike="noStrike" spc="-1">
                <a:latin typeface="Arial"/>
              </a:rPr>
              <a:t>The factors involved in the pathogenesis of primary (age related) sarcopenia.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  <p:extLst>
      <p:ext uri="{BB962C8B-B14F-4D97-AF65-F5344CB8AC3E}">
        <p14:creationId xmlns:p14="http://schemas.microsoft.com/office/powerpoint/2010/main" val="63278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4816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2000" b="0" strike="noStrike" spc="-1">
                <a:latin typeface="Arial"/>
              </a:rPr>
              <a:t>SARC‐F questionnaire (includes scoring).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  <p:extLst>
      <p:ext uri="{BB962C8B-B14F-4D97-AF65-F5344CB8AC3E}">
        <p14:creationId xmlns:p14="http://schemas.microsoft.com/office/powerpoint/2010/main" val="335498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297695"/>
            <a:ext cx="10972320" cy="5909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3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>
            <a:noAutofit/>
          </a:bodyPr>
          <a:lstStyle/>
          <a:p>
            <a:r>
              <a:rPr lang="en-US" sz="4400" dirty="0"/>
              <a:t>Frailty </a:t>
            </a:r>
            <a:r>
              <a:rPr lang="en-US" sz="4000" dirty="0"/>
              <a:t>and </a:t>
            </a:r>
            <a:r>
              <a:rPr lang="en-US" sz="4000" dirty="0" err="1"/>
              <a:t>Sarcopenia</a:t>
            </a:r>
            <a:r>
              <a:rPr lang="en-US" sz="4000" dirty="0"/>
              <a:t> in the Elderly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  <a:prstGeom prst="parallelogram">
            <a:avLst>
              <a:gd name="adj" fmla="val 100759"/>
            </a:avLst>
          </a:prstGeom>
        </p:spPr>
        <p:txBody>
          <a:bodyPr lIns="0" rIns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Lindsey Dahl MD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4" descr="Frailty and the gut - Digestive and Liver Disease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74" y="194313"/>
            <a:ext cx="4681685" cy="33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8" y="2741612"/>
            <a:ext cx="10470927" cy="3749355"/>
          </a:xfrm>
        </p:spPr>
      </p:pic>
    </p:spTree>
    <p:extLst>
      <p:ext uri="{BB962C8B-B14F-4D97-AF65-F5344CB8AC3E}">
        <p14:creationId xmlns:p14="http://schemas.microsoft.com/office/powerpoint/2010/main" val="325353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404" y="431228"/>
            <a:ext cx="7958331" cy="1253689"/>
          </a:xfrm>
        </p:spPr>
        <p:txBody>
          <a:bodyPr/>
          <a:lstStyle/>
          <a:p>
            <a:r>
              <a:rPr lang="en-US" dirty="0"/>
              <a:t>Edmonton Frailty Scale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8" y="431228"/>
            <a:ext cx="5662579" cy="6272536"/>
          </a:xfrm>
        </p:spPr>
      </p:pic>
    </p:spTree>
    <p:extLst>
      <p:ext uri="{BB962C8B-B14F-4D97-AF65-F5344CB8AC3E}">
        <p14:creationId xmlns:p14="http://schemas.microsoft.com/office/powerpoint/2010/main" val="225259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Sarcopenia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related decline in skeletal muscle mass concomitant with decreased strength and/or function.</a:t>
            </a:r>
          </a:p>
          <a:p>
            <a:pPr lvl="1"/>
            <a:r>
              <a:rPr lang="en-US" dirty="0"/>
              <a:t>Measured by gait speed, hand grip strength</a:t>
            </a:r>
          </a:p>
          <a:p>
            <a:r>
              <a:rPr lang="en-US" dirty="0"/>
              <a:t>Associated with decreased quality of life, falls, frailty, disability and mortality</a:t>
            </a:r>
          </a:p>
          <a:p>
            <a:r>
              <a:rPr lang="en-US" dirty="0"/>
              <a:t>Strong association with osteoporosis and fractures</a:t>
            </a:r>
          </a:p>
        </p:txBody>
      </p:sp>
    </p:spTree>
    <p:extLst>
      <p:ext uri="{BB962C8B-B14F-4D97-AF65-F5344CB8AC3E}">
        <p14:creationId xmlns:p14="http://schemas.microsoft.com/office/powerpoint/2010/main" val="47877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47" y="377072"/>
            <a:ext cx="5464935" cy="61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425782" y="170325"/>
            <a:ext cx="7200000" cy="58695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en-US" sz="3200" spc="-1" dirty="0">
                <a:solidFill>
                  <a:srgbClr val="000000"/>
                </a:solidFill>
                <a:latin typeface="Arial"/>
              </a:rPr>
              <a:t>Causes of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Sarcopenia</a:t>
            </a:r>
            <a:endParaRPr lang="en-US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884000" y="5940000"/>
            <a:ext cx="8640000" cy="2139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800" b="1" spc="-1">
                <a:solidFill>
                  <a:srgbClr val="0054A6"/>
                </a:solidFill>
                <a:latin typeface="Arial"/>
              </a:rPr>
              <a:t>Journal of Cachexia, Sarcopenia and Muscle, Volume: 10, Issue: 5, Pages: 956-961, First published: 15 September 2019, DOI: (10.1002/jcsm.12483) </a:t>
            </a:r>
            <a:endParaRPr lang="en-US" sz="8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Main graphic"/>
          <p:cNvPicPr/>
          <p:nvPr/>
        </p:nvPicPr>
        <p:blipFill>
          <a:blip r:embed="rId3"/>
          <a:stretch/>
        </p:blipFill>
        <p:spPr>
          <a:xfrm>
            <a:off x="2946360" y="1210680"/>
            <a:ext cx="6350040" cy="2912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721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" y="867267"/>
            <a:ext cx="10326479" cy="50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8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642598" y="180929"/>
            <a:ext cx="7200000" cy="46384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Sarcopenia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: SARC-F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1884000" y="5940000"/>
            <a:ext cx="8640000" cy="2139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800" b="1" spc="-1">
                <a:solidFill>
                  <a:srgbClr val="0054A6"/>
                </a:solidFill>
                <a:latin typeface="Arial"/>
              </a:rPr>
              <a:t>Journal of Cachexia, Sarcopenia and Muscle, Volume: 10, Issue: 5, Pages: 956-961, First published: 15 September 2019, DOI: (10.1002/jcsm.12483) </a:t>
            </a:r>
            <a:endParaRPr lang="en-US" sz="8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Main graphic"/>
          <p:cNvPicPr/>
          <p:nvPr/>
        </p:nvPicPr>
        <p:blipFill>
          <a:blip r:embed="rId3"/>
          <a:stretch/>
        </p:blipFill>
        <p:spPr>
          <a:xfrm>
            <a:off x="2946359" y="861839"/>
            <a:ext cx="6423883" cy="3882815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16058" y="4744655"/>
            <a:ext cx="992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Scoring: 1–10 total points possible; 0–2 for each component; 0 = best, 10 = worst; 0–3 healthy; ≥ 4 is symptomatic for </a:t>
            </a:r>
            <a:r>
              <a:rPr lang="en-US" dirty="0" err="1">
                <a:solidFill>
                  <a:srgbClr val="333333"/>
                </a:solidFill>
                <a:latin typeface="Georgia" panose="02040502050405020303" pitchFamily="18" charset="0"/>
              </a:rPr>
              <a:t>sarcopenia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72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Comprehensive Geriatric Assessment: multidisciplinary team approach to preserve independence.  Has positive affects on </a:t>
            </a:r>
            <a:r>
              <a:rPr lang="en-US" dirty="0" err="1"/>
              <a:t>polypharm</a:t>
            </a:r>
            <a:r>
              <a:rPr lang="en-US" dirty="0"/>
              <a:t>, falls, functional status </a:t>
            </a:r>
          </a:p>
          <a:p>
            <a:r>
              <a:rPr lang="en-US" dirty="0"/>
              <a:t>Reduction of polypharmacy</a:t>
            </a:r>
          </a:p>
          <a:p>
            <a:r>
              <a:rPr lang="en-US" dirty="0"/>
              <a:t>Diet (Mediterranean plus concentration on protein and micronutrients)</a:t>
            </a:r>
          </a:p>
          <a:p>
            <a:r>
              <a:rPr lang="en-US" dirty="0"/>
              <a:t>Exercise prescription for strength/resistance and aerobics stretching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Preventing immobility is critical</a:t>
            </a:r>
          </a:p>
        </p:txBody>
      </p:sp>
    </p:spTree>
    <p:extLst>
      <p:ext uri="{BB962C8B-B14F-4D97-AF65-F5344CB8AC3E}">
        <p14:creationId xmlns:p14="http://schemas.microsoft.com/office/powerpoint/2010/main" val="404211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Exclude any precipitating causes: treatable and or environmental</a:t>
            </a:r>
          </a:p>
          <a:p>
            <a:r>
              <a:rPr lang="en-US" dirty="0"/>
              <a:t>Improve the clinical manifestations (low activity, strength, exercise tolerance and diet)</a:t>
            </a:r>
          </a:p>
          <a:p>
            <a:r>
              <a:rPr lang="en-US" dirty="0"/>
              <a:t>Minimize consequences of vulnerability: environmental risk, low social support risk, risk from stressors (acute illness/injury/hospitalization/surgery)</a:t>
            </a:r>
          </a:p>
        </p:txBody>
      </p:sp>
    </p:spTree>
    <p:extLst>
      <p:ext uri="{BB962C8B-B14F-4D97-AF65-F5344CB8AC3E}">
        <p14:creationId xmlns:p14="http://schemas.microsoft.com/office/powerpoint/2010/main" val="7921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Exposure to variety of stressors puts frail older adults at risk of adverse outcomes and precipitates frailty in those at risk.</a:t>
            </a:r>
          </a:p>
          <a:p>
            <a:r>
              <a:rPr lang="en-US" dirty="0"/>
              <a:t>Key precipitants: </a:t>
            </a:r>
          </a:p>
          <a:p>
            <a:pPr lvl="1"/>
            <a:r>
              <a:rPr lang="en-US" dirty="0"/>
              <a:t>Immobility</a:t>
            </a:r>
          </a:p>
          <a:p>
            <a:pPr lvl="1"/>
            <a:r>
              <a:rPr lang="en-US" dirty="0"/>
              <a:t>Depression/isolation/</a:t>
            </a:r>
            <a:r>
              <a:rPr lang="en-US" dirty="0" err="1"/>
              <a:t>lonliness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Hospitalization</a:t>
            </a:r>
          </a:p>
          <a:p>
            <a:pPr lvl="1"/>
            <a:r>
              <a:rPr lang="en-US" dirty="0"/>
              <a:t>Surgery</a:t>
            </a:r>
          </a:p>
          <a:p>
            <a:r>
              <a:rPr lang="en-US" dirty="0"/>
              <a:t>Attention to minimize these precipitants and stress associated</a:t>
            </a:r>
          </a:p>
        </p:txBody>
      </p:sp>
      <p:pic>
        <p:nvPicPr>
          <p:cNvPr id="4" name="Picture 6" descr="Why People Become Frail with Age and How to Prevent It • Cathe Friedr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9" y="181788"/>
            <a:ext cx="3032281" cy="20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7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28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Objectives: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and diagnose Frailty</a:t>
            </a:r>
          </a:p>
          <a:p>
            <a:r>
              <a:rPr lang="en-US" dirty="0"/>
              <a:t>Define and diagnose </a:t>
            </a:r>
            <a:r>
              <a:rPr lang="en-US" dirty="0" err="1"/>
              <a:t>Sarcopenia</a:t>
            </a:r>
            <a:endParaRPr lang="en-US" dirty="0"/>
          </a:p>
          <a:p>
            <a:r>
              <a:rPr lang="en-US" dirty="0"/>
              <a:t>Note adverse outcomes from Frailty and </a:t>
            </a:r>
            <a:r>
              <a:rPr lang="en-US" dirty="0" err="1"/>
              <a:t>sarcopenia</a:t>
            </a:r>
            <a:endParaRPr lang="en-US" dirty="0"/>
          </a:p>
          <a:p>
            <a:r>
              <a:rPr lang="en-US" dirty="0"/>
              <a:t>Identify causes of frailty and </a:t>
            </a:r>
            <a:r>
              <a:rPr lang="en-US" dirty="0" err="1"/>
              <a:t>sarcopenia</a:t>
            </a:r>
            <a:endParaRPr lang="en-US" dirty="0"/>
          </a:p>
          <a:p>
            <a:r>
              <a:rPr lang="en-US" dirty="0"/>
              <a:t>Prevent/Management/Treatment/Care for those with frailty and </a:t>
            </a:r>
            <a:r>
              <a:rPr lang="en-US" dirty="0" err="1"/>
              <a:t>sarcopenia</a:t>
            </a:r>
            <a:endParaRPr lang="en-US" dirty="0"/>
          </a:p>
        </p:txBody>
      </p:sp>
      <p:pic>
        <p:nvPicPr>
          <p:cNvPr id="2054" name="Picture 6" descr="Frail Elderly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4"/>
          <a:stretch/>
        </p:blipFill>
        <p:spPr bwMode="auto">
          <a:xfrm>
            <a:off x="8064664" y="542459"/>
            <a:ext cx="2951378" cy="29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physical activity and muscle mass</a:t>
            </a:r>
          </a:p>
          <a:p>
            <a:r>
              <a:rPr lang="en-US" dirty="0"/>
              <a:t>Mediterranean diet</a:t>
            </a:r>
          </a:p>
          <a:p>
            <a:r>
              <a:rPr lang="en-US" dirty="0"/>
              <a:t>Focus on protein calories &gt;1.5g/kg/24hr</a:t>
            </a:r>
          </a:p>
          <a:p>
            <a:pPr lvl="1"/>
            <a:r>
              <a:rPr lang="en-US" dirty="0"/>
              <a:t>Some +affects of leucine or beta </a:t>
            </a:r>
            <a:r>
              <a:rPr lang="en-US" dirty="0" err="1"/>
              <a:t>hydroxy</a:t>
            </a:r>
            <a:r>
              <a:rPr lang="en-US" dirty="0"/>
              <a:t> beta </a:t>
            </a:r>
            <a:r>
              <a:rPr lang="en-US" dirty="0" err="1"/>
              <a:t>methylbutyrate</a:t>
            </a:r>
            <a:endParaRPr lang="en-US" dirty="0"/>
          </a:p>
          <a:p>
            <a:pPr lvl="1"/>
            <a:r>
              <a:rPr lang="en-US" dirty="0"/>
              <a:t>Correct vitamin D deficiency</a:t>
            </a:r>
          </a:p>
        </p:txBody>
      </p:sp>
      <p:sp>
        <p:nvSpPr>
          <p:cNvPr id="4" name="AutoShape 2" descr="Old but Not Frail: A Matter of Heart and Head - The New York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Old but Not Frail: A Matter of Heart and Head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31,162 Mediterranean Diet Stock Photos, Pictures &amp;amp; Royalty-Free Images - 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73" y="1493828"/>
            <a:ext cx="4000527" cy="266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5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Palliative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Frailty predicts functional decline and progression of dependency at the end of life</a:t>
            </a:r>
          </a:p>
          <a:p>
            <a:r>
              <a:rPr lang="en-US" dirty="0"/>
              <a:t>Severe frailty score 4-5 with low albumin, predicts high risk short term mortality</a:t>
            </a:r>
          </a:p>
          <a:p>
            <a:r>
              <a:rPr lang="en-US" dirty="0"/>
              <a:t>Poor response to therapy end stage frailty most appropriate for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216894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1470581"/>
            <a:ext cx="7796540" cy="4579363"/>
          </a:xfrm>
        </p:spPr>
        <p:txBody>
          <a:bodyPr/>
          <a:lstStyle/>
          <a:p>
            <a:r>
              <a:rPr lang="en-US" dirty="0"/>
              <a:t>80 y/o women admitted to hospital for treatment of uncontrolled hypertension.  She describes long standing fatigue and poor energy</a:t>
            </a:r>
          </a:p>
          <a:p>
            <a:r>
              <a:rPr lang="en-US" dirty="0"/>
              <a:t>History: lung disease, heart failure, Aortic stenosis</a:t>
            </a:r>
          </a:p>
          <a:p>
            <a:pPr lvl="1"/>
            <a:r>
              <a:rPr lang="en-US" dirty="0"/>
              <a:t>Routine screening noted worsening of AS</a:t>
            </a:r>
          </a:p>
          <a:p>
            <a:pPr lvl="1"/>
            <a:r>
              <a:rPr lang="en-US" dirty="0"/>
              <a:t>Lost 6lbs in last year</a:t>
            </a:r>
          </a:p>
          <a:p>
            <a:r>
              <a:rPr lang="en-US" dirty="0"/>
              <a:t>Examination hospital day 3: HR 63, BP 160/70, BMI 18</a:t>
            </a:r>
          </a:p>
          <a:p>
            <a:pPr lvl="1"/>
            <a:r>
              <a:rPr lang="en-US" dirty="0"/>
              <a:t>Difficulty rising from chair and slowed gait</a:t>
            </a:r>
          </a:p>
        </p:txBody>
      </p:sp>
    </p:spTree>
    <p:extLst>
      <p:ext uri="{BB962C8B-B14F-4D97-AF65-F5344CB8AC3E}">
        <p14:creationId xmlns:p14="http://schemas.microsoft.com/office/powerpoint/2010/main" val="3310866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she have frailty?</a:t>
            </a:r>
          </a:p>
          <a:p>
            <a:r>
              <a:rPr lang="en-US" dirty="0"/>
              <a:t>Does she have </a:t>
            </a:r>
            <a:r>
              <a:rPr lang="en-US" dirty="0" err="1"/>
              <a:t>sarcopenia</a:t>
            </a:r>
            <a:r>
              <a:rPr lang="en-US" dirty="0"/>
              <a:t>?</a:t>
            </a:r>
          </a:p>
          <a:p>
            <a:r>
              <a:rPr lang="en-US" dirty="0"/>
              <a:t>How does this knowledge change treatment? Discharge plan?</a:t>
            </a:r>
          </a:p>
          <a:p>
            <a:r>
              <a:rPr lang="en-US" dirty="0"/>
              <a:t>What if cardiology says she needs a TAVR?</a:t>
            </a:r>
          </a:p>
          <a:p>
            <a:r>
              <a:rPr lang="en-US" dirty="0"/>
              <a:t>What if she had horrible knee </a:t>
            </a:r>
            <a:r>
              <a:rPr lang="en-US" dirty="0" err="1"/>
              <a:t>oa</a:t>
            </a:r>
            <a:r>
              <a:rPr lang="en-US" dirty="0"/>
              <a:t> and wanted a TKA?</a:t>
            </a:r>
          </a:p>
        </p:txBody>
      </p:sp>
    </p:spTree>
    <p:extLst>
      <p:ext uri="{BB962C8B-B14F-4D97-AF65-F5344CB8AC3E}">
        <p14:creationId xmlns:p14="http://schemas.microsoft.com/office/powerpoint/2010/main" val="2502542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which of the following does her frailty put her at increased risk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extended length of stay</a:t>
            </a:r>
          </a:p>
          <a:p>
            <a:r>
              <a:rPr lang="en-US" dirty="0"/>
              <a:t>B. admission to ICU</a:t>
            </a:r>
          </a:p>
          <a:p>
            <a:r>
              <a:rPr lang="en-US" dirty="0"/>
              <a:t>C. exacerbation of heart failure</a:t>
            </a:r>
          </a:p>
          <a:p>
            <a:r>
              <a:rPr lang="en-US" dirty="0"/>
              <a:t>D.  </a:t>
            </a:r>
            <a:r>
              <a:rPr lang="en-US" i="1" dirty="0"/>
              <a:t>Higher mortality </a:t>
            </a:r>
          </a:p>
        </p:txBody>
      </p:sp>
    </p:spTree>
    <p:extLst>
      <p:ext uri="{BB962C8B-B14F-4D97-AF65-F5344CB8AC3E}">
        <p14:creationId xmlns:p14="http://schemas.microsoft.com/office/powerpoint/2010/main" val="2492565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most effective frailty screen in clinical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Self reported health</a:t>
            </a:r>
          </a:p>
          <a:p>
            <a:r>
              <a:rPr lang="en-US" i="1" dirty="0"/>
              <a:t>B.  Gait speed</a:t>
            </a:r>
          </a:p>
          <a:p>
            <a:r>
              <a:rPr lang="en-US" dirty="0"/>
              <a:t>C.  Polypharmacy</a:t>
            </a:r>
          </a:p>
          <a:p>
            <a:r>
              <a:rPr lang="en-US" dirty="0"/>
              <a:t>D.  Assessment by a GP</a:t>
            </a:r>
          </a:p>
        </p:txBody>
      </p:sp>
    </p:spTree>
    <p:extLst>
      <p:ext uri="{BB962C8B-B14F-4D97-AF65-F5344CB8AC3E}">
        <p14:creationId xmlns:p14="http://schemas.microsoft.com/office/powerpoint/2010/main" val="1629977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202" y="808056"/>
            <a:ext cx="8946037" cy="13506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Which of the following interventions is not endorsed by experts regarding treatment of frailty?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 Calorie and protein supplementation</a:t>
            </a:r>
          </a:p>
          <a:p>
            <a:r>
              <a:rPr lang="en-US" i="1" dirty="0"/>
              <a:t>B.  Hormone supplementation </a:t>
            </a:r>
          </a:p>
          <a:p>
            <a:r>
              <a:rPr lang="en-US" dirty="0"/>
              <a:t>C.  Vitamin D supplementation</a:t>
            </a:r>
          </a:p>
          <a:p>
            <a:r>
              <a:rPr lang="en-US" dirty="0"/>
              <a:t>D.  Reduction in polypharmacy</a:t>
            </a:r>
          </a:p>
        </p:txBody>
      </p:sp>
    </p:spTree>
    <p:extLst>
      <p:ext uri="{BB962C8B-B14F-4D97-AF65-F5344CB8AC3E}">
        <p14:creationId xmlns:p14="http://schemas.microsoft.com/office/powerpoint/2010/main" val="41162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2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Rectangle 2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0" y="755916"/>
            <a:ext cx="5893747" cy="1876011"/>
          </a:xfrm>
          <a:prstGeom prst="parallelogram">
            <a:avLst>
              <a:gd name="adj" fmla="val 102136"/>
            </a:avLst>
          </a:prstGeom>
          <a:solidFill>
            <a:schemeClr val="tx1">
              <a:alpha val="10000"/>
            </a:schemeClr>
          </a:solidFill>
        </p:spPr>
        <p:txBody>
          <a:bodyPr lIns="504000" tIns="108000" anchor="ctr">
            <a:noAutofit/>
          </a:bodyPr>
          <a:lstStyle/>
          <a:p>
            <a:pPr algn="l"/>
            <a:r>
              <a:rPr lang="en-US" sz="5400" b="1" dirty="0"/>
              <a:t>Thank You</a:t>
            </a:r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15739DB-3328-42F4-B530-BC79F25F2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893" y="2564811"/>
            <a:ext cx="3777294" cy="3878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522" y="1690688"/>
            <a:ext cx="6490145" cy="43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chemeClr val="bg1"/>
                </a:solidFill>
              </a:rPr>
              <a:t>Frailty: Definition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195" y="339364"/>
            <a:ext cx="8114169" cy="6518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Clinical state in which there is an increase in an individual’s vulnerability to developing negative health-related events (disability, hospitalization, institutionalization, death) when exposed to endogenous or exogenous stressors </a:t>
            </a:r>
          </a:p>
          <a:p>
            <a:r>
              <a:rPr lang="en-US" dirty="0"/>
              <a:t>Progressive age-related decline in physiological systems that results in decreased reserves of intrinsic capacity, which confers extreme vulnerability to stressors and increase risk of adverse outcomes.</a:t>
            </a:r>
          </a:p>
          <a:p>
            <a:r>
              <a:rPr lang="en-US" dirty="0"/>
              <a:t>Decline in function across multiple systems</a:t>
            </a:r>
          </a:p>
          <a:p>
            <a:r>
              <a:rPr lang="en-US" dirty="0"/>
              <a:t>Accumulation of multiple deficits</a:t>
            </a:r>
          </a:p>
          <a:p>
            <a:r>
              <a:rPr lang="en-US" dirty="0"/>
              <a:t>Loss of physical function</a:t>
            </a:r>
          </a:p>
          <a:p>
            <a:r>
              <a:rPr lang="en-US" dirty="0"/>
              <a:t>Increased vulnerability to stressors/decreased resilience</a:t>
            </a:r>
          </a:p>
          <a:p>
            <a:r>
              <a:rPr lang="en-US" dirty="0"/>
              <a:t>Decreased homeostatic reserves exposing individual to higher vulnerability to stressors and increased risk of negative health outcomes</a:t>
            </a:r>
          </a:p>
          <a:p>
            <a:r>
              <a:rPr lang="en-US" dirty="0" err="1"/>
              <a:t>Multimorbidity</a:t>
            </a:r>
            <a:endParaRPr lang="en-US" dirty="0"/>
          </a:p>
        </p:txBody>
      </p:sp>
      <p:pic>
        <p:nvPicPr>
          <p:cNvPr id="1026" name="Picture 2" descr="clipart fragile sign - Clip 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58" y="2721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Frailty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15543"/>
          <a:stretch/>
        </p:blipFill>
        <p:spPr>
          <a:xfrm>
            <a:off x="1911112" y="1640264"/>
            <a:ext cx="8129563" cy="4798243"/>
          </a:xfrm>
        </p:spPr>
      </p:pic>
    </p:spTree>
    <p:extLst>
      <p:ext uri="{BB962C8B-B14F-4D97-AF65-F5344CB8AC3E}">
        <p14:creationId xmlns:p14="http://schemas.microsoft.com/office/powerpoint/2010/main" val="308723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Frailty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202" y="1329179"/>
            <a:ext cx="8700940" cy="5137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Direct cause unknown: appears to be dysregulation of </a:t>
            </a:r>
          </a:p>
          <a:p>
            <a:pPr marL="0" indent="0">
              <a:buNone/>
            </a:pPr>
            <a:r>
              <a:rPr lang="en-US" dirty="0"/>
              <a:t>	inflammation- (</a:t>
            </a:r>
            <a:r>
              <a:rPr lang="en-US" dirty="0" err="1"/>
              <a:t>inc</a:t>
            </a:r>
            <a:r>
              <a:rPr lang="en-US" dirty="0"/>
              <a:t> IL-6 and CRP)</a:t>
            </a:r>
          </a:p>
          <a:p>
            <a:pPr marL="0" indent="0">
              <a:buNone/>
            </a:pPr>
            <a:r>
              <a:rPr lang="en-US" dirty="0"/>
              <a:t>	decrease immune function</a:t>
            </a:r>
          </a:p>
          <a:p>
            <a:pPr marL="0" indent="0">
              <a:buNone/>
            </a:pPr>
            <a:r>
              <a:rPr lang="en-US" dirty="0"/>
              <a:t>	anemia</a:t>
            </a:r>
          </a:p>
          <a:p>
            <a:pPr marL="0" indent="0">
              <a:buNone/>
            </a:pPr>
            <a:r>
              <a:rPr lang="en-US" dirty="0"/>
              <a:t>	increased glucose intolerance, insulin resistance</a:t>
            </a:r>
          </a:p>
          <a:p>
            <a:pPr marL="0" indent="0">
              <a:buNone/>
            </a:pPr>
            <a:r>
              <a:rPr lang="en-US" dirty="0"/>
              <a:t>	low DHEA-S and IGF-1</a:t>
            </a:r>
          </a:p>
          <a:p>
            <a:pPr marL="0" indent="0">
              <a:buNone/>
            </a:pPr>
            <a:r>
              <a:rPr lang="en-US" dirty="0"/>
              <a:t>	increased cortisol, low testosterone</a:t>
            </a:r>
          </a:p>
          <a:p>
            <a:pPr marL="0" indent="0">
              <a:buNone/>
            </a:pPr>
            <a:r>
              <a:rPr lang="en-US" dirty="0"/>
              <a:t>	nutritional derangements </a:t>
            </a:r>
          </a:p>
          <a:p>
            <a:pPr marL="0" indent="0">
              <a:buNone/>
            </a:pPr>
            <a:r>
              <a:rPr lang="en-US" dirty="0"/>
              <a:t>	decreased heart rate variability</a:t>
            </a:r>
          </a:p>
          <a:p>
            <a:pPr marL="0" indent="0">
              <a:buNone/>
            </a:pPr>
            <a:r>
              <a:rPr lang="en-US" dirty="0"/>
              <a:t>The number of abnormal systems is stronger predictor of the syndrome of frailty than dysfunction in any one system</a:t>
            </a:r>
          </a:p>
        </p:txBody>
      </p:sp>
    </p:spTree>
    <p:extLst>
      <p:ext uri="{BB962C8B-B14F-4D97-AF65-F5344CB8AC3E}">
        <p14:creationId xmlns:p14="http://schemas.microsoft.com/office/powerpoint/2010/main" val="175940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3B69C-0B05-4F8C-82F9-4EE65BBB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Frailty as physiological process</a:t>
            </a:r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IeAq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rhr7UPFuofEDVdE0bVtMsLXT7K2nVbjT2maV5DJkFhIu0fIOgPU1h2PxaRtLgvriwka4ktYWktVASGCRpZY2drhjhY8xNywAAxzzQNq1/67f5nqtFeaa18YNG0u1sZLm1ijmnszfTRSalbp5cAYruRi+2YkqSoQnIHarOo/FLT7LVLeFtLnlsrho1iniuInmcyIXQiAEvtbBAJAye1FhHoVFebQfFvTf7AudWvdPFosc0MMStqEBDSSkhUkbd+5YY+YOBgetdP4B8W6f4w0iW+sfLDW87W1wkc6TKki4JAdCVYYIII9adnqD0OiooopAFFFFABRRRQAUUUUAFFFFABRRRQAUUUUAFFFFABRRRQAUUUUAFFFFABRRRQAUUUUAFFFFABRRRQAUUUUAFFFFABRRRQAUUUUAFFFFABRRRQAUUUUAFFFFABRRRQAUUUUAFFFFABRRRQAUUUUAFFFFABRRRQAUUUUAFFFFABRRRQAUUUUAFFFFABRRRQAUUUUAFFFFABRRRQAUVjeOdbbw34O1bXo7U3T2Nq86wg43kDgH0Hr7V5xD4/8bNe2ektZ2cVxeX0EMd5dabLAgSRJCR5JlLEqUBDbgGBx8tCV3ZA9Fc7fV/BiX3iK61u18R65pU15bx29zHZtAElSMsV5eJmU/O3KsDVcfDzR7d0k0i/1XR3jtIbOI2c6/JHEzFch1YPne2d4YHrjPNcxdfEbXdHt92rx6bKzPfafA8MLos19DJthGC52rICPlySDnk0yLxp4ni1KWxtYLIPFeX3295BNOWFvDE5ESGT5dxYqFzgdfXIrWv0tf8Ar7/x8xu97Pq7f1934HQwfDDRbW3hTTtU1jT51WRLi6t5YxLdLJIZHD7oyFy7MQYwhXJ2kU29+F2kXNy8g1vxBbwtfrqCwRXSAJOOrhyhkOfQuQCcjBwa5vVPiL4q0nRLe/nOhX0mqaRJqVklvFIotipT5JDvPmKQ+N42cj7vNW77xf42tvEtv4Y+0aC15cXlui3n2KURpFNBM+PL83LMrQ9dwBB6Cqs0/wCu/wDmK91e/wDVt/ufqbv/AArPSJZJ7q+1bWL/AFCRYUhvp5YvOtxE5ePZtjCsQxJy4YnoSRxWrpPh/UNKvbH7P4gvrmzQzverd7He6dwuw/KgEYXB4QKPY544Sy+Iniyz0eDW9Xh0m8t5ra/P2Wzt5EkWS1zhgzOwIfafl2grnq1R2vxD8aO9rZSWFmk95dWSQ3dxp8lvGqzsysvlGUs23aCHyA3IwMUlvZf1cT2cn0/T/L+tD2KivKfD2u+LtU+I+kWt7q1jHDbf2pa3kNvaSLHdGCSACQAynacOMZ3bfm5O7j1ahrRPuU1Z2CiiikIKKhurq2tVVrm4ihDEhd7hdxAJIGevAJ/CqI12zkZFs0ubwsyrmGFio3IXUk9MEDr6kCgDUorMjvNWnYeXpIgT5DuuJwDgoSeFzyrYUg4zyRSpFrkhRpbyygHyF0jgZz907wGLD+LBB29BjHPABpUVmJpt9lWm16+YgR5VI4VUlc7v4Cfmzzz2GMc5dHpbLtLapqMhXZy0ijO3PUBQOc8+vFAGjRWaNNu1IKa7qPAUYZYWBwxYn7mckHaeegGMHmk+z65G5KajaTptUBZbYq2d5LHcrYxtwANvUZyc4oA06Ky1vdWhUfbNJDnu1pOJAMvgDDBT93DHj1HNOh1zTXl8mSf7NL/cuFMZ5YqPvepHHrQBpUUUUAFFFFABRRRQAUUUUAFFFFABRRRQAUUUUAFFFFABRRRQAUUUUAFFFFABRRRQAUUUUAFFFFABRRRQAUUUUAFFFFABRRRQAUUUUAFFFFABRRRQAUUUUAFFFFABRRRQAUUUUAFFFFABRRRQAUUUUAFFFFABRRRQAUUUUAFFFFADZY45YnilRXjdSrKwyGB6gisbTfCPhfTQg0/w/ptsEnFwvl26rtlAIDjjqASM+5rbrxSx8CzXWtWF1qWj30n2nxBqX28yO+17Qs5iDjOPLztKjpmhb/13Q38N/wCtn/kesz6BodwkaT6RYyrHd/bUDwKQtxnPmjjh8knd1qG5tvDmkXcV9Pb2FncXN0UjmMaq0k8uAQD3ZtoHvgV4prHhzxebDS4biHUPs8OnPb2AGmzXs9rcCZ9rArPH5TbPL2u+VwOSOc3IvD+q/wBq6UusaDrV94mj8SJc3WqiFvIa0DsUO8EoFCbR5YOVIJ9yRt/Xrb8vwsJrS7/rS/56ep6ppHhnwa9ndXGm6DpYg1If6QUtVUTgNnDDHIzzitG60nRFu/7WuNPs/tEG2T7S0Q3psVgDu6jCs4HoGPrXjmi6Xr223l8XeGte1u9e0gXSiJJF+zTCWTzS8in9y2Cjbz1UYB7VDeaNqt94tWSTwtqMLXF5e2+o/wCjTyLJA8Mix+ZcO5EqFghG1VVOAenI720Ksr6nr+lW/hi48iLTrSxcQxG4gEcI2qk+7LKcY+fDZx170um+EPC2mrtsPD2mWw89bj93bKv71fuv06jPB7V5Dp+i+II9Hgs7XRdZg0GCw0sXenLE8TSBJp/tSIhwSxGwkD7y4xnNW9H8J32qeKbSO60XUovCJkv2srG53oIIzFAFDocFQZFkZUbp6Cqas3bp+n9aejJjrZPr+q/q56vc+GdAuJknfSLLz45ZZo5hCu+OSQYdwccM3GT3xTtOg0zwxolhpccrpbxbLW38wlmduw9ycGvGm0bXoG0S6k0XW9Q1eGC2jiiureQxqEkOfLuY5Abdsfe8wENjoQa96xnGQMjp7UrWT9fyFe9v63MuLUL27CNZabIsTbT5t0fK+Ug8heWyCBwQOvWlWxv59rX2puOhMdqvlLnaQwzy2CTnqCMCtOikMz7PRdLtJDLFZxmYhN00nzyNtXapLNkkgEjJOeTWgAFAAAAHQCiigAooooAKKKKACiiigApk0MUy7Zo0kXIOGUEZHQ0+igDKj0WO0Mf9l3M9iiMuYUO6IqGLMuxshd245IwenNINSvLJEXVrNsYAa5tlLxZwxYkfeRQB1PrjNa1FAEVrcQ3VulxbyrLFIoZWU5BBGQfyIqWsu90dGle606ZrC9IJEiAmN227QZIwQHAAGAcexFUNd8V2vhnS7zUPFIWwtbVJJTcoS8TopwoyQMSNn7nPPAJ60AdHRWT4O8Qab4r8L6d4i0mQyWV/As0RIwQD1UjsQcgjsQa1qACiiigAooooAKKKKACiiigAooooAKKKKACiiigAooooAKKKKACiiigAooooAKKKKACiiigAooooAKKKKACiiigAooooAKKKKACiiigAooooAKKKKACiiigAooooAKKKKACiiigAooooAKKKKACiiigAooooAKKKKACiiigAooooAKKKKACiiigAooooAKKKKACiiigAooooAKKKKACiiigAooqG9uraytnury4it4Ixl5JGCqo6ck9KAJq5f4leBdC+IOgroniL7a1kJRKY7e5aLcw6btv3gPQ100bpJGskbq6MMhlOQRTqAOX+GfgfSfh94b/4R/Q7i9k09Z3miS6l8wxbuSqnA4zk49SfWuoplw7RwSSKhdlUsFHViB0ry3wxPe3/AIQ0fxxf+Nruyvr2aJpYXfdZ/O+37MIRwD/Du+9kZzQv6+YPY9Vorxjw7438YaX4Usr/AFFtP1KK8h1BrferidXg3unmPuwwIXGAoxxya038ceMY7PU7qSHQFGiWMN9fxMkqmYSoZBHGxfC7VGN7Bgzfwrij+vz/AMh21t/X9anqlFeWaZ4+8RX2zUpLTTU0ebV5tMWFVkW5AEbMshfdtB+UArt98jpR4P8AHGt61pqX1m+jWGmWCWkd0NVnkaaZpVU8TA4X74ALK248cU0n/X9egv6/r8T1OiiikAUUUUAFFFFABRRRQAUUUUAFFFFABRRRQAUUUUAFFFFABRRRQAUUUUAFFFFABRRRQAUUUUAFFFFABRRRQAUUUUAFFFFABRRRQAUUUUAFFFFABRRRQAUUUUAFFFFABRRRQAUUUUAFFFFABRRRQAUUUUAFFFFABRRRQAUUUUAFFFFABRRRQAUUVjap4p0DTbgWtzqcLXZUstrADNcMB1IijBc/gKANmiub/t7Xb040nwrcqm4Dz9SmW2UqR95UG9+PRlU0g03xbeFWvvEVtZKGO6PT7QfMvYFpCxz7jFAHSkhRkkAeprI1PxN4d0wqt/ren27Odqq867mPoBnJPtVKLwXpLGN9Rn1LVZIySrXl47Dn1UEKRz3Fa+l6TpWlIY9M02zsVJyRbwLGCffaBQBlHxbbTF103R9e1Fk7Rae8St/uvNsQ/UNikbVPFlwIzZ+FYIFb739oakqOg/3YlkBPtu/GujooA53yPG00x36loVrARwsdnJJID/vGQD/x2sHx54N8Sa74J8QaU/iq4vZL2wligtvssEUZcodqlgucFsZOa9AooA8v/Z5+GGofDbwx9l1XxJfareTqDJAZmNrbn+7Ep5/Hv6CvUKjuVZreRU++UIXnHOK8Hnl8XXng3TNJgsPFkeoWPh9re9mNvcRk3QlhGFcj942A5DruBGcE80f1+f8Al+I0r2/rse+VzOmeGPBk+sSa5p2n2E13HcvvkifciTqcOdgO0SA5ycZzXn+t6LqWm+JZbL7P4km8Hi5tp72O2e5mkYtDKG2FSZWXzBGWVM444xXLppPieLT1WGz16z0R7zU5IY5rG9luBM1xmF2SBlkyUyVZ8p13etHX+vL+l3DeP9ef9M91Phbw8bG3sf7Jtvs1uJRDHjhBICHx9Qxz9aj1Xwf4Z1W7trrUNHtp5rZFjjZsj5VOVVgDhgD0DZFeXSeH/FUvh3xNfX03iKfWGuLKG2ZGljPl+Vb+a0casQMtv3EE4IPPWr81nrHhzxaklvb+IZPD9j4gWQpEtxdHyZLAgkKNzyJ5zDOMhTzxjirWe/8AWn+f5kp3u/6/rQ9EGj+GhcHTRaWYmM7akYM/N5jZUzYznnJGenNZsvhzwDaapZtJY6XBeWAgigRnClMnbCCucMc8LkE56V5aNJ1eeG+1eXSPE0GsXvh+/jtJPLuTJHL50mxTjKo2wgqDjPGOa0vFfhu7S6SzubLxBf6RYy6TcLtNzMxfzj9ocbMszbcFgM464FKGvL0u1+bX4JDnpe2u/wCSf4tns9ndW15EZrS4injDshaNgwDKcEZHcEEVNXiRj12ZxL4ttPFVzpwW8WySyiuDKtx9ofyy4iG4Dy9mxm+Trk1HpmieMmsLjVNaGuPr9pd6T5Rjll2YJiFxtVTscbS+84I4J4oiua3y/F2/ryCWjsexavpVtqixi4kuYzGSVaGZoyM/Q81lR+FDDO81v4k8QoWx8r3vmIv0DA10lFIDnF0bxJDMzxeMJpUx8sVxYwso/FQrH86I18cQF2kl8P365+RVjltmx7tukGffH4V0dFAHODWvElvGrX3g6eVs4b+zb6GYL7/vTESPoM+1KfGOjwsy6hFqWmbRlnvLCaOID/rrt8v/AMeroqKAM/S9c0XVYUm03VrG8jcZVoZ1cH6YNaFZmpeH9D1KYTX2kWNxMv3ZXgUyL9Gxkfgazl8H2ttt/snVdY00KchI7tpEJ91k3ZoA6SiuaFt41sSvk6lperxqDuW6gNvKx7YdMqP++TR/wk93ZKP7d8NapZAAbprVPtsOT6eVmTA9TGBjmgDpaKztH17RdYVm0vVLS72na6xSgsh9GXqD7GtGgAooooAKKKKACiiigAooooAKKKKACiiigAooooAKKKKACiiigAorn/iLrd54d8HXur6fFBLdQmNY1nzsy8ipk4wcDdniuc1XxnrPhrVI9J8UPpKyXUIntL21hl8s4mjjeNoyxYH96uGDY55HHItXYD0OiuJh+JehuuoXD2OqxafZeapv2gVoZGjfYyDaxdW3cAOq7u2alg8f2k8M6ReH9efUoJESTTRDEZkDglXL+Z5QUgHkyDkY68UA1Y7GiuEsvijod+9kmm6brN81xCJpVggRntl8wxHeu/cxDqwIjD4xnpzV+18faLca+mlpDeiKS6eyhvyifZ5blM7ogd2/cCrDJUKSCASadgOsooopAFFFFABRRRQAUUUUAFFFFABRRRQAUUUUAFFFFABRRRQAUUUUAFFFFABRRRQAUUUUAFFc1c+LreeaW18OWc2vXUZKubdgtvGw7PMflByMELuI7imHRNf1fnXtaa1tz1stLJiBHPDTH5zwf4dvI60AaOs+JNF0mdba7vQ12/8Aq7SBGmnfnGRGgLY98YHciqH9o+KtUH/Et0eLSIT0m1Nw0nviKMnHtlvqK1tE0XSdEt2g0nT7e0VzukMa/NI39526s3uSTWhQBzK+E2vBnxBrmpaqTjMSyfZocj/YjwfzYg1taTpemaTbm30vT7WxhJLFLeJUBJ6k4HJ96uUUAFFFFABRRRQAUUUUAFFFFABRRRQAUUUUAFFFFABRRRQAUUUUAFFFFABRRRQAUUUUAFFFFABRRRQBl6z4e0TWHWXUtMtp50BWOcrtmjB67ZBhl/Ais3/hHtX08FtC8R3Sr1W21AfaYvYBuHA/4ETXTUUAcyNf1rTfl1/w9O0Y+9d6Xm5jx6mPHmD6KHrX0bWdJ1mBp9K1C2vEVtr+U4JRu6sOqkehwRV+sjWfDejatcreXNmEvUG1LyBjFOo9BIuGx/sk49qANeiuW+y+LtFT/Q7yLxFbKBiG8Ihuce0ijax+qiruk+KNMvrtdPm87TdSOcWV6nlStgZOz+GQD1QsB3oA3KKKKACiiigAooooAKKKKACiiigAooooAKKK4/x/qmvW2teHdH0O9tbJtTmuEmnmt/OKLHCzjauRzkd6TdgNfxroK+JvDN3orXcln9o2ETIgYoVdXBweDyornNS+Hba15lx4g8Q3WoXxSOKGZbdIlgjWZJSFQcZYxqCSegrjB8SPGOn+HbbWrw2Oofb9LnuI7eC18v7PLFcRQ7txf5lIkLEHGNvXvWhp3jPxpc6xa+F7p4NNurm8Maald28O8IIfM2GCOZwHP8OWGVBIHFVZp/13sH9fqbGsfCfT9c1W7vNb1Wa9SaOSNQLWKOQhiCBLIozMEIG0MMDHeoo/hLax20XlapbQ3Ed0s/7nR7aO3cBcANCqhWI6hiSQeRiuQ0Xx1rGk2t68l1b6ndCS6C3zzyGGPdfpAGK7tojQNu9RggHFdbqXiTXrS6Xw7D4rsL7VTclTJbaXmRUEYdgVaQRjaCCTuzgjjNJfCpIbvdpiN8Ion0S30SXxJczWEMskgWSyhMkZeVpC0Um3dE+WI3L2x0xV2z+F+m6Z4il1rS3tEfzpbuJH06BpRO+SSZypkK7mJxn2zjiuFj8YeIr60XxPdajHLBL4fhmfT4i8cRkN4Ii6uj5Hrx64yRXRXnjvxHBE2trcWBtZNZn0lNJ8k+dH5ZdRKXzkt8gcrgDaw5pyulf1/OwL3tf62v8A5np2iJqMej2cerzQz6gsKi5khTajyY+YqOwzVyvH7bxj44XTLGR7/RJ7nV9DTULYSRi3S3k8yJSgZmw+RKcA4yQB3rtPhprl5rGnX8GqXBl1DT7xre4R7QW8kZ2qyq6q7rnDA5ViMEdDkVUou7/rrb8yU9E/62udZRRRUDCiiigAooooAKKKKACiiigAooooAKKKKACiiigAooooAKKKKACis7Xda0/RbdJL6Uh5W2QQRrvlnf8Auoo5Y/y6nArEGn674mG/W5JdI0tumnW0uJ5V9JpV+6P9lCPduooAs6h4qiN7Jpmg2kmtahGdsqwnEEDeksp+VTx90Zb25qEeGLrWMS+Lr77an/QOt8x2Y9mH3pf+Bnb/ALNdFp9lZ6dZx2dhaw2ttENscUSBVUewFT0AMghht4UhgiSKJBtREUKqj0AHSn0UUAFFFFABRRRQAUUUUAFFFFABRRRQAUUUUAFFFFABRRRQAUUUUAFFFFABRRRQAUUUUAFFFFABRRRQAUUUUAFFFFABRRRQAUUUUAFU9Y0vTtYsms9UsoLu3JzslTOCOhHoR2I5FXKKAOV/svxFoOW0S+bV7IdLDUJf3qj0jn6n6Pu/3q0dC8Safqlw1kRNZalGu6Sxul2TKPUDo6/7Skj3rZrO17RNN1y1FvqNv5mw7opUYpLC395HUhkb3BFAGjRXJm71/wAMADURPr2kg4+1xRg3cA9ZEUASKP7yAH/Zro9Mv7LU7GK+066huraUZSWJgyt+IoAs0UUUAFFFFABRRRQAUUUUAFQz2lrPPDcTW0Ms0BYwyOgLRkjB2k8jIODjtRfXdtY2kl3eTJBBEu55HOAorA8Y39/F8P8AUb9dP1GO7Fsx+z2Ug+0Lzj5WAbnHPAJ9OaTdkNK7NePR9Ijjjjj0qxRI4nhRVt0AVHILqBjhWIBI6HHNVE8J+Fo9GfRU8NaMumO/mNZCxiEDN/eKbdpPvivGtK1HWRfT2dzceKR4XGoQSXMkL37yrC1u3+rlk/0jyzMBu2kEegBrKtNS8WXNjui1LXZNGWe8jsri4ub4XCziYhA/kKzthNu1JPkPcE5qn/X9fP7xf1/X6n0Da+H9BtIjFa6HpkEZjaIrHaoo2McsuAOhPJHQ1XPhHwodNh0w+GdFNjBJ5sNsbCLyo3/vKm3Ab3AzXHeK/wDhYE3gF4ZpoYJpIrJFu9OaVL0SGWESMY9uFGC5IBOB14zXOa9H4u0/x6+n2l7qUUcVzbLpLvcX1wHgypl3qA0UhJ3gmVsqMbcYFFtbAvhueoWfh3wddwQ3FpoWgzwoHSKSK0iZVBfLhSBgZcZIHcc81PDpHhq41i41aHS9Im1MA21xdpbxtMOBmNnA3dCPlJ6GvBJ7rXtO8NLbW9r4nsr6ygee0ELXao7G8kZtsUS7H+X7wlJyCNq1qahDq2m3GsLpK6zHZTeIHm1Qy3OoJuha3QxMjx7pApfcCY+eAGwABSWv9eaX6sP6/C/+R7XeaToC2DLeaZpgs4bVoCJYE8uODgsnIwE+UEjpwPSqdh4V8Mwz6VfaVptlaR6eJXslsokjhXzVwzAIADkf4143qb+IJvDV9D4uvPE88cmhSrox0+O6UTzFpgRKqgF32eSB5wwRk4ya9u8HxyReE9IikjaN0sYVZWXBUhBkEdjVW3f9df6+YPSy/rp/matFFFSAUUUUAFFFFABRRRQAUUUUAFFFFABRRRQAUUUUAFFFFABXOax4imk1GTQ/DcEd/qqAee7k/Z7PPQysP4u4QfMfYc1Xv9T1DxFfS6P4dme2s4WKX+qqM7T3igzw0nYtyE9zgVv6Npdjo+npY6dbrBAmTgclmPVmJ5Zj3J5NAFDw/wCHbfTbmTUrueTUtXnGJr6cfNj+5GvSNP8AZXjuckknboooAKKKKACiiigAooooAKKKKACiiigAooooAKKKKACiiigAooooAKKKKACiiigAooooAKKKKACiiigAooooAKKKKACiiigAooooAKKKKACiiigAooooAKKKKACua1Tw7c2l5LrHhWaKxv3+ae1kyLW8P+2o+4//AE0Xn1DDAHS0UAY/h3xBb6s81pJDJY6nbAfabGfHmR56MMcMh7MODWxWR4j0G21gQziSSz1G1Ja0vYeJIWPb/aU90PB71W8Oa5dS3z6Hr0EdprESll2f6q8jH/LWLPOPVTyp9RgkA6CiiigAooooAKKKytduZHki0iymMV7dKzb127oYlIDSYYEHBZRj/a+tAEcZbV9U8z5hp9m/7vDMvny4IJ4O14wGGOvzA/3RWzUVpbwWltHbW0SRQxjaiIoVQPYDgVLQBm+INF03XLRINSjlKxSCWKSG4kgliYAjcskbK6nBI4I4JFchH438BeFfDNxFotxHJa6ayb4YmbcweZY2kDyf6wBnyzAt3yc13d7brdWU9qzMqzRtGWXqARjIrzR/Ani258JQeGLrUdGSxsILa3tfKjYm4EU8T+ZJlcodkeNqkgkkk9MC3sPsdW3j7wiun/bjrUflecYNvlSGTeBkjy9u/gc9OnNE/j/wdDJAkmv2uZ445U27mHlyHCOSBhVJGMnAzxWBr3g7xNJ4qu9X0m+svst1cpLLaPczWxcLEEDGSIbuCCdn3WB5NZPh34X61Y+FNY0m7vNMae80ePToni3lQUeQhjkZAO8cc4wevWhef9af5i/r8f8AI7q78beFbXXF0S41q3S/aZYFiIYgysMhN2Nu7HO3OcUyLx34RlS8kTXbUrZrumPzD5c7crx84zxlc88V5Zren6lJ4lh8F2YS4tZPEn9oysbaZLmJGDM53FfL2Anh92Twu3jNa2lfCnU7Szjtp49Iv/sFoLWzN9qF/crMAynPls+y34UfcD4OCMYxRHWN3/Wn+enmN6O39b/5a+R6joGtaXr1ib3SbxLqAOY2IBUo46qykAqfYgHmtCuZ+Hei61oumXcWtXwuHnummhhFzJci2jIA8vzpQJJOQTlumcDgCumpslBRRRSGFFFFABRRRQAUUUUAFFFFABRRRQAUUUUAFFFFABXKaveXXiPVZvD2kTSQWVswXVb6M4I4/wCPeJv75/iI+4D6kVZ8W6jePPD4d0WbytUvVLNPjd9jgBw8uP73ZQf4jnkAitbRdNs9H0uDTbCLy7eFdqgnJJ6liepYnJJPJJJoAlsLS1sLKGzsoI4LeFQkcaDCqB2FT0UUAFFFFABRRRQAUUUUAFFFFABRRRQAUUUUAFFFFABRRRQAUUUUAFFFFABRRRQAUUUUAFFFFABRRRQAUUUUAFFFFABRRRQAUUUUAFFFFABRRRQAUUUUAFFFFABRRRQAUUUUAFZniLRbXW7NYZmkgnifzLa6hOJbeQdHQ+vqDkEZBBBIrTooAwPDOs3U11NoeuJHDrNqu4mMER3UXQTR57HuuSVPHIwTv1jeKtFbVbaKeymW01WzYy2NyVyI37qw7ow4Ydx05AIl8MawmtacZmha2u4XMN5bOfmgmX7yn1HQg9wQe9AGpRRRQA2V1jiaR+FUFjxngVm+H0klSbU5z+8vH3IoZ8JEOEG1sbTtwWGPvE0niNWuY7XTFXK3c4WXMbMPLUbnyVI25AwD0yR1rVHAxQAUUUUAFFFFABRRRQAUUUUAFFFFABRRRQAUUUUAFFFFABRRRQAUUUUAFFFFABRRRQAVT1vUrXSNJudTvGYQW8Zdgi7mb0VR1LE4AA5JIFXK5bWR/bfjOx0blrPTFXULwcENISRAh/EM/THyj0oAt+DdNu7a1m1TVlH9r6kwmugG3CEY+SFT/dQce53N3reoooAKKKKACiiigAooooAKKKKACiiigAooooAKKKKACiiigAooooAKKKKACiiigAooooAKKKKACiiigAooooAKKKKACiiigAooooAKKKKACiiigAooooAKKKKACiiigAooooAKKKKACiiigArlfEwOga3D4phXFpLsttWUf8884jmx6oxwT/dY+ldVUd1BDdWstrcxLLBMhjkjYZDKRggj0IoAkByMjkUVzngSaaCyufD95JJJdaPKLcSSNlpoCMwyE9yUwpPdkeujoAy4I/tHiW4umTi1gFvEWiIOXId8Nn5gcRjGOCp5OeNSsvwwu7TmvGjZHvJnuGD25hcBj8oZST8wQKCe+M4HStSgAooooAKKKKACiiigAooooAKKKKACiiigAooooAKKKKACiqmpalZad9m+2TeV9quEtoflJ3SNnavA4zg8nisjUfHngjTb6Ww1Dxh4ftLuJiskE+oxJIh9CpbINAHRUVBc3tnbWRvbi6ghtQoYzSSBUAPQ7jxjkVMzKqlmYBQMkk8AUALRUVndW17ax3VncRXFvKN0csThkceoI4NS0AFFFFABWXoWknT7jUrqaYT3F/dGd3242qFCog9gq/mWPetSigAooooAKKKKACis1Nf0OQZTWdOYYB4uUPVyg7/3wV+ox1rSoAKKKKACiiigAooooAKKKKACiiigAooooAKKKKACiiigDiPEtrdav8SLPR/7a1bT7NdHluSljc+VvkE0agsQOcAn86tf8IOv/Q2eLf8AwaH/AApZf+Sw23/Yvzf+lEdYPjbxD4x1P4hDwJ4IvNM0q5ttOXUb3UL+2NwArOUSNIwy5JIOSTxxR1sPpc3f+EHX/obPFv8A4ND/AIUf8IOv/Q2eLf8AwaH/AArOg8fvoVjHaeO7NbHV4tMnv52syJLaVYW2sI2JB3kFW2kcbsZqxJ8S9BjuljktNTWFGt47y5MK+VZSzhTFHL82dxDLnaGC5GSKduwiz/wg6/8AQ2eLf/Bof8KP+EHX/obPFv8A4ND/AIVgaD8WLObQY7rUtPml1AtdySWunhXMVtBM0Zmbey8cDgEknO0HFdbq3i7RdP8ADdnr/nSXVrfNElituu6S6eXHlogOOTnuQB3IpD2dij/wg6/9DZ4t/wDBof8ACj/hB1/6Gzxb/wCDQ/4VzXir4rTQx6Va+HtCuptSvNbXSLqG7EYNjKV3FXUSDcxXldrFSOd3QGj+0B8VtW+HWraDY6fBomzUo5mkuNTacRxlMYGIVduc/wB00PS33fhf8gs72/rex2f/AAg6/wDQ2eLf/Bof8KP+EHX/AKGzxb/4ND/hWH4W+KtjeQaZp+o2897rtxZpeXMei2VxcW8UThmWTcyBgpC45AOSBikv/idp96k9jaz3fh7Ura4sjIuoWSzFoZ5gijbG52luV+YhlJyVp8rvyivpc3f+EHX/AKGzxb/4ND/hR/wg6/8AQ2eLf/Bof8K47Tfi1rNx4i0rTW8LS3MN5eanA72jIW22rlV2h5FySBls+oxmuz8K+PtD8TXthaaUt3I97pg1IFowBDGW2BZOeH3ZGBn7p5pLVJr+v6sD0bXb/hijotndaL8S4dLXXNYv7O40aa4aO+ufOCyJNEoZcjjh2FdzXJ3P/JYbD/sX7n/0ogrrKACiiigAooooAKKKKACiiigAooooAKKKKACikdlRdzsFX1JwKj+1W3/PxF/32KAJaKi+1W3/AD8Rf99ij7Vbf8/EX/fYoAloqL7Vbf8APxF/32KPtVt/z8Rf99igCWiovtVt/wA/EX/fYo+1W3/PxF/32KAPAPi74s+J2g/G7Q9N0XRbOw07W5YbBNTAMwuE8wMQ2QAkir5mAc8McE9u1/aS8a+JPh/8Px4i8P2NjfIk6wXiXSsQqOCocbSOQ2OvHNejTNYT7POa2l8txIm8qdrDowz0PvUeox6VqNo9nfi0ubdyC0cpVlJBBHB9wDQBgfCPVtY1zwDpmp614fXQJpogY7ISFiseBtJGBtJHO3qBjPNdZUX2m2/5+If++xR9qtv+fiL/AL7FAEtFRfarb/n4i/77FH2q2/5+Iv8AvsUAS0VF9qtv+fiL/vsUfarb/n4i/wC+xQBLRUX2q2/5+Iv++xQtxbsQqzxEnoA4oAlooooAKKKKACiiigAooooAKKKKAOC+Lutabpt54Ps7yaRJ7zxDbi3RYXfeVDEj5QcYBzz2z6GnfES01qbxVodzotvK9xDZaiIpdhMccrQYj3HoMtjrXbXFtb3DRNPBHK0L+ZEXUEo3TcPQ8mpaTQ0z5917SdR1Tw3d2dhY+LprYaOX1mK9+1hpL5ZIivlBvmdsCXIiyhGO+Kt63Pqx8UQ3Omad4qhEGp28IDQ38oeyK7WYgjythBHy4aQHJbHb3eiqbv8A1/Xp6BfS39f119TyySz8T2vwD0yz0iC5ttSjigW4iMbiZYfMHmgKuH3bN3C4b05rB8MaP4g1PWNKs9QudffQHkviERb20CL5UOxWaVvOI37ypfac5AyOvuNFDd233/r+vmKPupLsfPTQfEJpLQXVxrEM6wQppUv2S8ldWViGLiNliycDPn4BHINbEWlaparYXviA+K7jTLrUNQOpLbyXTypiQ/ZQEiPmCLG7Gwd1ycV7bWX4i8P6T4ghij1S2eTyWLRSRTvDJGSMHa8ZVhkcEA896G2NbW/rax4boF14iHhrQFs7/W5l8TtdaM73F07TWpW6kYTHJ+VxCJBkdCq13fxjt9dD6JFYm6OioJVvfJS7lfftHlFhanziOvIyM9a7Ox8MaFY3NhcWmnpC2nQNb2aq7bIUbrtTO3J7tjPvWxRLUSbvf+v62PDYYvGCaloUt23ia606GC3HiArDLG87bz5BjQEtlRjzdh5GM85FZ3hmTX7zS7a48LSeJpfErXmofaJ71rhrIwB5gg3P+64YIFC/MCOeK+g6qaPptjpFgtjp1utvbKzusYJIBdizHnnlmJ/Ghu/4/j/X3AtDwfTbHxlPbpCtxr6wyT2S38cVvfRMJfPXzGEkzE/d3hvKHl45yOK3rnT9S0/WPsOpJ4ok8J2ur3IAtXupZsGGFoctGTM8Qcy8gkA4B4Fey0UX/r7vytp2D+vz/pnzjZ6LrM/hKOwv9L8Tf2VbQQ3SW7RXCyh/7RlLEiPDM/lEEjk4wcdDXU6jfeIIPtmiw2niaS6k8SLcQyJb3BjSyIBU+bjbt7FM5BPIHNey0Uv6/FP9LegPW/8AXS3639TwLVdH8Vafonh1ZLjXJLWXSvMuZJBf3E41A45dYG3qQvADDZkHPNe2eF11BfDemrqsry3wtYxcO8YRmfaMkqCQDnqMmtGinff+v6/4YHq7/wBf1+twooopAFFFFABRRRQAUUUUAFFFFABRRRQAUUUUAcnL/wAlhtv+xfm/9KI6q+PPh+viLWbfX9J8Rap4Z1yGA2xvrDYTLATkxurgqwzyDjI5xVrxHo/iNvF9r4g8Pz6VlNPks5Yr5ZOd0iOGUp/u4wfWj/i5P/UpflcUWHc43xL8I47uPwh4e02GNdF0m9a9vr2e6Y3NwzEtIjLtw/mMcsSQOOldbP4HZPEd7qmk6/faVBqU8VxqFtbov76SNQoKuRlAVUBgOuO1S/8AFyf+pS/K4o/4uT/1KX5XFO/9f16ITV/6/rucvN8E9DMVq8d4j3kAuIzPd6fBdBoppmlKhJAVDKzHaw565zmuv8QeDdP1Xw1p+jLNJanTJobixuIkQNDNF9x9oAU+4wAQT0qD/i5P/UpflcUf8XJ/6lL8ril0sN6u5lQfC6xW5s7+41a5m1KPXV1u6ufLVftMyxmMLtHCoFI4HpW5rPhG31Px7oPi6S8mjn0aG4ijgVRskEqgEk9RjHaoP+Lk/wDUpflcUf8AFyf+pS/K4p3/AK+VvyE1ff8ArW/5jNQ8B2V9rnibVJdQvEPiDTY9PmSIhDCiBxuRhzu+c/lXJaX8DdJsXaSPVmiLpYo621jDAjfZZhKjEKOWbGGJ5PWuw/4uT/1KX5XFH/Fyf+pS/K4oTs7ob1Vn/W3+SMqy+GkOmX2manp+r3H2vTb+9vEEkalZRdMWeI+g6AMORTfgv4FuPCKa7qOpQ28OoaxfyXHkQTGWO1hLMyxK5AJALO3QDLVr/wDFyf8AqUvyuKP+Lk/9Sl+VxSWn5f19wnr+f9feFz/yWGw/7F+5/wDSiCusrktD0fxM/jNfEHiCfSNsWnSWcUVismSXkRyzF/TZjj1rraACiiigAooooAKKKKACiiigAooooAKKKKAON+Ltra33h/TLO9tobq2m13TklhmQOjqbqPIZTwR7Grv/AAr7wF/0JHhr/wAFUH/xNQfE/wD5Bej/APYf03/0qjqL4qefLp2l2Nvqy2DXWopG0TTSQfbF2sTAJo+Yi2Mg5GSMd6Bouf8ACvvAX/QkeGv/AAVQf/E0f8K+8Bf9CR4a/wDBVB/8TXBaZ4g1LTYrnw3p+oX1nqv9qiAWl0RqTwKYPNKRSs671A+YmRgVBIweKo2XxK8X3Wi3GsK+mfZ9O0X7bcKICfPl+0TQ9Q2FTEYY4zjBxTt/XyuGv9etj0v/AIV94C/6Ejw1/wCCqD/4mj/hX3gL/oSPDX/gqg/+JrlrzxJ4is9Ss/Da+JtHvL6+vIoTfLYlVs1eF5ACu7a7NswvzDrz2rJ0zxt4u1rxT/wjkGuaNpptYbzzb17TzFu2gkVd6KXAC4b5hk4IODS/r7twW1/61O//AOFfeAv+hI8Nf+CqD/4mj/hX3gL/AKEjw1/4KoP/AImvNLb4peL9SWK+sdHCQ21raTXEQSLybjzjyfNklQxqcfIQrZ4zV3/hNPFX9jvq19cWE9jcvq9sLSOFonQW3nbG81WzkiMA4x6gg0S91NsIrmaR33/CvvAX/QkeGv8AwVQf/E0f8K+8Bf8AQkeGv/BVB/8AE1wk3j7W4bzTp7K7tn09bqwsbi2NtkK8yIWQzPJvMgDhhhSMYyc5r0Xx1e6npvhLUdR0dY2vLWLzlV03BlU5YYyOSoOPem1bf+v6uKLu0kVf+FfeAv8AoSPDX/gqg/8AiaP+FfeAv+hI8Nf+CqD/AOJrzzS/itreoahcRWtrbTRSvJqWnhIyWl0yNJck8/eaSLAPbzF4qvD8Q/FL2VvLq2ltLb3i2l1CWKWzJvuI02KIp2eRMPwxAGVww5xRb+v6+fzQf1/X4fJ3PS/+FfeAv+hI8Nf+CqD/AOJo/wCFfeAv+hI8Nf8Agqg/+JrzTV/G/im40iwujrWmC313TdRmW1t4ik9oYYWK7ZA+TggBjgYPFJq+seNV06w0eXxLFG+3RLxbqK1IfbNc+W0TfP8AMMqCSfvAkEc04xbdvT8W1+gf1+X+Z6Z/wr7wF/0JHhr/AMFUH/xNH/CvvAX/AEJHhr/wVQf/ABNc78WPEGoeG9b0XULUzXH2fTdTuHtkcqlw0cUZXco64OT7c1l6j4u8ZWWoroFvqejapeXNtb3kV3FGsRRZGYGONGfbI5C5QFhuGfSp/r8/8htaX/r+tTtv+FfeAv8AoSPDX/gqg/8Aia5z4i+DfB+meHYL7TfCmhWV3Fq2mmOe30+KORD9ugHDKoI4JrBu/H3ihtKW8tNRsjFp0Mzao62KtPE8bkHzYDKCkYUfM8bPz0BrtfiTcR3XgO2uonV45tR0qRWUEBgb63IIzzTtpcV9bHY0UUUgCiiigAooooAKKKKACiiigAooooAKKKKACiiigAqC0vLS8877Jcwz+TKYZfLcNscdVOOhGRxXNfF631G5+HmrrpniC50CdLdpDeW8IklCgZKqD0LdMjkZ45rlf2Z/Avib4e+ENQ0LxJNbXEj3xuoZoZS28Oqls55BDZHv1oA9RvLmCzs5ry6lWK3gjaSWRuiKoySfoBTbC8tdQsob2xuIrm2nQPFNE4ZHU9CCOCKwvifo2qeIvh/regaPcQW17qNq1qks+diK/wArk45+6Wrh/wBmbwTqPgPw/qug33iS41L7LetF9leMLFbnAYNGc52srKfTOaAPXKKKKACiiigAooooAKKKKACiiigAooooAKKKKACiiigAooooAKKKKACiiigAooooAKKKKACiiigAooooAKKKKACiiigAooooAKKKKACiiigAooooAKKKKACiiigAooooA5P4n/8AIL0f/sP6b/6VR10mpWNjqdlJY6lZ297ayjbJBcRLJG49CrAg1R8V6FD4h0tLGW8u7Ix3MNzFPalPMjkicOhG9WU8qOCDWX/wierf9FE8V/8AfFh/8jUDNF/CfhZ9Ji0h/DWjNp0UnmR2hsYjCj/3gm3aD74qxp+haHpwlGn6Np1oJlKyiC2RN4JJIbA5GSTz6msb/hE9W/6KJ4r/AO+LD/5Go/4RPVv+iieK/wDviw/+RqBGnF4W8MxaRLo8fhzR002Zt8tmtlGIXb1ZMbSfcisq++H/AIbvtctL260rTZ7G0sDZw6bJYxtboN4cMqkYBGMcCnf8Inq3/RRPFf8A3xYf/I1H/CJ6t/0UTxX/AN8WH/yNR1uO5sXmgaDeXtpe3miabcXVnj7LNLao7wY6bGIyv4Yp50XR2txbnSbAwhpGEZt02gyZ8w4xjLbmz65OetYn/CJ6t/0UTxX/AN8WH/yNR/wierf9FE8V/wDfFh/8jUCNC58JeFbm6N1ceGdFmuNiR+a9jEz7UxsXJXOBgYHbAqz4f0XT9D0ODRrCHbZwqyqjYOQxJOe3JJ46Vymh6dJrTX40z4m+KLj+z7x7G5KpY4SZACyf8e3UbhWl/wAInq3/AEUTxX/3xYf/ACNQBu2Wj6TYvC1lpdjbNBCbeEw26oY4iQTGuBwuQDgcZFVbXwx4btfPNr4e0m3NxKs05iso18yRTlXbA5YHkE8g1mf8Inq3/RRPFf8A3xYf/I1H/CJ6t/0UTxX/AN8WH/yNQBmaR8NbG28WPr2oz2d+22YKg0uGF5TKMM07oP3x25UZAGCeCTXWXmhaHewvBeaNp1zE8SQuktqjq0aHKIQRyqnkDoD0rG/4RPVv+iieK/8Aviw/+RqP+ET1b/ooniv/AL4sP/kajpYOtzopLGyklgmks7d5IFZIXaIExqwAYKewIABA64rOi8J+FYtNudNi8M6NHY3T77i2WxiEUzf3nXbhj7kVnf8ACJ6t/wBFE8V/98WH/wAjUf8ACJ6t/wBFE8V/98WH/wAjUAaE/hLwrPb2dtP4Z0WWCx/49I3sIitvzn92CuF59MVnfFb/AJE9P+wrpn/pfBS/8Inq3/RRPFf/AHxYf/I1Q3Xge4vRDFqXjbxLfW0dxDcG3lFmqSNFKsiBilurY3IucEUAdhRRRQAUUUUAFFFFABRRRQAUUUUAFFFFABRRRQAUUUUAc14wb7bq2haACpW5u/tlwpzzDb4fjH/TUwAg9QWrpa5rSt178QNYu23+XY20NlHkfKWbMrsD6/MgP+6K6WgArltUb+xPG9pqZ4s9XVbG5PZZlyYWP1Bdfyrqao6/pdvrWj3OmXW5Y50wHTho2ByrqezKwDA+oFAF6isPwfq09/Zy2OpFF1jTnEF8i8Bmx8sqj+44+YemSOoNblABRRRQAUUUUAFFFFABRRRQAUUUUAFFFFABRRRQAUUUUAFFFFABRRRQAUUUUAFFFFABRRRQAUUUUAFFFFABRRRQAUUUUAFFFFABRRRQAUUUUAFFFFABRRRQAUUUUAFFFFABRRRQAUUUUAFY3jHVZtJ0Zms0EmoXLrbWMZGd0z8KT/sjlj7Ka2TXKaBnxH4gbxNIM6bahoNJBxiXPElwPZvur/sgnowNAHm/7MtxNpvirx74UupWcx6rJeWzPy0qb2iaRj3ZvLRj/v17nXz74XuJdO8eaX4mhZPsNxp8VxclSfnW5fO7PcDO78Qa+gqACiiigAooooAKKKKACiiigAooooAKKKKACiiigAooooAKKCQASSAB1Jrw2w8RapF45Tx5LY6lFoerXT6bHeSTxfZPsw+W3dU8wuC0qsdxQZEg56Ur/wBf13HbQ9yorxCz8a+M7HwlpWuXGrrqkuraCb0xPaRqlrIGiBkUIAxUK7MwYnkcbRxVufxR4oPiWHwxpPi2LUreS5tAdYFrCzqJRKZIflURlgEVl4yAfmzVuLT5fO342JbsuY9korw/RPHXiu61Ai/1RtNhlN3FcG7awC2QiV9siIr+czAqCwdMEE4C8Uui+PtXv7bTL/XpLOG8/tYQyWLWxJs4hayus6j5XYyhd47AHaOQTU9L+n46FNO9vX8P6/rQ9voryz4W+MNS1bxidLutcfU7a60ddQi89LZHRvN2/KsBOEKkHa5Zx3Neka3cfZdGvbnOPKgd8/RSadtP672Jvq1/Xcxfh1ibRrvU9zn+0NQuLj585A3lAOe2EGK6WsjwXby2vhDSIJ8eetlF5uOhcoC365rXpDCiiigDm/Fdjd2t5D4n0eBpr21TZdWyDm8t85KD/bXll98j+KtrSdQs9U02DULCZZ7adA8br3H9COhHYjFWq5LU4Z/CmpTa3p8Ly6NcuZNUtY1yYHPW4jUf+PqOv3hznIB1tFRWlxBd20V1azJNBKoeORGyrKehB71LQAUUUUAFFFFABRRRQAUUUUAFFFFABRRRQAUUUUAFFFFABRRRQAUUUUAFFFFABRRRQAUUUUAFFFFABRRRQAUUUUAFFFFABRRRQAUUUUAFFFFABRRRQAUUUUAFFFFABRRRQAUUVzXiDWbm51FvDPh6Vf7UaPdc3O3cmnxno7DoZD/Ch69TwOQCDxDNJ4k1STwrYyEWUeP7ZuEPRCMi3Uj+Jx970X3YY3tUlh0vw/dTRIsMNnauyqgwEVEJAAHQACk0DSbLRNMj0+wjZY1JZmdtzyuxyzux5ZmJJJNZ3xHVZPAmtWz523Vo9rwcH96PL/8AZqAPOodDsbPxFpNvdR5tH0vTdLMSZACvBdREYHGCCPpgV6L4GvZ5NMk0nUJQ+p6TJ9kujjBkAGY5cejoVb2JI7Gua8diS21G4+ztGstvpcN2C38KwXClj/3yzfSt3xNFcaff2/i3TI2m8uIRahAgyZ7bruA7uhJYeoLDvQM6iioLC8tb+yivLOeOe3mUPHIhyGBqegQUUUUAFFFZfijV/wCxNMivfs/n+ZfWdps37cefcxwbs4P3fM3Y74xxnNAGpRWdq+tadpN1p1tfTmKTUbj7NbAISGk2M+CQOPlVjk8cVPFqWnSrK0V/auIVDSlZlOwYzlueBj1oAtUVXtr6yuUje2vLeZZASjRyBgwHXGOuKoR+JNJl1iXSYZpJrmFIpJfLhZkRJAxRi4G3B2Nznj8RQBr0VBa3tndSSR2t3bzvHjescgYrnpkDpU9ABRRRQAUUUUABAYFWAIPUGqd2ml29jHb3aWcNoCqpHKFWMEfdAB47cVcrgviFod5eeJ7HVn8N/wDCUadHYzWx0/zIVMUzMpWbEzKp4BUkHcM8A0mxo6CDV/DreJT4XtxE2o21oJWhjtyVhiY4ALAbVzj7ucnHSrlnb6HaSjT7ODToJEbzRbxIilW/vbR0PvXE/CjwXqPhvVpbrV7W2kuTo1jateptZpJUMvmLu++cAxjJ64HpxyniPwp4suPEM2ow6CmmSpqV1I2pwSWqRrbvHIqy793nN95WdWwAQdoOAKqXuv8AruFv0/L+kes3H/COCa5uxaWVzcSYiuDBbrNM4yBhgoLEA4znpVpV0ea/yq2El4qg8BDIAMge+Bkj8TXz9aaTPq3ijTrPw94Zt9PvINAQXE1reW7i5Iu7cmTfG54IVyC5DtzleK6TVfh/qlv4chubW0tdK1NdQ1Sa61AzIjJbypcbC7g52ktHwM464GKJK0b+v4Owo6yt/W1z1nSbXw/HKW0q30xJE3ZNsiArk/N931I5+lUPiaJW+H+uRW8himms3hjcdVZxtB9+TXn/AMI1s3+KF9Lp/hu30WOLw5aRSrBPBKrv5rkMTCzLyBkEncRyQK9D8ff8i2ydpLu1jP0a4jU/oaGrW/rqJPV/10TN5VCqFUYAGAKWiikMKKKKACiiigDkrqxvfCdzLqOiQS3WjyMZLvS4xloCeWltx+pj6Hkrg8Ho9K1Cy1Wwiv8AT7mO5tpRuSRDkH/A+x5FWq5rU9Au7K/l1nwvJFbXkrb7qzlJFteepbH3JP8AbA+oNAHS0Vj+HvENnrDSWxjlstSgA+02FwAs0R9cdGU9nXKnsa2KACiiigAooooAKKKKACiiigAooooAKKKKACiiigAooooAKKKKACiiigAooooAKKKKACiiigAooooAKKKKACiiigAooooAKKKKACiiigAooooAKKKKACiiigAoqO4mhtoHuLiVIYY1LO7sFVQOpJPSuVa91PxdmLR5JtN0I8PqIG2e7HcQA/dT/poeT/COjUAWNY1u81DUJNB8LtG14hAvb513Q2IPbH8cpHROg6txgNq+H9GsdEsja2SNl2Mk0zndJPIeru38TGp9K06y0qxjsdPt0t4I+iqO/ck9ye5PJq1QAVzfxDjjudFtdPckfa9RtUXBxkrMsmP/AByukrmvFwhuPEPhiwk2lzfPdID6xRNz/wCP0AV9f0y3v/HEMdypMd5od3ZODyCrvGSPyFaXgO7mvfB2lT3KBLj7Msc6BshZE+VxnvhlIqrr84g8c+GUw2bgXUeR7R7uf++aPBmLPU/EOi7VQW2otdQqDkmK4Hmlj6fvTOP+A0AJdeGLizu5L7wvqX9kzSvvmtni820mbuWjyCpPqjKTxnPSlGv63YArrfhe72qCTc6XILuM4/2PllyfQIR7+vS0UAc6njbwv5yQT6tFZzuMrDdo0En/AHy4BqzqPijQbLTLm/bVLOVIIWmKJcJuYKCcAE9eK2HRJFKyKrKeoIyDWD4g8H+HNZ065tbnRdM3zwvGJjZxs8e4Y3Akde9AFP4cfETwj8QNLF94Z1aK6IUGW3b5Z4SezoeR/L3qv8Zl14+Clfw7o41i+g1OwuRaed5ZdYrqKU4OCP4APYEntgxfCr4V+DvhvYCHw9pw+1ugSe/n+e4m+rdhnsMCtvxJ4t0Pw/cxWupXFwJ5I2mEdvaS3DLGpw0jCNW2IM8s2B70DMf4iaHrGtTeFpbS1jkay1Bp7sLKAI1NtKmRuwW+ZwOmec4ri7X4b3lr4W0az/4RpHePw7Fa6jBbXkcDyzo8Tbd/IcjaxG75T0JANekSeNPDcerppbX7GZ2WMSLbyGAOwysZmC+WHIIIUtk56Vn23xO8F3FobtNVlW38j7RHJJZTosybgn7osg8w7iF2pk5IGM0LT+vJ/wCYXvb+utzifD/hzxho+r2mtJ4W86GKS6jitkazt7rbKiASTCNhB95SD5ZJ24OCc1R0HwB4wtX0lptNWIQ2GnwzhbqPAaK3uEkXhuQGkQe+fau91/4k6Rp+hzatbRy3KwRXLPaSwzwXe+FA5QQtFv6EEkgBVO7kVf0vxtpN3qVrYzSLbS3sULW8UiyrNukV22yI0Y8vhDtyfmweBjltNxcfT9f+CG34/oYPw88G3Xh/VPDlwulwWSweHDZ6g0TJlrjdEQGwfnPyv83P15r0euE8QfEzSdNsZr61ifUoE8ralskzTHfO0RYxiI4TKnDZO4jA7E71j4u0C8jtWgvJCbq9ksYo3t5Ek8+PdvQoyhlxtJJIAxzTcnPX1/P/AIJNuXT+tv8AJG7RRRUjCiiigAooooAKKKKAKem6VpemtM2m6bZ2RnffMbeBY/Mb1baBk+5q4QCCCAQeoNFFAFPS9L0zSo5I9L02zsUkcu620Cxhm9SFAyfeszx//wAi2z9o7q1kPuFnjY/yrfrnviSk7+Adb+yqrXC2ckkQboXUbh+oFAHQ0U2KRZYkkQgq6hlI7g06gAooooAKKKKACiiigDJ8ReH9P1tY3uBJBeQZ+z3tu2yeAnrtb0OBkHIOORWUutat4c/d+KYxdWAOE1e1iO1B28+MZKf765TqTsrq6KAI7aeC6t0uLaaOaGRQySRsGVh6gjrUlcxceFPsNzJfeFrw6PcO26S3277SZu5aLjaT6oVPfmiLxWdPlW18V2LaNIWCpdlt9nKegxL/AAE/3XCnsN1AHT0UiMrqGVgykZBByCKWgAooooAKKKKACiiigAooooAKKKKACiiigAooooAKKKKACiiigAooooAKKKKACiiigAooooAKKKKACiiigAooooAKKKKACiiigAoorL1/xBpOhrGNQugs0x2wW0SGSec+iRqCzH6DjqeKANSsXXfElnptwthBFNqWqyDMVhagNIR/eYk4jX/aYgfU8VQK+KPEB/eFvDmmt/CpV72Qe5GUi79Nx9xWzoei6bols0Gm2qwh23SuSWklb+87nlj7kmgDGg8O3msXCX3i6aK4Ctuh0yEk2sJ7b88zN7sMeiiupoooAKKKKACucum+0fEaxgMZK2umyzh+wZ3VMfkD+VdHXOaEHn8beIbsyBooktrRFxyjKrO/5+Yn5UAP8UAJrnh25PG29eMcf34mFQ3+NO+Ien3YUiPVbR7OUheskRMkRY9gFMwHu1L49jkZdCmjk8sQ6zbu5x1X5lI9vvVZ8cafcX2gtJZJvvrKRLy0UfxSRncF/wCBDK+nNAG5RVPRNRttX0i11OzffBcxLIh9iOn1HSrlABRRRQAVxnxF8Iah4llhksb6wtWSJo/MmtnM0RJ4eOSN0ZSPQkqcDIrs6KLDTPLU+Eqx+IBetqUF5by3MN5cveRSPO80aoNwxII+SgbJQkHOD0q5/wAK3uk8P6Fp0eq2Ukuk6fJaZubHzYpizIclC3A+T1zzkEEV6NRTv/X4CPK4/hXqMloYbzxEhBhvYkhSGRordbiARAR+ZIzAAgsQWOSTjAqzq3w31bUbPUZj4gtrTV7i1sUtbuC0O21ntjJ+8ClySCJCMZ49TXpdFDbasO553qfw2kaCePStTgtf+JXZWNssluXVGtpjIGbDAkNnGBg+9N8KeH7h/i1rmvMtzHp0MaCOOW3eJHvnUJPLFuGSmyOMbhkEs2Cea9Goo5nf7/x3Jsvy/D+vz7hRRRSGFFFFABRRRQAUUUUAFFFFABUGpW4u9PubU4xNE0fPuMVPRQBhfD65+1eCtJcyNK8dssEjsMFnj/dsf++lNbtY3hewutNbU7ebBt3vXmtSD0R8MVx2wxatmgAooooAKKKKACiiigAooooAKbLHHLE0UqLJG4KsrDIYHqCKdRQBzDeFDpz+b4X1GXR/+nTHmWh56CM/c9PkIA9KRfEeqaUAnifRJokAG6+05WuLfsMlQPMTk/3SAOSwrqKKAKul6lp+qWi3mm31veW7fdlgkDqfxFWqwtV8J6NfXb38cMmn6i3W9sZDBMx7bivEmOwcMPaqpt/GWlt/o15Za7bDJ8u5X7PPjAwA6gqT1ySooA6eiuaPjGxtGEevWd9ojc/vLqImDAGSfOXKKvuxWugs7q2vLZLmzuIriBxlJInDKw9QRwaAJaKKKACiiigAooooAKKKKACiisbxTrMmjnSfLgSX7dqUVm25iNivuyw9SMUAbNFcj4g8W6lZ+L/+Ea0fw8NTuF0/7dJJJfLboqbymOVOTkVHpnxJ8MXOhaZql5cyWH9oRmRYpIncxKGKFnKAhE3DAdsKfWhaq/8AX9aA9DsqK5LVfiL4VsDfRfb5Li4tI5WKRW0rLK0a7mjRwpV3AHKqSRg5HBqPT/iJoE2lwaneTrY208Vs0ayh/O3zBtqGLbuBO0gHHzdqAeh2NFcxL4+8Jx6Xb6k2qMYbh5EjVbWVpd0f+sBiC712/wAWVG3vitvQ9V0/W9JttW0q6S6sbpPMhmQEB19RmiwFyiiigAooooAKKKKACiiigAooooAKKKKACisK/wDF/h+1uXtEvhe3iHa9tYobiVD2DKgOz/gWBVZtS8WaiQNM0KHTYTj9/qc2Xx3/AHUeefq1AHTVgaj4t0m3unsbIz6vqCcNa6ennOh9HYfJH/wNlqD/AIRRr8hvEes32qjjNujfZ7b8UQ5b3DMwPpW/p9lZ6faJZ2FpBaW8YwkUMYRFHsBwKAOfNv4s1n/j6uofD9of+WVqRNcsPeQjav4A49a09C0DStF3tZW3+kS/665lYyTS85+Z2yxGSeM4GeAK1KKACiiigAooooAKKKKACub+HwEunajqflGN9Q1S5mIOPmVHMKN9CkSEexFaniXUl0fw7qWrMpYWdrLPtAyW2KTgDuTimeE9POk+F9L0suzta2kULOxyWZVALH3JyfxoAzviTMbbwq90qM7Q3dqwC9f9egJ/AE10lYXxB2DwTrE0hASC1eck9vLG/P8A47WzayebaxSDkOgb8xQByt4JPB+rTajGpbw7eymS8RR/x4zNyZh/0zY/fHYnd3autjdZEWSNldGAKspyCPUUOquhR1DKwwQRkEVyf9m6r4Vcv4fgbUdHZtz6WZMSW+T8xgZuCvfyycD+EgcAA62isvQvEGlazvSyuh9piAM1rKDHPDn+/G3zL+WD2zVnU9U03SxbtqV/bWYuJhBCZ5QgkkIJCAnqxCnj2oAt0UVzmteMLHT9Wk0q20/VNWvYI1luYrCAP9nRvulyzKOcHCglvagDo6Kwrfxh4WmtNPuf7f06FNS/481uLhYnmOcFVVyGLA8EYyDxVfTvHnhG+tNSvE8QabFbabdm0uppruNEjkGOrbsAHPGeuDRYDpaKzrzX9Cs5LOO81rTbd77H2RZbpENxnp5YJ+b8M0xvEfh5dYXR217S11JmKLZm7j84tgHGzO7OCDjHQigDUorNHiDQTeXlmNb003Nku+7hF0m+3X1dc5UfXFR2viPR77H9lX9rqgFwLaVrO4jlEL4zh8Nx9OvtQBrUVnaVr2h6tc3Ftpes6dfz2p23EVtdJK0J6YYKSV6HrWjQAUUUUAFFFFABRRRQAVy/ju/1q3vfD2m6He2tjNqmoPbyzz2pnCottPLwu5eSYlGc9Ca6iuV8af8AI2+B/wDsMT/+m+6oAb/ZHjz/AKHTS/8AwRf/AG+j+yPHn/Q6aX/4Iv8A7fU9ldXDfFDWLNriU20ei2EqQlzsV2nvAzAdASEUE99o9K5Hwz8WLO88T63DqGoaR/ZUNvPc2H2aYPcCO3bbN5qhjgnhl4HBPpQOzOn/ALI8ef8AQ6aX/wCCL/7fR/ZHjz/odNL/APBF/wDb6xfEHjzxNbeH4tQtPBd1byS3lkkX2q4iKPDPMqHkN8r4bG09CwJyARVq3+Ithby3keorMEgjvZRN5QRc2xHmRAbjuYBgd3Ab0FO36/gLt5mh/ZHjz/odNL/8EX/2+j+yPHn/AEOml/8Agi/+31zv/Cwtcl1ixttO0J71JbyeC7hfZDLAyQJJ5QJchyN3LcA9MDGa6jwr4ysvEdzaRafa3GyfTY7+SRsYg3nAiYZzvyG/75NFn/X3hf8Ar8C34A1S61zwJ4f1q+8v7Vf6ZbXU/lrtTfJErNgEnAyTgZNbdct8If8Akk/hD/sB2X/ohK6mkAUUUUAFFFFABRRRQAUUUUAFFFFAAQCMEAisG78IaBNdNeQWZ0+7Y7muNPka2kc9i5jID/Rsit6igDmRpXiuwA/s7xJHqCKuBFqlsNzH1MsW3H/fBpX1zxBY7v7R8KzzooH7zTp0m3H2RtrV0tFAHOjxt4bRnS+vzpjR4D/2hE9soJ/23AU/gTW9bXEFzEJraaOaM9HjYMD+Ip0kaSLtkRXX0YZFYd14O8MXE8lz/Y1tb3Mgw9xaA28xH/XSMq3c96AN6iuc/wCEYuLcp/ZvijXrVEBAiknS5VvTcZlZzj2YUC18aW28x6xpGoDPyJNZPAQPQsrtn6hR9KAOjormn1HxlawBpvDVjfS45Wz1AKM+3mKtOm8TXtqgN14U1zcSARbxpNj34agDo64n4pDW3vPCkek6M+oRDXYJLqRZAv2eNQ2XYY5HP8vWup0jUY9SgaVLa7t9rbSlxCY2z9DWd418SDw3Z2Uy6bcajNe3sdnBDCyqS75wSWIAHHNAGTrvgDSdf8fnxBr2naVqtkNKFlHbXlosxR/MLFxuBA4OOOa5BvhFqiWlrGupw3T/ANnLplyJL68gj8hJJDGQsMi+Z8sm0q/HHBHOd61+KlsEFzqvh/UNMsRJdW8tzJJG4Se3DGWPapyR8jYboTWXdfF831iU8PaXb3OorNbMYRqEEym3lk2b9yOQrZ42nkZB5FEVsl/V7/5v5Dbau3/Vrf5L5lofDvW01VxZ6hp2m6eVlWT7EZ0+1K8bKFlgLGLOWBMg+c7RzyaNO+HOtLd2F3fahp/mWz6WXWFXKsLTzAcZ/vBxj0wata/8TP7P1C70xtIe3uAlwltLJcxSfvo4WlAeJG3qpCnBOMjHTNRaX8UjBollceJdAvdPu7zTkvLRFKOLwkxoVQBjsbdKmFY9G68Gqi3uvJ/m0KS0s+tzJ8TaRqXg7Wm8QWcwluLua/G3+zp7iIRzujhT5QLLICgxxtYZBI4rt/hNp99pXw30Ow1KIxXkVqPOQjBViScEdjz07Vz2q/Ee8g1iw0mXTG0m+F20eoW9wBMUhNpPMjxsjBWyYsfgRx1rR0Tx5Lqv2ddK0O/1eBIbdr28hCRCNpUVxiNmycBgSATjPU0JPlt6fr/mEt+b1/r8DuaKKzfEGrHSLeOYaXqWo7227LGESMvuQSOKkDSorn18Q30q/wCj+FtYJx0lEcf82qOPWPFUsrovhDyFB+WSbUY8MPXC5IoA6SiubD+OZZyPs3h+2hxw3nyyuD7jaB+tLHpfiyWRzd+KbaOI42raaYEZfX5ndwf++RQB0dRXVxb2sJmuZ4oIx1eRwqj8TWAvhISw+XqXiTxHqAzklr77MevT/RhHx2qe38HeF4LlboaFYy3SjaLieITS49N75b9aAIpPG/hgFBbaouoGRtq/YInugT6ZjDAdO5FMPiLWLnI0zwlqDgPtL3ksduuP7w5JI/AGujjjjjXbHGqD0UYFOoA5sW3jS8P+kalpWlpvPy20DTuyem5yoU++CKRfBmmzgf21e6nrrYIK31yTEwPUGFNsRH1U10tFAEFjZ2djbrb2NrBawqMLHDGEUD2A4qeiigAooooAKKKKACiiigAooooAKKKKAOb+ILNNp1hpSNIrajqVvASgzhFbzXz7FY2U/wC9XSVzd5uvfiHYQBX8rTrKS4ZgflLyEIoPuArEfWukoApeILNdQ0HULBlDrc2ssJUjIIZSMfrVfwhdLfeFNJvI2DJNZxSAg5BBQGtWuc+Gohj8F2VnBjy7FpbEAfw+RK8RH4bMfhQB0dFFFAGbrWgaNrXltqenQXEkWTFMVxLEcEZRxhlOCeQR1rzX43fCObxp4FTw9pGtX8bC8hkQX1208caqSGbL5csFZsfNzXrlFAHM/DLwfb+BvCVr4ft9S1HUhCPmnvZ2kZjj+EEkIvHCjgVnS6b4k8P+LNZ1bRNNtdXttZMUjxvciCS3lRNmSSDuQgA+o5rt6KAPGNQ+HXiWysEi0u1s7jUrqOT7Veeen2ffJM0pjlt5UYSQhm427XOOozU+reCPF0l+97bBomtNYuLyEWd1EjXKTRIuR5sbqhUqeCDkHgivYKKd/wCv69Aeruzxa3+HXiPTNF1DTLXTrPUF1nSvsLNd3gY6aS8jEghF3p+8BwgXBUAcYNVNI8N61qV/4u8P2en2U0ba/aedq8swEsRggtmLbcZZuPlweCxzXulAAGcADPWmpWbf9bpg9f68rHhUvwt8UPZXOlyyz3a28N6LW5mvYRFK0+7+BYRJk7vm3uRkZ54ro9b8Ca1L4qtNR02DT47eKLT1IZsLugFwGyoHIHmJ9RmvUqKnpb+tAet/M8s+HvhnxbYeNdP1bWbC3gt4dImsJPLuIiFcypIvlxxxqBH8rAA5Ydya9Toopt3SX9b3/UVtWwooopDCiiigAooooAK5Xxp/yNvgf/sMT/8Apvuq6qsTxV4eGvNp0qatqGlXOnXJube4sxCXDGJ4iCJY3UgrI3bPTmgDI/4Q/UpPH+u6/N4iuxp+p6TDYRWkaoGgKtIS4YrnjzCVznl2yDhcTaj8PfDd9o2k6VJBLHBpeBEY2CvKnltGySHHzKysd3Q55yKk/wCEX1z/AKKN4o/8B9O/+RKP+EX1z/oo3ij/AMB9O/8AkSiw7lH/AIVxpzWE9vca5rtzM4t0hu5pomltkt5BJEqfu9pAYAksrFu5NO1D4a+H7+yt7W6n1BxBqx1XeJVVpJGOXjbC4Mbd1xz61c/4RfXP+ijeKP8AwH07/wCRKQeGNc/6KN4o/wDAfTv/AJEp3d7/ANf1oK2lhP8AhCNPh1Mapa3uow3S6nJqfyPGQ7vGqPGQyH5Cqj3HZhVb4VeF5PDtnq15c2v2O61bUJbtrbzRILZCTtiDDjAyzccAucVb/wCEX1z/AKKN4o/8B9O/+RKP+EX1z/oo3ij/AMB9O/8AkSknb+vT/JA9f69f82J8If8Akk/hD/sB2X/ohK6mqHhvSbfQfD2m6HZvLJbadaRWsTSkF2SNAoLEADOBzgD6VfoAKKKKACiiigAooooAKKKKACiiigAooooAKKKKACiiigAooooAKKKKACszX9DtNaOnm7eZfsF7HeReWwGXTOAcg5HPt9a06KAOTk+H+gzWotbj7VPB9uu71o3kGHe5DiRTgZ2/vGxjBHHJqBfh7Z/2XPYya/rsu8w+TK0kIa2ETBk2KIwhOQMs6sxHBJrs65H4h3mtRaj4Z07R9UOm/wBo6kYLmVYUkYxCGRyF3ggNlRg4P0PShbr5DfvXv5v9WZ1x8KtInlBk1zXfJW5muo4BJBsR5ldZefK3MGEjfeJ25+XbUlt8LtEFktrf6prWqJBZCysmurhN1lGGVh5ZRFO7ciHc25vlAzjivOPEnjbVL+SXT7fxhdva6jHqNs6NFZxtF5ULMpRArSI25Cp8w/NklVHGLN5428T6cLKy0zVjJBa6XZS2c009ikWos6/OZC+12UEbB5ABBHOScU4p208v1/r5g73+/wDNfqeh/wDCtdIlulvr/U9W1DUfPM0l7PJEJJP3EkAUhI1QKqSNgKo55Oeclv8ADXRbbyIrfUdXis0S2W5s1nTyrwwBRG0nybs4Vc7CobHINdpEzNEjMu1ioJGc4PpTqLtMm90FFFFIYUUUUAFFFFABRRRQAUUUUAFFFFABRRRQAUUUUAFFFFABRRRQAUUUUAFFFY/jPUpdJ8NXl1aqrXjKIbRGzh55CEiBx23sufQZNAFHwQFvb3XNfwCL29aCFsEExW+Yhn/gYlP0IrpqpaFp0OkaLZaXAzNHaQJCrOcs20AbiT1J6k9yau0AFc54LbyrvxFp3llBa6vIy5GNwmjjnLD23SsPqDXR1zcObH4jXKsW8rVdPR0zjaJYGYN+LLKv4R0AdJRRRQAUUUUAFFFFABRRRQAUUUUAFFFFABRRRQAUUUUAFFFFABRRRQAUUUUAFFFFAGP41utcs/CuoT+GtOXUdYEJFnbtIqK0h4BZmIAAzk/SvLP2TpviBH4Wv7DxvaTOn2uaazv3nSTzCZXWWM4JI2yKxHAGDxXtdc38N4Ut/DH2ePIEd7d8E8gm4kb+tAHSUUUUAFFFFABRRRQAUUUUAFFFFABRRRQAUUUUAFFFFABRRRQAUUUUAFFFFABRRRQAUUUUAFNZEZlZkVipypIzg+1OooAq/wBnaf5rS/YbXzHbczeSuWPqTjryaX+z9P8A3H+g23+j/wCp/dL+7/3eOPwqzRQAUUUUAFFFFABRRRQAUUUUAFFFFABRRRQAUUUUAFFFFABRRRQAUUUUAFFFFABRRRQAVzGpZ1fx1Y6evzWukIb2444M7gpEuc9lMjYx3U9q29b1K10fSbnU71ykFvGXfAyT6ADuScADuSBWd4J066s9Ke71Ndup6jKbu8Gc+WzfdjB9EUKvHGQT3oA3aKKKACua+ICNb6faa9CrNLo9ytywXqYT8so/74Zj+FdLTJ4o54JIJo1kikUo6MMhlIwQaAFjdZI1kjYMjAMpHQg06ua8AzSW9ldeHbqRnu9Fl+z5YktJARugkyeuUIBPTcjjtXS0AFFFFABRRRQAUUUUAFFFFABRRRQAUUUUAFFFFABRRRQAUUUUAFFFFABRRRQAVzngWRmGuW7I6C31eeNd3cEKwI9vmro65bwzdKvjnxTpmNvltbXKj+8JI8E/mlAHU0UUUAFFFFABRRRQAUUUUAFZ/iLWbHQNKfU9SaYW6SRRYhgeZ2eSRY0VUQFmJd1GAO9aFcv8T/8AkW7P/sO6R/6cbagBv/CeaT/0CfFf/hN33/xqj/hPNJ/6BPiv/wAJu+/+NVoajrE9t4y0fRUijMN9a3c0jnO5TEYQoHbB8w5+grl/E3xOh0Gx1Sa40WeWfT9WWxaCOXJaIxiUz528AR72x/s4zzQtXb+u36gbH/CeaT/0CfFf/hN33/xqj/hPNJ/6BPiv/wAJu+/+NVBN8QtIttZ1OxuobryrKRIY5LW3lunncx+Y+I4kZgEUrlunzdqpj4m6bN4lttNtLdLiyufszR34uNqGOaKWQPgrwAIu579sU7B0uaf/AAnmk/8AQJ8V/wDhN33/AMao/wCE80n/AKBPiv8A8Ju+/wDjVJfePvDtk0U9xqNsLGeGOSGVPMeSQu+xNsaocqx4DA8nAx3p58feFxYRXf2y7PmXD26266fObkSIMupgCeYu0cklQACCeKQENz8Q9DtraW5uNO8URQxIXkdvDl8AqgZJJ8roBXU2lxFdWsN1btvhmRZI2xjKkZB/Kub1jWtN8Q/C3VdZ0e5+02N1pdy0Muxk3Dy2HRgCOR3FX9CvLTT/AARp19fXMVtaw6dC8s0rhURRGMkk9KHoBtUVX029tNSsIL+xnS4tbiMSQyocq6kZBHtUzSIv3nVfqcUAOoqrJqOnx/6y+tU/3pVH9arXHiLQbcEz61p8YHXdcKMfrQBp0VzUnj7wSlz9lbxVo5uP+eQu0Ln/AICDmpl8ZeG3z5WprMB1MUTuB+IFAG/RXPS+MtGjjMnlaxIAOkWj3cjH6BYyT+FQR+OdJkkWOPTPFBdjgBvDl8g/NoQB+JoA6iisD/hKrX/oE+IP/BTP/wDE0f8ACVWv/QJ8Qf8Agpn/APiaAN+isD/hKrX/AKBPiD/wUz//ABNV5vG+lQyGObTfEysOu3w9euP++liI/WgDp6KwB4w0ELulnurdcZzcWM0Qx6/MgpLTxt4Qurh7e38S6U80ZAeMXK7lJ9RnIoA6CiqsGo6fcf6i+tpe/wAkqn+tWhyKACiiigAooooAKKKKACiiigAooooAKKKKACiiigAooooAKKKKACiiuR1C8uPFl3Lo2i3Dw6VC+zUtRiOC5B5t4T69ncfdHA+Y/KALG/8AwlniFJE+bQdKm3I38N5dqeo9UjP4F+f4Qa62obG1t7Gzis7OFILeFAkcaDCqo6AVNQAUUUUAFFFFAHL+LW/sTV7LxVGv7lcWepkf8+7N8sh/65uc9/lZ8da6gEEAg5B6Go7qCG6tpba4jWWGVCkiN0ZSMEH8K5vwhcTaXeS+EdRkZ5rVPM06Zzk3NpnA57vGSEb/AIC38VAHUUUUUAI7KiF2YKqjJJ6AVyafEz4fuiunjHRWVgCrC6Ugj1FdJqv/ACC7v/rg/wD6Ca5Lw7q48P8AwJ03XmtzcDTvDMN2YQ+3zPLtg23ODjOMZwaALX/CyvAP/Q36P/4ErR/wsrwD/wBDfo//AIErS6j42s9M1LxFZ6latbjRbBdQD78/aISrZKjHBDKVxz2qhp3jbXdXEi6N4SW4lso4v7SSbURF5UzxhzBEfLPmOoYZ3bFyQM+gO39f16l7/hZXgH/ob9H/APAlaP8AhZXgH/ob9H/8CVrb8NaxZ+INBs9ZsN/2a7jDoJFw69irDswIII9Qax9c+IHhTRNUn03UtQmiuLcxLPtsppEiMn+rDOqFV3YwMnk8daHo7CWoz/hZXgH/AKG/R/8AwJWj/hZXgH/ob9H/APAlaVviF4WFgbwXF++JpIHgTS7lriN0AZw0Ij8xcKQclQMEHvUy+PPCjvFHHqoeSZIJIEWGQtMs2RG0YC5cHByVztwc4oswIP8AhZXgH/ob9H/8CVra8P6/oniG2ludD1S01GGGTypXt5Q4R8Btpx0OGB+hFaVcp4M/5G/xx/2FYP8A0gtqAOrooooAKKKKACiiigAooooAKKKKACvPvF16fDfxS0nXHV/sGoafJZ37BfliEciskrH0BkIP+ySeimvQa5j4hxrFY6dqzJvjsL+Jp0wMPBJmGQNn+ELJvP8AuUAdOCCAQcg9DRXJRLqXg8eTHBcan4eX7giBkubFf7oXrLGO2MsOmG7dHpeo2GqWaXmnXcN1bv8AdkicMPcex9qALVFFFABRRRQAUUUUAFcv8T/+Rbs/+w7pH/pxtq2Nd1rTNDtBc6ldLCrMEiQAtJK56IiD5nY9gATXM+NLu8vvBlldXumvpzvr+k7YJJAzhP7St9pbHAJHOMnHrQAvimHxD/wtPwld6dpKXWmJb3sN7cmXb9nD+UwJGOc+XgD1J9KTUPh/b33xDuPE1xeb7O505rSWw8v5XkYbDKTn/nmSuMd+tdtUdzL5FtLN5cknloW2RrlmwM4A7mk7W1Gm+h5hpnwx1zTfD2lafB4niuJ7eeaW/eeCQR3bOAqOVSQHciKqjJKnnIrOsvggktlZafrurQX9lBHawzRR27xeakEcyDkPkEiVT6ZU+vGta/FeWbRbi/Xw4ks6T20KWkOpxtKrTuFVJkIDQyDIJVlx6Mafq/xXg0aR9L1nTrLTddW4WH7PdaokVqVZC4f7QygAEAjG3ORjHerbev8AW3/DiXZDpvhzq13f6Xeah4iiuJrCO3i8z7KQ0qQz+Ypb5sbiuASOM5OO1VfFehX/AIb18+KNNnu5Lqe+uJAYdIlvY0jliiUo8cTeZuzECHAxnhsDmq9z8dvDS28FxALNlW2+0XiT6nFC6L5jxkQg5Fw2Y3OFIBABB5Aq9qfxD1e8axutA0dRos2uRaadQklBaT95skxFjIXIKht2cjpilZ7eq+9q/wCIWW7/AKsn+hP4Z0zUdH/Z+ksNWiaK+TRrlpkYAMrMjtggcA89O1ZXxJ+FcfxR+G+i6e/iLUtKaGxhaNIm3W8jeWMGSPjd+fFeheO/+RI17/sG3H/opqm8Jf8AIq6R/wBeMP8A6AKG7u4I5PwL8N7XS/AmkaF4guLjULyztEt55Yr2ZEcr3UBhge1b9t4L8MW8YjTS1dQMDzZXk4+rMa6CikBiDwh4T89Z/wDhGdGMy/dkNjGWH0OM1oW+l6ZbY+z6dZw46eXAq4/IVbooARVVRtVQB6AUtFFABRRRQAUUUUAFFFFABTJoYZk2TRJIvo6gj9afRQBjS+FPDEs7Tt4e0vzmGGlW1RXI/wB4DNVV8FaFFI8lmt9ZyMQS0F9Kv5AsQPyro6KAOZ/4RrVLe38vTvF+sRNn79yI7k/+PLT/ACPGttIPLv8ARb+ED7s1s8MjH/eVio/75ro6KAObGueI7VAdQ8Hzy/NgnTb2KcAZ+8fM8o/gAT9aVvG3h+AsNSuLnSCpAY6laS2yZPpI6hG/BjXR0HkYPIoAr2d9ZXsYks7uC4Q9GikDA/lVisO/8IeGb15ZZdGtYp5ceZPbqYJWx0zJHhv1qtJ4ZvrcOdH8UaraE42pcFbmNAOwDjP60Ab99cR2dlPdy7vLgjaR9oycKMnH5Vyun+NdRv7C3vrX4e+KpLe5iSaJ/MsBuRgCDg3WRwRWvqyXkfg7UEvpop7gWU2+SNNit8h5xk4rmzfXen/CnwlNZTtBI8miQMygcxyT26OvPYqzD8aANP8A4SrWf+ideKv+/un/APyVR/wlWs/9E68Vf9/dP/8AkqofiVLrLf2VZaNemEzzu1zBbXMcN7PEqE4gMnykhtpPTjuK5HQ9f8UnxBounwa0ZreO9u4r631O12XaKkauscjIxRmAOQ68HI60r7jsdp/wlWs/9E68Vf8Af3T/AP5Ko/4SrWf+ideKv+/un/8AyVXCw/FLxTJY6YW0W1W9v9O/tNYreyvLsCLO0RkwoxVmIzuICgHHNadl8RPEN5cSXw0W1tdLg1Gzs5oLjzFux9ojjPIOArI0mCCDnHaqtr/Xe35iel7nT/8ACVaz/wBE68Vf9/dP/wDkqj/hKtZ/6J14q/7+6f8A/JVcVqvxA8YXGlWd7YWuj21lrcF61g7NI09uIY2ZWcdGJ2k4GNpwOar6f4v8dWN1f3lxPpmoW1jo+mXV1EwdcmUyBzFjoxABJbIyvAGaEr3/AK7/AOQ2rf16f5ne/wDCVaz/ANE68Vf9/dP/APkqtHwr4gXXl1BTpd/plxp90LW4t7zyt6uYo5QQYndSCkqd/WthG3IreozXJeF7hbXW/H1y6SyLFrMblYoy7sBptmcKo5J9hSEddUN7dWtjayXV5cRW8EY3PJIwVVHqSa8G+HXxl8XeMPi3rnhmHw4NMgW1D6dBqivBJGEbDSSLt3MWDA7BjAXr1r1yz8Li4vI9Q8R3jaxdRsHhidAttbsDkFIum4cYZsngYxQBTaTU/GIUW5uNL8OsPnkZWjur4eig4MUZ9T8zcY2jk9TY2ttY2cVnZwJBbwqEjjQYVQOwqaigAooooAKKKKACiiigArI8UaL/AGxZxGC4NpqFrJ51ldBcmKQeo7qRkMvcE1r0UAYXhTxB/a32iwvrf7DrNkQt5aE9M9JEP8UbdQ31B5BFbtY/iPQLbWDBcrNLZalakm1vYDiSLPUejIe6nIP1AI5fxf4013wV4Q1bVNf0NrxrC0kmivLIFoJmVcqJF+/Fk4BOGUdSwoA7fVf+QXd/9cH/APQTXmmuf2w/7L8Ftoekvqt7deGILZbZH2sRJbqhYcHJUNux3ANXfhZ8VfDnxQ8H3t5pLNb39vbt9tsZf9ZCSpwQejKcHDD8cGtHw1rln4b+CGja9qG77LY6BazSbcZIECcDPHPShuw0tbEfjTwPP4t1DQdUmvF0yS32jVLZF80XUO5JDBv44EiD5scjdxzVmfwxr2n6zql74X1qys4NWlE91Dd2jTeVLtCGSIh1wSFXhsjI+tYFr8YtMbTb6/uLO2lg0x4m1GXTdRS9jgt5MgShox8xVhhkwCOoyKZe/EbxFaanc3beGg2m2+hpqs9s10qywx72yc4O59gB2cAHI3U0n8P9a6/p94r3/r5fr93yNrwumoeHdXsPCGnLZXOkWkG2aR5SbvcQXMr4O0bmJ+XGTknoKd4g8Czapda7MuppF/alxYTKDCT5f2ZgxB553Y9se9ZGpeKtBsPiDBLJ4T0j7VPPHarqIngN/l4yysY1UusZClcswPH3cVduPiYkfhvR9Yi0G7nbVNM+3xwRvuMYygwxCn5RvyWA4AJxRd/F/Xf9At0/rsR634A1m61m9vrHxBBFBeX8l1LaTQSGMhoIogTskUll8okZyvzYK8Zqjo3wv1ex/wCEfvJPEVo+o+HLaO10yRLEiMRdJvMUsSxkXA4IC4yKkf4ha5fXPh2XTdN0w2N7c3cN3LBqkdyhEURcNE6KQ3TPzbTlcEDOant/iW7aUdQs9HudT0+wsre51S7aVIpIhKgcbYgDvYKQxGVABGCaauvlb9Ugevzv+ev4nb+HZdYm04vrlvb29350gCQNlfLDnYTyeSuCRnqaxfBn/I3+OP8AsKwf+kFtWdoXxDl1TU7VRoDxaXdalPpsN79qDM0se/B8vbwhCHnOQeMd60fBn/I3+OP+wrB/6QW1KwdTq6KKKQBRRRQAUUUUAFFFFABRRRQAVV1iwg1TSLzTLpd0F3A8Eg9VZSD/ADq1RQBieBr65v8AwzatfMTf24NreEjBM0Z2O2PRiNw9mFN1XwrpV9evqEP2jTdRcYa8sZTFI3+9j5X9t4bHaqlrjRfHc9rtCWmuIbmPAwBcxgLIPqybDz12n0rqKAOZFl4zseLXWdO1OPd929tjG4XHTdGcE+5FPj1XxVHK63XhWFo1xtkt9RVi/HPysq4/M10dFAHM3PijUrcqP+EI8RT5/wCeP2Y4+uZhRbeKNSnLD/hCPEcOBnM32YA/TExrpqKAOcfVfFUsypa+FYY4iDmW51FVK8cfKqtn8xTDp/jC/wCL7XLLTYsncmn25ZypHHzyZwR6he1dNRQBj6J4b0vSrg3kcctzfsu1726kMs7DuNx+6DjouB7VnfFPevhOOZLe5nFvq2mXEiW8DzSeXHfwO7BEBZsKrE4B4BrqaKAOV/4WB4e/54eIv/Cc1D/4zTJ/HfhyaCSF4fEm11Ktt8PaipwRjgiHI+orraKAPCvE+m+Gb2zU2t54zvL43Fqv2m+0jUPMhtophIUjZbfOeMgnJJAya2lTwQsbTC68cf2o0/nnVTol99rDbdmN32fbt28bduPbPNet1g+L9Wu9Lm0JbXy8X2qxWk29c/u2Rycc8HKjmjpb+un+QdbnDTN4MZoZIb7x9bTCEQ3M0OlakJLxAxYCVzAWPLNgqVIyQCBxUVxD4Dl1OO7WTxtFBHfrqK2Mei6gLf7SDuMm02+ck5JGcZJOM8165RRd3uBwPi7xtot54U1eztbXxFJPPYzxxIPDl/lmaNgB/qfU11vhiOSHw1pcMqNHIlnCrqwwVIQZBFZcfjnw03j+fwK+oJFrsVulwtvJ8vmowJ+Q9yAMkdcHPrXS0AFFFFABRRRQAUUUUAFFFFABRRRQAUUUUAFFFFABRRRQAUUUUAFFZGs+JNI0q4W0uLky3rDKWduhlnYeuxckD/aOB71n/bvF+qEfYdKtdGt2/wCWuoP5k2P+uaHAP1agDp64b4u/EzRfhppVlqesW891bz3Qt5FtmUyxAqxD7CQWGVxx6itT/hFZLws2ueINW1DcAGhimNrCCO4EWG/AsRVPxR8MvBXiHQJNDvNDtorSaeKef7PGI5JjG4YBnA3EHGDznBPNAC6R4w0Lxx8OdQ17w7cTT2MlrOgeSB4zuCHI+YDOPUZHvWXdeFrvxb8LPCNjZ65daO9sum3jSQAEyLEI32nIPdQQezAdsius1eztdP8ABl7Y2NvFbWsFhJHFFGu1UURnAArL0W+/s34Q6fqG6VPs2hRS7oovMcbYAchf4j7Um7K40rtJG1r2haVrtpHa6pa+ekTiSJxI0ckbYxuR1IZTgkZBB5NUYPBfhqGKzSLTShs7hrmGQTyeYZWGGZ33bnJHB3E5HWvHNK8ca7daoukWPjJ7qO7n0tkuBLb3EiLNM6TKrIgQjAXjBKk4JrX/AOEk1aDWp9D1/wAa3Ok6VZXF3FFqsiwpJdSIU2Qu7JsyFYnAALdulU4tJ/1tYW/4fjc9LvvBXhi+0+ysJtNxb2MXk24inkiZI8Y2bkYMynupJB7irEXhXw9FDLDDpcEcUtxFcuiZVfMiCiMgA4G0IuAOOK8xt9YvtG/Zp0TUtO1aSxm3WkZvVgDMqPdKrtsYHqrHjFQt4t1BdSk06HxtLN4U+3RRyeJ8wEwkxMxi84J5WN4Ub9vGdp5NOzu/X/L/ADEveSfkdFpXwx8vxqmtag2mm0ga5aOG2jlQymcFW3IzlEGCc+WBuPJrq7LwX4Zs7K4s4NMHk3EEVvMHnkcvHGWKKWZicKWOOe+K8qvvF3jX+yrMWGryzJrFxc6PpN+bdMSOJFMF2RtwcxiTn7rbQQOarz+PfF2oaXY6u97JpekXtwbWSZ54bTyHghAk/eyxsq7p/MX5hz5YAxmkvh/r+uv4lPf+v66P7j3xQFUKOABgVy/gv/kZvHH/AGHIv/TdZVy3wt1TxV4g8SPJrWuf6PaaVaTfZrVF8qeSRpx5hZkDYKohwMDPTjr1Pgr/AJGbxx/2HIv/AE3WVElZ6kpk8fi3wlNeQrPqdra3e4rCl+htpSechVlCt0B6dq6FHWRA6MrKRkEHINNnhhuIminiSWNhhldQwP1BrAfwX4eRzLp1pJpEvJD6bM1sMnuUQhGP+8ppDOiormW0/wAXadj+ztbttViBA8rUodkmO/7yPAJ/4DSL4t+wgL4m0m70U45nP762/wC/qfdGO7hR70AdPRUdtPBdW6XFtNHPDIu5JI2DKw9QRwRUlABRRRQAUUUUAFFFFABVDxFo2m+INFutG1e2F1YXSeXPCSQJFzyCRzir9FAGRBo+k6F4buNP0bTbTT7RIH2w28QRfunsO/vWT4H06z1f4P6BpeoQia1utCtYpUJIypgXuOn1rq5EWSNo3XcrAqw9Qa5O2+HHhe2tora3/t2GCFFjjjj8QX6qigYCgCbAAAAAoC44eAtMmiji1TUtZ1eJbhJ2jvrvzEk2A7FZAApUE56ZJAJJxTLP4d6Ba2F9YpJqDwXmnNpjCS43GO2JYhEOONu4gdcAAdqk/wCFf+Hf+eviD/wor/8A+PUf8K/8O/8APXxB/wCFFf8A/wAeoAqzfDTQ5NQ+1LfavHGL5NQW2S5AhFwqhS+NuTkDBBJHJwBUdl8L9Ds2ja31TXkNvbNa2RW+K/ZIiwYJHgDgFRjdu4GDkVJaeDfC1zeXdpHL4j8y0ZVkz4hvwMsu4Y/f88Va/wCFf+Hf+eviD/wor/8A+PUAQQ/DnRYxHJ9t1R7wXj3kt406+bcSPF5Tb/l2kbMLgAdB3qOT4Z+HWghto59ThtBbw211bR3OI72OLhBMMZOBxkEEjg5FW/8AhX/h3/nr4g/8KK//APj1H/Cv/Dv/AD18Qf8AhRX/AP8AHqdwLVj4O0ayitordZ1S31KXUox5nSaQsW7fd+c4H0qr4M/5G/xx/wBhWD/0gtqP+Ff+Hf8Anr4g/wDCiv8A/wCPVreHPD2leHorlNLiuFN1MJp3uLuW4kkcIqAl5WZuFRRjOMCkBq0UUUAFFFFABRRRQAUUUUAFFFFABRRRQBj+MNJk1fSNto6RajayLdWEzjiOdM7Sf9kglW/2WapvDWrRa3o8OoRxtC7ZSaB/vQSqcPG3urAj36jg1pVyWsA+Ftcl8QxjGkXpUaqg6QOBhbkD0xhX9gp7UAdbRSKysoZWDKRkEHIIpaACiiigAooooAKKKKACiiigArkviN/x8+FP+xgg/wDRctdbXJfEb/j58Kf9jBB/6LloA62iiigDxHx18IPDf/CzoviZrlxf3zz6jCJ41mMKWqbBHE4ZCG+VghJz0zxXtwGABVXWNPt9V0q6026UmG5iaN8dQCOo9x1FZfgbULi80drPUD/xMtNlNneDPV1Aw/0dSrj2agDeooooAKKKKACiiigAooooAKKKKACiiigAooooAKKK5zXdfuDqR0Dw7FFd6vgNO7n9zYoejykdSf4UHJ9hzQBf8Qa9p2iRxfbJHe4nJW3tYV3zzsOoRByfc9B3IrKS08Sa/wDPqVw+g2B6WtpIDdSD/bl6Jn0Tn/aFaHh7w9a6VJJeSyyX+qTj/SL+4wZH/wBkY4RB2RcAe5yTs0AUNF0bS9Ft2g0uxhtlZt0hUZeRu7Ox+Zm9ySav0UUAFFFFAFLX4ZLjQtQt4VLyy20iIo7sVIArjfCnie+03wtpOnXXgjxWJ7WxhhlC2sRG5UCnB8znkV39FAHIjxjIOngbxWPpZxf/AByg+MpW6+B/FZ5zzZxf/HK66igDz/xJrEWv6Yun33grxksK3ENwPKtolO6KRZF/5aHjcoz7Vpf8JjLt2/8ACD+K9vp9jix/6MrrqKOlgOS/4TObAH/CEeLMDp/ocXH/AJEpD4ylK7T4H8Vken2OL/45XXUUAckPGcw6eCPFn/gJF/8AHKX4e/bZr7xRql3pV7pseoauk1vFdqqyNGtlbRFiFJwN8bjr2rrKKACiiigAoIBGCMiiigDnLnwnaw3Mt94fuZNDvZDuc24zbyt6yQn5GPqw2scD5qhj8S3mjutv4wtIrFCdqalAxa0f03E8xH/e4966mmyxpLG0ciK6MMMrDII9CKAFUhlDKQQRkEd6WuSk0vUPCu648NwveaSOZdHB5iHc2xPT/rmflP8ADt6HodF1Sx1jTo9Q0+cTQSZwcEFSOCrA8qwPBB5FAFyiiigAooooAKKKKACiiigAooooA5vwc7zaz4pleNlC6qIUJOdyrbw8j23Mw/A10lc58PC82gTX0iqrXmoXc4weqGdxGfxjCV0dABRRRQAUUUUAFFFFABRRRQAUUUUAFFFFABRRRQAUUUUAFI6rIjI6hkYEMpGQR6GlooA46NpPArrA4eTwqSFicAs2mHsh7mD0P8HT7uNvXxukkayRurowDKynIIPQg0rKrKVZQykYIIyCK5VtG1Pw3I0/hZVuNPZt0ujyvtVfU27niM/7B+Q9tpySAdXRWRoPiPS9Ykkt7eR4b2H/AF1ncIY54unVT25HIyOeta9ABRRRQAUUUUAFFFFABXJfEb/j58Kf9jBB/wCi5a62vBf2mvGnjjwr4n8J2+i+HbLVbK51COSzYl/MN2oZfKbBxgh8g+x9KAPeqKraUb5tMtm1IQLemJTcCHPliTHzBc84znGas0AFct4g/wCJD4ltvEa/LZXgSy1PnATk+TMfozFCf7rgn7grqag1Gzt9QsJ7G7jEkE8bRyKe6kYNAE9Fc54JvLiNLjw7qcrSajpe1PMbrcQHPlTe+QMH/aVq6OgAooooAKKKKACiiigAooooAKKKKACiiob+6t7GxnvbqQRQW8bSyueiqoyT+QoAxvFWrXcM0GiaL5TazeqTGZBuS2iBw0zjuBnAH8TYHqRc8N6JY6Dp32OzDuzuZZ55TuluJT96R27sfyHQAAAVneBLS4ktZvEOpRNHqOrETMjjmCH/AJZRe2FOSP7zN1rpKACiiigAooooAKKKKACiiigAooooAKKKKACiiigAooooAKKKKACiiigAooooAK5bxBY3ei38niXQ4Hl3EHU7GMf8fSAf6xB/z1Uf99AY64rqaKAK+m3trqNhBf2Uyz21xGJIpF6MpGQasV5B4t+JnhP4WeLrjQ7q8Nyupss9vptoA8tvcSMAykZwiSE7xnADb/71evI25FbGMjOPSgBaKKKACiiigAooooAKzfFWpHR/DOp6qqM7WlpLMqKMl2VSQoHck4A+taVc149Juo9J0VVZjqGoxCTa2CsUR85j7jKKpH+3QBqeFtOXSPDWmaUpJFnaRQZJySVQAknuTjrWjRRQAUUUUAFFFFABRRRQAUUUUAFFFFABRRRQAUUUUAFFFFABRRRQAUUUUAZuuaDpWtIg1C1DyRHMUyMUliPqjrhlP0NZS2nizRh/oV7D4gtB0gviIblRnosqja/HADKDxy5rp6KAObj8ZabFIIdZtr7RJyQu29hKoWPZZFyjfg1btleWl9CJ7K6guYj0eKQOv5ipnVXUqyhlIwQRkGsG68G+G5pxcJpcVrcBSqzWhMDqD1wUIoA36K5seGr+3VF07xbrduqnO2Zo7nd7EyozfkRSmz8bRyr5OvaJNCBys+lSCQn/AHlnAH/fNAHR0E4GTwK5Xxq+qRfDHxHJqElst2mmXRD2m5VGImwRk5B/Gvnv4WXnh6zufAUvgPxJd6rrl/Cf+Emsf7Ulu4hD5JLtKjMwiIbGMbeeKSer8rfjf/LUq2ifr+Fv89D6rgminhWaCVJY3GVdGDKw9iKjurO1u2ga6t4pjBKJYS6g7HAIDD0PJ596+d9O+IXiLS/Dvhq80/7DYaGulW00lnpEdu7Qs8pUh7eRhI0ZH3fKYEHJOelXfEPxO16TxebKyvrmXSbvUbzSpFmt7eCOPy4HPyKHNxvBX77bVPZac/dv8/wFFX/D8rn0BNJHDE0s0iRxoMszHAUepNNe4t08rfPEvmkLHlwN564HrXzXoXjDVLH4ZaTYtqVp4nsb3wfc3N3Z3MKOto0MY27yPmZWyVYOSSemOlaOm6pI/jKS38m1JuvEenw27PGH+wltMDb4A2QjDtwRyeKqUbNrt/nYXRP1/K59D0V80+EPGfiTwV8KfDutHWLnWLO7lvrCWCWKN3hvGdvs3zKoYAuuCGJ++O2BW341+M3ifwj4l8L+CZ/Dd9c6jeSW8N9q1xbhIp2bbvFuq4DHJIySAMdDQ1v/AF/X/BQdv6/r/gHrXi/T7kPbeINKjL6npu4+WvW6gOPMgP1wCvoyqfUG/Br2kS6Pbat9vgis7lQYpJXCZJ/h5/i4OR14NVD4ikz/AMi7rn/gOv8A8VXEaZZLpPjq68Razpf2fQdQnFvYpdJ/yDp2xmTbkqomckbhjDBR/FxIHp9ndW15brcWlxFcQt914nDKfxFS1yM1pL4b8Vm80rSLmbTNRt2N3DZou2K4QrtfbkcurMCR/cGeTWh/wkcn/Qu65/4Dr/8AFUAb1FYP/CRyf9C7rn/gOv8A8VR/wkcn/Qu65/4Dr/8AFUAb1FYP/CRyf9C7rn/gOv8A8VR/wkcn/Qu65/4Dr/8AFUAb1FZml6s99cGFtJ1K0AXO+4iCr9MgnmvOvFXivxFpHxI1ex0yeCVZP7HtreG83NBCZ5Z1dwqkHOFXvzgU0rtIOjfY9YoryrT/ABz4wR0m1KPQpbcale6W629vKjtLBHK4mBaQgKxjx5eCRnO89KqW3jr4gTWiTMvhhWfQF1wAW05ATdgwf6zkngiTjHI2HrSuv69L/kr/APBG4tb/ANa2/PT/AIB7BWX4n0tta0wacZRHBJPE1yCP9ZErhmj+jAbT7E1wMvxD1trKfxBHbacmiw6nFpj2ZV/tjO7InmK+7bwXBCbCSBncOlYOmeOfFGlfD/Tr7XJ7HVLbUrO+8k27yx3cbwpJIGeXcdwIQglVUqdvWhqybf8AXUUfeaSPcKK8f0nxZqf/AAkVxbPqHk+be3X2ee8ld4LRI7SGTDxhl8xfmPVhjk55q/aeLvGjaRZyXdxoUNzqdzIdP/4lF0ZJLZAMSG2WUtySCSZFCqQTknAHoNLQ9Rorw5fHPiS9i/4SK5uIV06XQ7adtPg82Jlla7ERZZRJxzk/d5Hy+9dBd/ELXbe3/tz7PpjaRNqs+lQ2mx/tSPGZFErPu2kFoydgUEKQdxol7qu/61sKPvar+tL/AJHqNFcD4A8VeItU1TTLfXI9L8vVdFXVIPscciGA5QGNizHf98EEBcYxg9a76qlFx3/roJO4UUUVIwooooAKKKKACiiigAooooAKKKKACiiigAoory/4ueKtY8L+Jre702YPHB4e1G8+yyk+TLLG0OwuBg8bj+ZoWrS/rRN/oNK/9edj1CivK5/Gfjex1HUorweHZodKubFbgRW0ytNHdOq4QmQhGTd94hg2PurSaH8QPEjRabq2rjQf7L1HVbrTUhgWRJoPKM22V3LsCMRHcu0YznJ6U7aXEtVf+u/5HqtFeNx/EfWpNSsrLUY7S6gvfslxby2MNxZhVkuBHjMjEzJggh9qBh/Dg04fEfxg0OnKbKwjn1MXUsH2fSbq9EcUEhTDLE+4s/ynPAQZ+90pPRf10DrY634i/C/wh46ms7zWdOVdRspo5re+gAWZSjBtpP8AEpxgg5/Cu1HAxXi3iDx54u1vwbruoaZHZeH10yztjcw3If7V5sqq52PuUIADgZVtxz92uq+IGoeIIPEfgmz0HUra0lvridJjdqzwuBbs3zIrKXIIyBuHPenZ3sFzv6K8e1H4neIF0O4uLX+xVvtMju2voRa3FyJjbyvHuUqyiGN9jYd2bn5cHGafY+NddaTU47PULRbq51WT7PFeW0140UK20L7UiiKnaGfliyhd2eelLz+f42B6NJ97fhc9eorx6z+JnirUdEudbs7PRoLaw0uz1C4hljkd5vNLh0Rg4CfcyGIb0wetag+IGsR6VceKJzoi6MJLuKDTj5i30hgVz8r5Ku58skx7Bgc7jjBcly3v0/QIpytbqem0Vwfwz8Xa5r9/PaavpzIn2SO7huV024s0+ckGLbNkuRwd6nDA9BXeUNNCTuFcxBnUviPPLjMGj2YhQlf+W0x3Ng+yKoI9xXQajeW+n6fcX93IsVvbRNLK7dFVRkn8hWP4CtLiDw+t5fRNFfalK19dI33keTkIccZRAicf3aQzfooooAKKKKACiiigAooooAKKKKACiiigAooooAKKKKACiiigAooooAKKKKACiiigAooooAKKKKAGyxxyxNFKivG4KsrDIYHqCO9VNP0fSdPZ20/S7G0LjDmC3VNw9Dgc1dooAoto+kM9s7aVYs1r/wAe5NumYf8Ac4+X8KztdHh/TL6yuLvR7aS51K9S1WZbZC5kZWIZmPOMKRnk81v1yXxG/wCPnwp/2MEH/ouWgDet9F0e3WZbfSbCEToEmCW6L5igYCtgcjHY1MNO09ZBItjahw4cMIlyGA2hs46gcZ9Ks0UAc7q3gnw7qmoWN5c2OPsVz9rSGJzHDJNwRJIi4V2BAwWBxWzqFhY6hHHHfWkFyscgkjEqBtjjowz0I9as0UdLB1uFQahZ22oWM9jeQpPbToY5Y3GQykYIqeigDmPDV5c6TqI8K6xcNLKFL6bdP1uoV6qT3kTgH1GG9a6es3xHo9vrenfZZ2eKRHWW3uIziSCVfuup9R+oJB4Jql4V1q4up59F1lEg1uyAMyqMJcRnhZo/VT3HVTkHsSAb9FFFABRRRQAVl3fh3Q7rUm1K50u2lvGaF2mZMsTCSYjn/ZLMR9TWpRQBlnw7oZTZ/Zdtt+0yXWNn/LaQMHf6sGYH6mkTw3oSRiNdKtgos/sIATpb5z5X+77Vq0UBcw/+EQ8M/wBsRav/AGLafbogoSXZyMDaDjpkDgHGarWXgHwbZef9l8OWEQuIHt5AI+DG/wB9cdAG74610tef/tETeIrf4Pa3J4TF6dbzbLafY0LTbjcRA7QOc4JoBG/qHgnwnqEMsN5oFjPHKXMitH97cqq2fqqKD7AVAvw98GCFIf7Bt2RJfNTc7sVbGMgk5HHboawf2f8AV/HeseCzL4+jsE1KCZoCIciYFeCJkxtV+n3TyCDXo1AeRzaeA/B6Rwxp4esVjhiMMaBMKqGQSFcdMbwGx2NWG8I+GW1mXWG0W0N/KGDzbOTuGCcdMkcE4zW5RQBQstG0qyltZbWwghe0tvsluyrgxw8fIPb5V/Kr9FFNtsAooopAFFFFABRRRQAUUUUAFFFFABRRRQAUUUUAFZes+HtE1mTzNV0y2vH+zyWuZUyfKkxvT6HaufoK1KKAMyfQNFne6km023drtoWnJT/WGIgxk/7pAx9KwPBXw70Hw7F50lna3upGW4drsw4JE0juRtJIBw20nuB+FdlRQHSxy1n8PPBNncQXFv4bsY5bcgwvtJKYYMMZPABAIHQY4q7qPhHw3qGmQaZeaPbSWluzPDHgr5ZYktgjkZyc+ua3KKA63Ob1TwL4N1EwtfeHtPlEMSwoDHtUIv3VIHBA7Z6dqveIPDWg+IIrePWdLt71bZi0HmA5iJG0lSOQccZFZ2uyHWPFNloEDN5NmVv9QZTwACfKiP8AvMC2PRDXT0Ac1d+AfBt3DbQ3HhyweK2gNvEnl4AjJyUIH3hnJwc8nNLL4D8Hy28UD+H7MxxS+cgCkEPtCE5BzyqqD6gCukooAwbHwd4XsdPudPtNDsobS5iWGaFU+V41JKqR6As2B71JB4U8NwazNrEWjWa30wYSTCPltww3HTJHBOMnvW1RQBkeHvDGgeH3nfRdKt7J58eY0Y5IHQZPQDJwBxWvRUd1cQ2trLdXEixQxIXkdjgKoGST+FAHOeL86rqmm+GI+Yp3F3f47W8bAhD/AL77V91DiunrnPBEM11Fc+JL2FornVWDxxuMNFbj/VIR2OPmI9WweldHQAUUUUAFFFFABRRRQAUUUUAFFFFABRRRQAUUUUAFFFFABRRRQAUUUUAFFFFABRRRQAUUUUAFFFFABRRRQAVyXxG/4+fCn/YwQf8AouWutrkviN/x8+FP+xgg/wDRctAHW0UUUAFFFFABRRRQAVj+JtDTV44J4JzZ6lZuZLO7QZMTEYII/iRhwyng/UAjYooAxfDettqDzafqEAs9YtAPtNvnKsD0kjP8Ubdj26HkVtVj+JNDXVFhubac2WqWpLWl2gyUJ6qw/iQ91PX6gGofDWvve3EmkatbrY65bIGmtwSY5U6CWFj95D+ang9iQDeooooAKKKKACiiigAooooA5XxBBPoGrSeKNOglntpFC6taxDLMi9J0Xu6DqByy9MkAHo7C8tdQsYL6xuI7i2njEkUsbbldSMgg9xip65OfSr7wzeT6l4ct2utPncy3mkqQDvP3pIMnCsepThWPOQeoB1lFUdD1fT9asReabcCaPJVwQVeNh1R1PKsO6kAir1ABRRRQAUUUUAFFFFABRRRQAUUUUAFFFFABRRRQAUUUUAFFFFABRRRQAVjeKdbOlQw21nCLvVrxjHZWufvtjlmx92NerN2HuRUPiDxE1tdjR9Gtf7T1pwD5CtiO3U/8tJm/gX0H3m6AdSJPDeg/2dLNqN/dG/1e6AFxdMMBV6iONf4Iweg79SSaAJfC2j/2Pp7JNcG7vriQz3t0wwZ5SBk47KAAFHZQBWtRRQAUUUUAFFFFABXKeIWXxHryeF4iHsbbZcawRyGXrHbn/eI3MP7ox0atTxVrDaTYolpCLrU7t/JsbbdjzZCOp9EUZZj2APfALvC2jrouli3adrq6ldpru5f700zcs3sOwHYACgDVooooAKKKKACiiigAooooAKKKKACiiigAooooAKKKKACiiigAooooAKKKKACiiigAooooAKKKKACiiigAooooAK5L4jf8fPhT/sYIP/RctdbXhH7Sfw68b+KPFPhnUvB/iHWbKF7tLe/it7+SOO2AyVuVUMAGALDI55FAHu9FVdIsl03S7XT0muJ1toViEtxK0kj7RjczNksx7k9atUAFFFFABRRRQAUUUUAFZfiLQ7XWreMStJb3Vuxe1u4SBLbv6qffoQeCOCK1KKAOa0nXrqz1CLQ/E6R299IStpdoMW997Ln7smOqH6rkdOlqprGm2Gr6fLp+pWsd1bSgbo3Hccgg9QQcEEcggEc1zn2vV/CRK6k1xq+hA/JeKpe5tV9JVHMij++BkdwetAHXUVFaXNveWsd1aTxzwSqHjkjYMrqehBHBFS0AFFFFABRRRQAUUUUAYOteG4rq+OraXdSaTq+AGuoFBE4A4WZDxIozxnkdiKpp4outHbyfGFitgucLqUGXs392PWHv9/jj71dVSMAylWAIIwQe9ACQyRzRLLDIkkbgMrqchge4PenVzU3hC3tZXuPDd9PoE7Hc0duA1q555aA/L3JJXaSepNNGqeKdMO3VdDTUoR/y8aY/zdeMxOQfc4Y0AdPRWJpXizw/qVytpDqMcN4xIFpcqYJzg4OI5AGIHqAR71t0AFFFFABRXkfx8+LV98N9V0OxtLLRpE1JJme41O7kgii2YwMojnnPpWtafFKzs/Cema14jsZo1ubaO4ubrTo3msoFkbCESuEL54OFUsO4FEfeV16A9HY9Gory6L4reX4hazv7C3t9Pi1DUbee5EjEpFawpL5m3HJIY5HtXYeCvF2n+LLZ7jT7W/gjCpIjXEICyI4yrKykqcjtnI7gUJXV/mD0OhoritT+JegaZqklhqFrq1rhbgwzTWhRLgwIXkEYJ3HAU4JAU44JqtZ/FvwnNZyXd0NR0+IadHqUP2u22m5gchVaMAkk7mVcHByR25oWv9f12G1Y76iuI8FeOrjxH4513w/Jotxp0WmWttOpuflmYyhiQyjIGMDGCetdvQK4UUiurMyqykqcMAehxnn8CKbcTQ28LTTypFEgyzuwVVHqSelAD6K5x/GWlTN5eix3euScc2EW+Lk4z5pxHx3wxI9Kj8rxjq4Hnz2vh63P3kgxcXJHPG8jYp6HOGoA2Na1nS9GgWXUryODedsSctJK391EGWdvZQTWIZPEviMbYY5vDmmN1kkCm9lHT5V5WL1ydx6cCtLRPDek6TcNeQwvPfyLtkvblzLcOPTe3IXPO0YUdgK2KAKGh6Pp2i2f2XTbZYULb5GJLPK/dnY8sx9SSav0UUAFFFFABRRRQAVT1vVLPR9Ml1C/l8uCIDoMs7E4VVA5ZiSAAOSSBS6zqdjo+mzajqVwlvawjLu35AAdSSeAByScVg6Np97reqp4g12FoYYju0zTpB/x78f66Qd5SDwP4BwOSTQBN4X028nvZPEuuQ+XqVxH5cFuW3CygJyIx23HALkdSAOiiujoooAKKKKACiiigAooooAKKKKACiiigAooooAKKKKACiiigAooooAKKKKACiiigAooooAKKKKACiiigArmfif4wt/Angu88T3VjcX8Vq0amCBlDuXdUGC3HVhXTVxnxq8JX/jj4dah4b0y7trS7uHheOW4DGNSkqvyF5/hpPoVG19Sl4Q+J1tqmp3Wk+I/D+p+ENRt7Q33k6o0e2S3Bw0iujFcA9RnitZ/iJ4MjsFvZNcijia5W0AeKRX85gWVNhXdlgCRxz2zXBX/AMJvFHjA6lf/ABA8Q6W2pyaWdNsBo9tJFDboZFkLtvYsxLIoIyOM461S1z4deJbO90TVbOxtbjVDr9pNOy393eKkMSSDfJJcSFsZboqjbn+Kq00+X5/5EdG/X8v8z1E+OfCv9iprA1eNrR5WhXbE7S+Yv3k8oLv3DqRtyByag1P4ieC9OMIutftx51qLyMxo8gMBOPNygOFz1J4HeuHufhPrE2oDxI+pQHXJNRuLya2gvrm0t9ssaR7FliIkBAQHOPmyQRU9r8Jbuziu4bO70+CGfwtPo6Rr5xCTSSM5fMjO2zLd2J/lUvb+uz/XQpWv/Xf/AC1Ok8e/E/wz4T0u5upLg6jcQQxzG2tcsSkjAIS+Ni5zkBiMgcZrYh8ZeG5NVbShqkQvVRmaMhsZVdzKHxtLgclQSR6V5he/B/xFH4X1jw/pmqaU0Ot2tiLuW5EhaGa3REPlgA5Rgg64Kn1q/ovwhuNO1NUa6hurGC8uL62lnv7wuksobgQCQQggufnwSR1XPNVKyvb+v6/EmN3a53GifEDwbrLMuna9bSAWxuwzq0atCPvOrOAGA7kE474p1l498I3ht1t9ahLXNylrCjxujNI4JQYYAgMFJUnhscE159L8G7680Dw1o95q9tHHpmgXel3MkKtuZ5tm10B7ApyDjNJ8Q/CniyfwZqTtpun3GvypaW+lyaNbAyQywMWjmllk2tsDfw8hQT1zQ7J/13f6W+8aV/68l/wfuPWdF1fTdatpbnS7tLqGKd7d3QHAkQ7WXnrggjir1YfgLQU8M+ENN0VSGe3hHnOP45T8zt+LEmtyhqzsJO6uFFFFIYUUUUAFFFFAHMXvh68026k1LwlPFaSSMXuNOl/49LliclsDmOQ8/MvBz8wPUW9C8S2uoXZ027gl0zVlUs9lc4DMB1ZG6SL7r+IFblUNb0fTdatRbalaJOisHjblXjcdGRh8ysOxBBFAF+iuVP8Awk3h0f8ALTxJpi/Rb6Jf0Wbv/dbp97rWzoeuaXrUTtp90sjx4EsLArLEfR0PzKfqKANGiiigAooooAKKKKACiiigCrqem6dqls1tqVha3sDfejuIVkU/gRisVvB9nAp/sfU9X0bphbW7LRgDsIpQ8aj2VRXSUUAc29n4ztVkNrrOl6jx+6ju7RoSOP4nRjn8FFXNLu/ELXi2+p6RaxxbSWube63qCOg2kBuea2KKAOX13wfDqvxA0DxbJeuj6NDcRLbeWCsvmqBknPGMVy3xJ+Dtj401nUNRuNUSE3tpFbjzrFLh7UxtuDQMxHlZ6MAOfUV6hJ9xu/BrwDw5478QQ6VJY+GLTRtJsbLQLzWPJnimuS0kdzKpQMZAQG2k55wTxkcUr2t5X/Vv9RpPddbfol+h3UHwthh1gammvXCSi8vbsbbdDhrmJYyBuyPl25GQQc4Iq98N/h3aeDdT1HUori1ae+jjjeOysVs4MJnDeUpK+Yc8sMZ9BXnGm/EK+i8ST6xYaXp9tLq9/oMNyz+a5Md1ESw5faCvRSAPcGtef4l+MrzxbceF9Ds9De7m1q80+1uLnzBHDHDCj7nCklzliMDHbpVpNO3Xb7rf5om6t5b/AH3/AMmTz/Auxk1aTUBrarI097L5509DdOLmN0ZJJt2XC78rwAMYx3rT1L4PabqNpp1td6tcsthoUekxMsSht0bo6T9eoZB8vSuT0z4gapp4bQvDegLa3U99qtxLIkEl4jtDPtbCtIpXexyTuwg6A1pax8UfFdpc6ZfXGk22n6PJZ2k144i+2eTLM21klaKTMIHG1tjhvalFaK3l+TX+a/pDlu7+f5r/AIB3Pg/wbd6N4s1bxNqWunU73U7a3t5ALUQogi3YKgMeu7pnrn1rb8WJr0nh28j8MTWMGrtGRbS3is0SN6kLycenrWmp3KCOhFLQJHhHwF8D/FDR7nxNY+ONevrf7Xex30d7ZzRSm7dlKuCzqxUAJGMADg8EYr1eDwb4eWZbi7sm1OdX3rLqMz3TI3qvmEhP+AgV0FFIYiKqKFRQqjoAMAUtFFABRRRQAUUUUAFFFFABWdr+tWOi2izXjszyNsggjG6Wd+yIvVj/AC6nArM1XxMzX8mj+HbUarqcZCzYbbBa57yydM/7Ay3sKn0Dw8tldtqup3TanrMilXu5FwI1Jz5cSdI06cDk4yxJoAraRpOoanqEWu+JVVZYzusdOVt0Vnx99j/HNgn5ui9F7k9NRRQAUUUUAFFFFABRRRQAUUUUAFFFFABRRRQAUUUUAFFFFABRRRQAUUUUAFFFFABRRRQAUUUUAFFFFABRRRQAUUUUAFFFFABRRRQAUUUUAFFFFABRRRQAUUUUAFFFFABRRRQAUUUUAFY+ueG9J1eVLqeF4L6Mfur22cxXEf0deccD5TkHuDWxRQBy4m8WaJhbiJPEdkv/AC2hCw3aj/aT7knHddpPZa0dE8SaPrEht7W62Xaj57SdTFOnrlGwfx6Vr1na1oeka1EseqafBc7SGRmX5kIOQVYcgg85BoA0aK5gaL4h0kf8SLXDe24HFlq+Zceyzj94Pq4kpT4rksFP/CRaJf6WFyWnRftFvgDlt6ZKj03BTx0oA6aiqemappuqRtJp19bXaqcN5UgYqfQgdD9auUAFFFFABRRRQAUUUUAB5FZEHhfw3bq6waDpkQe3e1cJaoN0LsWaM8fdJJJHQkmteigDkdK+Hfhixl1nzLMX8GrGETWt2kbwRxxLtjjjjCgBFHTOT71raf4V8M6dcQ3Fh4f0u1mhdpIpIrVFZGZQrMCBwSoAJ9BWxRRcDFvPCXhe8svsV34d0qe2897nypLVCvmscs+MfeJOSepp154W8NXl/a393oGlz3VoAtvNJaoXiA6BTjjHatiigAooooAKKKKACiiigAoopGYKpZiAAMkntQAtFc7d+MNJWc2umefrN308nT083B/2n+4o7ZJFRC18V61/x/XUfh+zJ/1FkwlunX0aUjancEIGPo4oA0dd8RaVo8iW9zOZLyQfurSBTJPJ9EHOPc4HvWWLPxF4iOdUkfQ9Lb/lytpM3Uw/6aSrxGOvypz/ALY5FbGiaDpOiq/9n2aRySndLMxLyyn1d2yzH6mtKgCtpen2Ol2Mdjp1rDa20YwkcShVFWaKKACiiigAooooAKKKKACiiigAooooAKKKKACiiigAooooAKKKKACiiigAooooAKKKKACiiigAooooAKKKKACiiigAooooAKKKKACiiigAooooAKKKKACiiigAooooAKKKKACiiigAooooAKKKKACiiigAooooAxtT8LaBqMwuLjTYVuQSy3EOYpQT3Drg5/Gqa6BrtgoGjeKrkoqgLDqkIu0GP9oFJSfcufpXS0UAc2dU8WWXF94agv03ACTTL1SdvdmSYJj6BmNI/jbRLcE6ot/pOH2ZvrOSJSfZiNpHPUHFdLRQBQsda0i+bZZ6pZzv/cSZS35ZzV+su+8OaBfFzdaPYyM4wzmBQx/Ec1nHwRokduILB9S0xBjAsr+WHGPo1AHS0Vzkvh3VVKfYvGOs26q2SjpBMGHoS8Zb8iDRPYeM0QCy8R6SxB5N5pLOSP8AtnMnPv8ApQB0dFYH/FZx/wAOgXPPrNDx+T1Ct746WbEnhzw88IP349cm3keuw2uP/HqAOlorBGoeKVP7zw1Zlf8Aplqm4/k0aj9aX+0/EX/QsD/wYJ/hQBu0VgnUfFDH934ZtR6+bqYX8tqNUM1944LD7N4a0Ar3M+uSoR9Atq2fzFAHSUVgbvGcg/1OgWx9fNmm/TalRxWXjSQv9q8QaPGpPyi10p1ZR6EvMwJ98D6UAdHRXOR+HdWdpPt3jHWLhHPCRxwQBfYFIw35k03/AIQfQpYhHqH2/UwDn/Tr6WbnOf4moA0dR8RaDp4f7ZrFlCUGWUzLuA+g5rO/4TC3uV/4k2kaxq5Kb0aC1McTj2llKp+ta2n6Lo+nvvstLs7d8Y3xwqGx9cZq/QBzYfxpqBO2LSdDhJGGdmvJyO/yjYiH33OPam/8IZY3biXXr7UNdcEHbeTYhBByCIUCxgj125966aigCK1tre0gWC1gigiXokaBVH4C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2Q=="/>
          <p:cNvSpPr>
            <a:spLocks noChangeAspect="1" noChangeArrowheads="1"/>
          </p:cNvSpPr>
          <p:nvPr/>
        </p:nvSpPr>
        <p:spPr bwMode="auto">
          <a:xfrm>
            <a:off x="7750861" y="3276598"/>
            <a:ext cx="1449699" cy="14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IeAq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rhr7UPFuofEDVdE0bVtMsLXT7K2nVbjT2maV5DJkFhIu0fIOgPU1h2PxaRtLgvriwka4ktYWktVASGCRpZY2drhjhY8xNywAAxzzQNq1/67f5nqtFeaa18YNG0u1sZLm1ijmnszfTRSalbp5cAYruRi+2YkqSoQnIHarOo/FLT7LVLeFtLnlsrho1iniuInmcyIXQiAEvtbBAJAye1FhHoVFebQfFvTf7AudWvdPFosc0MMStqEBDSSkhUkbd+5YY+YOBgetdP4B8W6f4w0iW+sfLDW87W1wkc6TKki4JAdCVYYIII9adnqD0OiooopAFFFFABRRRQAUUUUAFFFFABRRRQAUUUUAFFFFABRRRQAUUUUAFFFFABRRRQAUUUUAFFFFABRRRQAUUUUAFFFFABRRRQAUUUUAFFFFABRRRQAUUUUAFFFFABRRRQAUUUUAFFFFABRRRQAUUUUAFFFFABRRRQAUUUUAFFFFABRRRQAUUUUAFFFFABRRRQAUUUUAFFFFABRRRQAUVjeOdbbw34O1bXo7U3T2Nq86wg43kDgH0Hr7V5xD4/8bNe2ektZ2cVxeX0EMd5dabLAgSRJCR5JlLEqUBDbgGBx8tCV3ZA9Fc7fV/BiX3iK61u18R65pU15bx29zHZtAElSMsV5eJmU/O3KsDVcfDzR7d0k0i/1XR3jtIbOI2c6/JHEzFch1YPne2d4YHrjPNcxdfEbXdHt92rx6bKzPfafA8MLos19DJthGC52rICPlySDnk0yLxp4ni1KWxtYLIPFeX3295BNOWFvDE5ESGT5dxYqFzgdfXIrWv0tf8Ar7/x8xu97Pq7f1934HQwfDDRbW3hTTtU1jT51WRLi6t5YxLdLJIZHD7oyFy7MQYwhXJ2kU29+F2kXNy8g1vxBbwtfrqCwRXSAJOOrhyhkOfQuQCcjBwa5vVPiL4q0nRLe/nOhX0mqaRJqVklvFIotipT5JDvPmKQ+N42cj7vNW77xf42tvEtv4Y+0aC15cXlui3n2KURpFNBM+PL83LMrQ9dwBB6Cqs0/wCu/wDmK91e/wDVt/ufqbv/AArPSJZJ7q+1bWL/AFCRYUhvp5YvOtxE5ePZtjCsQxJy4YnoSRxWrpPh/UNKvbH7P4gvrmzQzverd7He6dwuw/KgEYXB4QKPY544Sy+Iniyz0eDW9Xh0m8t5ra/P2Wzt5EkWS1zhgzOwIfafl2grnq1R2vxD8aO9rZSWFmk95dWSQ3dxp8lvGqzsysvlGUs23aCHyA3IwMUlvZf1cT2cn0/T/L+tD2KivKfD2u+LtU+I+kWt7q1jHDbf2pa3kNvaSLHdGCSACQAynacOMZ3bfm5O7j1ahrRPuU1Z2CiiikIKKhurq2tVVrm4ihDEhd7hdxAJIGevAJ/CqI12zkZFs0ubwsyrmGFio3IXUk9MEDr6kCgDUorMjvNWnYeXpIgT5DuuJwDgoSeFzyrYUg4zyRSpFrkhRpbyygHyF0jgZz907wGLD+LBB29BjHPABpUVmJpt9lWm16+YgR5VI4VUlc7v4Cfmzzz2GMc5dHpbLtLapqMhXZy0ijO3PUBQOc8+vFAGjRWaNNu1IKa7qPAUYZYWBwxYn7mckHaeegGMHmk+z65G5KajaTptUBZbYq2d5LHcrYxtwANvUZyc4oA06Ky1vdWhUfbNJDnu1pOJAMvgDDBT93DHj1HNOh1zTXl8mSf7NL/cuFMZ5YqPvepHHrQBpUUUUAFFFFABRRRQAUUUUAFFFFABRRRQAUUUUAFFFFABRRRQAUUUUAFFFFABRRRQAUUUUAFFFFABRRRQAUUUUAFFFFABRRRQAUUUUAFFFFABRRRQAUUUUAFFFFABRRRQAUUUUAFFFFABRRRQAUUUUAFFFFABRRRQAUUUUAFFFFADZY45YnilRXjdSrKwyGB6gisbTfCPhfTQg0/w/ptsEnFwvl26rtlAIDjjqASM+5rbrxSx8CzXWtWF1qWj30n2nxBqX28yO+17Qs5iDjOPLztKjpmhb/13Q38N/wCtn/kesz6BodwkaT6RYyrHd/bUDwKQtxnPmjjh8knd1qG5tvDmkXcV9Pb2FncXN0UjmMaq0k8uAQD3ZtoHvgV4prHhzxebDS4biHUPs8OnPb2AGmzXs9rcCZ9rArPH5TbPL2u+VwOSOc3IvD+q/wBq6UusaDrV94mj8SJc3WqiFvIa0DsUO8EoFCbR5YOVIJ9yRt/Xrb8vwsJrS7/rS/56ep6ppHhnwa9ndXGm6DpYg1If6QUtVUTgNnDDHIzzitG60nRFu/7WuNPs/tEG2T7S0Q3psVgDu6jCs4HoGPrXjmi6Xr223l8XeGte1u9e0gXSiJJF+zTCWTzS8in9y2Cjbz1UYB7VDeaNqt94tWSTwtqMLXF5e2+o/wCjTyLJA8Mix+ZcO5EqFghG1VVOAenI720Ksr6nr+lW/hi48iLTrSxcQxG4gEcI2qk+7LKcY+fDZx170um+EPC2mrtsPD2mWw89bj93bKv71fuv06jPB7V5Dp+i+II9Hgs7XRdZg0GCw0sXenLE8TSBJp/tSIhwSxGwkD7y4xnNW9H8J32qeKbSO60XUovCJkv2srG53oIIzFAFDocFQZFkZUbp6Cqas3bp+n9aejJjrZPr+q/q56vc+GdAuJknfSLLz45ZZo5hCu+OSQYdwccM3GT3xTtOg0zwxolhpccrpbxbLW38wlmduw9ycGvGm0bXoG0S6k0XW9Q1eGC2jiiureQxqEkOfLuY5Abdsfe8wENjoQa96xnGQMjp7UrWT9fyFe9v63MuLUL27CNZabIsTbT5t0fK+Ug8heWyCBwQOvWlWxv59rX2puOhMdqvlLnaQwzy2CTnqCMCtOikMz7PRdLtJDLFZxmYhN00nzyNtXapLNkkgEjJOeTWgAFAAAAHQCiigAooooAKKKKACiiigApk0MUy7Zo0kXIOGUEZHQ0+igDKj0WO0Mf9l3M9iiMuYUO6IqGLMuxshd245IwenNINSvLJEXVrNsYAa5tlLxZwxYkfeRQB1PrjNa1FAEVrcQ3VulxbyrLFIoZWU5BBGQfyIqWsu90dGle606ZrC9IJEiAmN227QZIwQHAAGAcexFUNd8V2vhnS7zUPFIWwtbVJJTcoS8TopwoyQMSNn7nPPAJ60AdHRWT4O8Qab4r8L6d4i0mQyWV/As0RIwQD1UjsQcgjsQa1qACiiigAooooAKKKKACiiigAooooAKKKKACiiigAooooAKKKKACiiigAooooAKKKKACiiigAooooAKKKKACiiigAooooAKKKKACiiigAooooAKKKKACiiigAooooAKKKKACiiigAooooAKKKKACiiigAooooAKKKKACiiigAooooAKKKKACiiigAooooAKKKKACiiigAooooAKKKKACiiigAooqG9uraytnury4it4Ixl5JGCqo6ck9KAJq5f4leBdC+IOgroniL7a1kJRKY7e5aLcw6btv3gPQ100bpJGskbq6MMhlOQRTqAOX+GfgfSfh94b/4R/Q7i9k09Z3miS6l8wxbuSqnA4zk49SfWuoplw7RwSSKhdlUsFHViB0ry3wxPe3/AIQ0fxxf+Nruyvr2aJpYXfdZ/O+37MIRwD/Du+9kZzQv6+YPY9Vorxjw7438YaX4Usr/AFFtP1KK8h1BrferidXg3unmPuwwIXGAoxxya038ceMY7PU7qSHQFGiWMN9fxMkqmYSoZBHGxfC7VGN7Bgzfwrij+vz/AMh21t/X9anqlFeWaZ4+8RX2zUpLTTU0ebV5tMWFVkW5AEbMshfdtB+UArt98jpR4P8AHGt61pqX1m+jWGmWCWkd0NVnkaaZpVU8TA4X74ALK248cU0n/X9egv6/r8T1OiiikAUUUUAFFFFABRRRQAUUUUAFFFFABRRRQAUUUUAFFFFABRRRQAUUUUAFFFFABRRRQAUUUUAFFFFABRRRQAUUUUAFFFFABRRRQAUUUUAFFFFABRRRQAUUUUAFFFFABRRRQAUUUUAFFFFABRRRQAUUUUAFFFFABRRRQAUUUUAFFFFABRRRQAUUVjap4p0DTbgWtzqcLXZUstrADNcMB1IijBc/gKANmiub/t7Xb040nwrcqm4Dz9SmW2UqR95UG9+PRlU0g03xbeFWvvEVtZKGO6PT7QfMvYFpCxz7jFAHSkhRkkAeprI1PxN4d0wqt/ren27Odqq867mPoBnJPtVKLwXpLGN9Rn1LVZIySrXl47Dn1UEKRz3Fa+l6TpWlIY9M02zsVJyRbwLGCffaBQBlHxbbTF103R9e1Fk7Rae8St/uvNsQ/UNikbVPFlwIzZ+FYIFb739oakqOg/3YlkBPtu/GujooA53yPG00x36loVrARwsdnJJID/vGQD/x2sHx54N8Sa74J8QaU/iq4vZL2wligtvssEUZcodqlgucFsZOa9AooA8v/Z5+GGofDbwx9l1XxJfareTqDJAZmNrbn+7Ep5/Hv6CvUKjuVZreRU++UIXnHOK8Hnl8XXng3TNJgsPFkeoWPh9re9mNvcRk3QlhGFcj942A5DruBGcE80f1+f8Al+I0r2/rse+VzOmeGPBk+sSa5p2n2E13HcvvkifciTqcOdgO0SA5ycZzXn+t6LqWm+JZbL7P4km8Hi5tp72O2e5mkYtDKG2FSZWXzBGWVM444xXLppPieLT1WGz16z0R7zU5IY5rG9luBM1xmF2SBlkyUyVZ8p13etHX+vL+l3DeP9ef9M91Phbw8bG3sf7Jtvs1uJRDHjhBICHx9Qxz9aj1Xwf4Z1W7trrUNHtp5rZFjjZsj5VOVVgDhgD0DZFeXSeH/FUvh3xNfX03iKfWGuLKG2ZGljPl+Vb+a0casQMtv3EE4IPPWr81nrHhzxaklvb+IZPD9j4gWQpEtxdHyZLAgkKNzyJ5zDOMhTzxjirWe/8AWn+f5kp3u/6/rQ9EGj+GhcHTRaWYmM7akYM/N5jZUzYznnJGenNZsvhzwDaapZtJY6XBeWAgigRnClMnbCCucMc8LkE56V5aNJ1eeG+1eXSPE0GsXvh+/jtJPLuTJHL50mxTjKo2wgqDjPGOa0vFfhu7S6SzubLxBf6RYy6TcLtNzMxfzj9ocbMszbcFgM464FKGvL0u1+bX4JDnpe2u/wCSf4tns9ndW15EZrS4injDshaNgwDKcEZHcEEVNXiRj12ZxL4ttPFVzpwW8WySyiuDKtx9ofyy4iG4Dy9mxm+Trk1HpmieMmsLjVNaGuPr9pd6T5Rjll2YJiFxtVTscbS+84I4J4oiua3y/F2/ryCWjsexavpVtqixi4kuYzGSVaGZoyM/Q81lR+FDDO81v4k8QoWx8r3vmIv0DA10lFIDnF0bxJDMzxeMJpUx8sVxYwso/FQrH86I18cQF2kl8P365+RVjltmx7tukGffH4V0dFAHODWvElvGrX3g6eVs4b+zb6GYL7/vTESPoM+1KfGOjwsy6hFqWmbRlnvLCaOID/rrt8v/AMeroqKAM/S9c0XVYUm03VrG8jcZVoZ1cH6YNaFZmpeH9D1KYTX2kWNxMv3ZXgUyL9Gxkfgazl8H2ttt/snVdY00KchI7tpEJ91k3ZoA6SiuaFt41sSvk6lperxqDuW6gNvKx7YdMqP++TR/wk93ZKP7d8NapZAAbprVPtsOT6eVmTA9TGBjmgDpaKztH17RdYVm0vVLS72na6xSgsh9GXqD7GtGgAooooAKKKKACiiigAooooAKKKKACiiigAooooAKKKKACiiigAorn/iLrd54d8HXur6fFBLdQmNY1nzsy8ipk4wcDdniuc1XxnrPhrVI9J8UPpKyXUIntL21hl8s4mjjeNoyxYH96uGDY55HHItXYD0OiuJh+JehuuoXD2OqxafZeapv2gVoZGjfYyDaxdW3cAOq7u2alg8f2k8M6ReH9efUoJESTTRDEZkDglXL+Z5QUgHkyDkY68UA1Y7GiuEsvijod+9kmm6brN81xCJpVggRntl8wxHeu/cxDqwIjD4xnpzV+18faLca+mlpDeiKS6eyhvyifZ5blM7ogd2/cCrDJUKSCASadgOsooopAFFFFABRRRQAUUUUAFFFFABRRRQAUUUUAFFFFABRRRQAUUUUAFFFFABRRRQAUUUUAFFc1c+LreeaW18OWc2vXUZKubdgtvGw7PMflByMELuI7imHRNf1fnXtaa1tz1stLJiBHPDTH5zwf4dvI60AaOs+JNF0mdba7vQ12/8Aq7SBGmnfnGRGgLY98YHciqH9o+KtUH/Et0eLSIT0m1Nw0nviKMnHtlvqK1tE0XSdEt2g0nT7e0VzukMa/NI39526s3uSTWhQBzK+E2vBnxBrmpaqTjMSyfZocj/YjwfzYg1taTpemaTbm30vT7WxhJLFLeJUBJ6k4HJ96uUUAFFFFABRRRQAUUUUAFFFFABRRRQAUUUUAFFFFABRRRQAUUUUAFFFFABRRRQAUUUUAFFFFABRRRQBl6z4e0TWHWXUtMtp50BWOcrtmjB67ZBhl/Ais3/hHtX08FtC8R3Sr1W21AfaYvYBuHA/4ETXTUUAcyNf1rTfl1/w9O0Y+9d6Xm5jx6mPHmD6KHrX0bWdJ1mBp9K1C2vEVtr+U4JRu6sOqkehwRV+sjWfDejatcreXNmEvUG1LyBjFOo9BIuGx/sk49qANeiuW+y+LtFT/Q7yLxFbKBiG8Ihuce0ijax+qiruk+KNMvrtdPm87TdSOcWV6nlStgZOz+GQD1QsB3oA3KKKKACiiigAooooAKKKKACiiigAooooAKKK4/x/qmvW2teHdH0O9tbJtTmuEmnmt/OKLHCzjauRzkd6TdgNfxroK+JvDN3orXcln9o2ETIgYoVdXBweDyornNS+Hba15lx4g8Q3WoXxSOKGZbdIlgjWZJSFQcZYxqCSegrjB8SPGOn+HbbWrw2Oofb9LnuI7eC18v7PLFcRQ7txf5lIkLEHGNvXvWhp3jPxpc6xa+F7p4NNurm8Maald28O8IIfM2GCOZwHP8OWGVBIHFVZp/13sH9fqbGsfCfT9c1W7vNb1Wa9SaOSNQLWKOQhiCBLIozMEIG0MMDHeoo/hLax20XlapbQ3Ed0s/7nR7aO3cBcANCqhWI6hiSQeRiuQ0Xx1rGk2t68l1b6ndCS6C3zzyGGPdfpAGK7tojQNu9RggHFdbqXiTXrS6Xw7D4rsL7VTclTJbaXmRUEYdgVaQRjaCCTuzgjjNJfCpIbvdpiN8Ion0S30SXxJczWEMskgWSyhMkZeVpC0Um3dE+WI3L2x0xV2z+F+m6Z4il1rS3tEfzpbuJH06BpRO+SSZypkK7mJxn2zjiuFj8YeIr60XxPdajHLBL4fhmfT4i8cRkN4Ii6uj5Hrx64yRXRXnjvxHBE2trcWBtZNZn0lNJ8k+dH5ZdRKXzkt8gcrgDaw5pyulf1/OwL3tf62v8A5np2iJqMej2cerzQz6gsKi5khTajyY+YqOwzVyvH7bxj44XTLGR7/RJ7nV9DTULYSRi3S3k8yJSgZmw+RKcA4yQB3rtPhprl5rGnX8GqXBl1DT7xre4R7QW8kZ2qyq6q7rnDA5ViMEdDkVUou7/rrb8yU9E/62udZRRRUDCiiigAooooAKKKKACiiigAooooAKKKKACiiigAooooAKKKKACis7Xda0/RbdJL6Uh5W2QQRrvlnf8Auoo5Y/y6nArEGn674mG/W5JdI0tumnW0uJ5V9JpV+6P9lCPduooAs6h4qiN7Jpmg2kmtahGdsqwnEEDeksp+VTx90Zb25qEeGLrWMS+Lr77an/QOt8x2Y9mH3pf+Bnb/ALNdFp9lZ6dZx2dhaw2ttENscUSBVUewFT0AMghht4UhgiSKJBtREUKqj0AHSn0UUAFFFFABRRRQAUUUUAFFFFABRRRQAUUUUAFFFFABRRRQAUUUUAFFFFABRRRQAUUUUAFFFFABRRRQAUUUUAFFFFABRRRQAUUUUAFU9Y0vTtYsms9UsoLu3JzslTOCOhHoR2I5FXKKAOV/svxFoOW0S+bV7IdLDUJf3qj0jn6n6Pu/3q0dC8Safqlw1kRNZalGu6Sxul2TKPUDo6/7Skj3rZrO17RNN1y1FvqNv5mw7opUYpLC395HUhkb3BFAGjRXJm71/wAMADURPr2kg4+1xRg3cA9ZEUASKP7yAH/Zro9Mv7LU7GK+066huraUZSWJgyt+IoAs0UUUAFFFFABRRRQAUUUUAFQz2lrPPDcTW0Ms0BYwyOgLRkjB2k8jIODjtRfXdtY2kl3eTJBBEu55HOAorA8Y39/F8P8AUb9dP1GO7Fsx+z2Ug+0Lzj5WAbnHPAJ9OaTdkNK7NePR9Ijjjjj0qxRI4nhRVt0AVHILqBjhWIBI6HHNVE8J+Fo9GfRU8NaMumO/mNZCxiEDN/eKbdpPvivGtK1HWRfT2dzceKR4XGoQSXMkL37yrC1u3+rlk/0jyzMBu2kEegBrKtNS8WXNjui1LXZNGWe8jsri4ub4XCziYhA/kKzthNu1JPkPcE5qn/X9fP7xf1/X6n0Da+H9BtIjFa6HpkEZjaIrHaoo2McsuAOhPJHQ1XPhHwodNh0w+GdFNjBJ5sNsbCLyo3/vKm3Ab3AzXHeK/wDhYE3gF4ZpoYJpIrJFu9OaVL0SGWESMY9uFGC5IBOB14zXOa9H4u0/x6+n2l7qUUcVzbLpLvcX1wHgypl3qA0UhJ3gmVsqMbcYFFtbAvhueoWfh3wddwQ3FpoWgzwoHSKSK0iZVBfLhSBgZcZIHcc81PDpHhq41i41aHS9Im1MA21xdpbxtMOBmNnA3dCPlJ6GvBJ7rXtO8NLbW9r4nsr6ygee0ELXao7G8kZtsUS7H+X7wlJyCNq1qahDq2m3GsLpK6zHZTeIHm1Qy3OoJuha3QxMjx7pApfcCY+eAGwABSWv9eaX6sP6/C/+R7XeaToC2DLeaZpgs4bVoCJYE8uODgsnIwE+UEjpwPSqdh4V8Mwz6VfaVptlaR6eJXslsokjhXzVwzAIADkf4143qb+IJvDV9D4uvPE88cmhSrox0+O6UTzFpgRKqgF32eSB5wwRk4ya9u8HxyReE9IikjaN0sYVZWXBUhBkEdjVW3f9df6+YPSy/rp/matFFFSAUUUUAFFFFABRRRQAUUUUAFFFFABRRRQAUUUUAFFFFABXOax4imk1GTQ/DcEd/qqAee7k/Z7PPQysP4u4QfMfYc1Xv9T1DxFfS6P4dme2s4WKX+qqM7T3igzw0nYtyE9zgVv6Npdjo+npY6dbrBAmTgclmPVmJ5Zj3J5NAFDw/wCHbfTbmTUrueTUtXnGJr6cfNj+5GvSNP8AZXjuckknboooAKKKKACiiigAooooAKKKKACiiigAooooAKKKKACiiigAooooAKKKKACiiigAooooAKKKKACiiigAooooAKKKKACiiigAooooAKKKKACiiigAooooAKKKKACua1Tw7c2l5LrHhWaKxv3+ae1kyLW8P+2o+4//AE0Xn1DDAHS0UAY/h3xBb6s81pJDJY6nbAfabGfHmR56MMcMh7MODWxWR4j0G21gQziSSz1G1Ja0vYeJIWPb/aU90PB71W8Oa5dS3z6Hr0EdprESll2f6q8jH/LWLPOPVTyp9RgkA6CiiigAooooAKKKytduZHki0iymMV7dKzb127oYlIDSYYEHBZRj/a+tAEcZbV9U8z5hp9m/7vDMvny4IJ4O14wGGOvzA/3RWzUVpbwWltHbW0SRQxjaiIoVQPYDgVLQBm+INF03XLRINSjlKxSCWKSG4kgliYAjcskbK6nBI4I4JFchH438BeFfDNxFotxHJa6ayb4YmbcweZY2kDyf6wBnyzAt3yc13d7brdWU9qzMqzRtGWXqARjIrzR/Ani258JQeGLrUdGSxsILa3tfKjYm4EU8T+ZJlcodkeNqkgkkk9MC3sPsdW3j7wiun/bjrUflecYNvlSGTeBkjy9u/gc9OnNE/j/wdDJAkmv2uZ445U27mHlyHCOSBhVJGMnAzxWBr3g7xNJ4qu9X0m+svst1cpLLaPczWxcLEEDGSIbuCCdn3WB5NZPh34X61Y+FNY0m7vNMae80ePToni3lQUeQhjkZAO8cc4wevWhef9af5i/r8f8AI7q78beFbXXF0S41q3S/aZYFiIYgysMhN2Nu7HO3OcUyLx34RlS8kTXbUrZrumPzD5c7crx84zxlc88V5Zren6lJ4lh8F2YS4tZPEn9oysbaZLmJGDM53FfL2Anh92Twu3jNa2lfCnU7Szjtp49Iv/sFoLWzN9qF/crMAynPls+y34UfcD4OCMYxRHWN3/Wn+enmN6O39b/5a+R6joGtaXr1ib3SbxLqAOY2IBUo46qykAqfYgHmtCuZ+Hei61oumXcWtXwuHnummhhFzJci2jIA8vzpQJJOQTlumcDgCumpslBRRRSGFFFFABRRRQAUUUUAFFFFABRRRQAUUUUAFFFFABXKaveXXiPVZvD2kTSQWVswXVb6M4I4/wCPeJv75/iI+4D6kVZ8W6jePPD4d0WbytUvVLNPjd9jgBw8uP73ZQf4jnkAitbRdNs9H0uDTbCLy7eFdqgnJJ6liepYnJJPJJJoAlsLS1sLKGzsoI4LeFQkcaDCqB2FT0UUAFFFFABRRRQAUUUUAFFFFABRRRQAUUUUAFFFFABRRRQAUUUUAFFFFABRRRQAUUUUAFFFFABRRRQAUUUUAFFFFABRRRQAUUUUAFFFFABRRRQAUUUUAFFFFABRRRQAUUUUAFZniLRbXW7NYZmkgnifzLa6hOJbeQdHQ+vqDkEZBBBIrTooAwPDOs3U11NoeuJHDrNqu4mMER3UXQTR57HuuSVPHIwTv1jeKtFbVbaKeymW01WzYy2NyVyI37qw7ow4Ydx05AIl8MawmtacZmha2u4XMN5bOfmgmX7yn1HQg9wQe9AGpRRRQA2V1jiaR+FUFjxngVm+H0klSbU5z+8vH3IoZ8JEOEG1sbTtwWGPvE0niNWuY7XTFXK3c4WXMbMPLUbnyVI25AwD0yR1rVHAxQAUUUUAFFFFABRRRQAUUUUAFFFFABRRRQAUUUUAFFFFABRRRQAUUUUAFFFFABRRRQAVT1vUrXSNJudTvGYQW8Zdgi7mb0VR1LE4AA5JIFXK5bWR/bfjOx0blrPTFXULwcENISRAh/EM/THyj0oAt+DdNu7a1m1TVlH9r6kwmugG3CEY+SFT/dQce53N3reoooAKKKKACiiigAooooAKKKKACiiigAooooAKKKKACiiigAooooAKKKKACiiigAooooAKKKKACiiigAooooAKKKKACiiigAooooAKKKKACiiigAooooAKKKKACiiigAooooAKKKKACiiigArlfEwOga3D4phXFpLsttWUf8884jmx6oxwT/dY+ldVUd1BDdWstrcxLLBMhjkjYZDKRggj0IoAkByMjkUVzngSaaCyufD95JJJdaPKLcSSNlpoCMwyE9yUwpPdkeujoAy4I/tHiW4umTi1gFvEWiIOXId8Nn5gcRjGOCp5OeNSsvwwu7TmvGjZHvJnuGD25hcBj8oZST8wQKCe+M4HStSgAooooAKKKKACiiigAooooAKKKKACiiigAooooAKKKKACiqmpalZad9m+2TeV9quEtoflJ3SNnavA4zg8nisjUfHngjTb6Ww1Dxh4ftLuJiskE+oxJIh9CpbINAHRUVBc3tnbWRvbi6ghtQoYzSSBUAPQ7jxjkVMzKqlmYBQMkk8AUALRUVndW17ax3VncRXFvKN0csThkceoI4NS0AFFFFABWXoWknT7jUrqaYT3F/dGd3242qFCog9gq/mWPetSigAooooAKKKKACis1Nf0OQZTWdOYYB4uUPVyg7/3wV+ox1rSoAKKKKACiiigAooooAKKKKACiiigAooooAKKKKACiiigDiPEtrdav8SLPR/7a1bT7NdHluSljc+VvkE0agsQOcAn86tf8IOv/Q2eLf8AwaH/AApZf+Sw23/Yvzf+lEdYPjbxD4x1P4hDwJ4IvNM0q5ttOXUb3UL+2NwArOUSNIwy5JIOSTxxR1sPpc3f+EHX/obPFv8A4ND/AIUf8IOv/Q2eLf8AwaH/AArOg8fvoVjHaeO7NbHV4tMnv52syJLaVYW2sI2JB3kFW2kcbsZqxJ8S9BjuljktNTWFGt47y5MK+VZSzhTFHL82dxDLnaGC5GSKduwiz/wg6/8AQ2eLf/Bof8KP+EHX/obPFv8A4ND/AIVgaD8WLObQY7rUtPml1AtdySWunhXMVtBM0Zmbey8cDgEknO0HFdbq3i7RdP8ADdnr/nSXVrfNElituu6S6eXHlogOOTnuQB3IpD2dij/wg6/9DZ4t/wDBof8ACj/hB1/6Gzxb/wCDQ/4VzXir4rTQx6Va+HtCuptSvNbXSLqG7EYNjKV3FXUSDcxXldrFSOd3QGj+0B8VtW+HWraDY6fBomzUo5mkuNTacRxlMYGIVduc/wB00PS33fhf8gs72/rex2f/AAg6/wDQ2eLf/Bof8KP+EHX/AKGzxb/4ND/hWH4W+KtjeQaZp+o2897rtxZpeXMei2VxcW8UThmWTcyBgpC45AOSBikv/idp96k9jaz3fh7Ura4sjIuoWSzFoZ5gijbG52luV+YhlJyVp8rvyivpc3f+EHX/AKGzxb/4ND/hR/wg6/8AQ2eLf/Bof8K47Tfi1rNx4i0rTW8LS3MN5eanA72jIW22rlV2h5FySBls+oxmuz8K+PtD8TXthaaUt3I97pg1IFowBDGW2BZOeH3ZGBn7p5pLVJr+v6sD0bXb/hijotndaL8S4dLXXNYv7O40aa4aO+ufOCyJNEoZcjjh2FdzXJ3P/JYbD/sX7n/0ogrrKACiiigAooooAKKKKACiiigAooooAKKKKACikdlRdzsFX1JwKj+1W3/PxF/32KAJaKi+1W3/AD8Rf99ij7Vbf8/EX/fYoAloqL7Vbf8APxF/32KPtVt/z8Rf99igCWiovtVt/wA/EX/fYo+1W3/PxF/32KAPAPi74s+J2g/G7Q9N0XRbOw07W5YbBNTAMwuE8wMQ2QAkir5mAc8McE9u1/aS8a+JPh/8Px4i8P2NjfIk6wXiXSsQqOCocbSOQ2OvHNejTNYT7POa2l8txIm8qdrDowz0PvUeox6VqNo9nfi0ubdyC0cpVlJBBHB9wDQBgfCPVtY1zwDpmp614fXQJpogY7ISFiseBtJGBtJHO3qBjPNdZUX2m2/5+If++xR9qtv+fiL/AL7FAEtFRfarb/n4i/77FH2q2/5+Iv8AvsUAS0VF9qtv+fiL/vsUfarb/n4i/wC+xQBLRUX2q2/5+Iv++xQtxbsQqzxEnoA4oAlooooAKKKKACiiigAooooAKKKKAOC+Lutabpt54Ps7yaRJ7zxDbi3RYXfeVDEj5QcYBzz2z6GnfES01qbxVodzotvK9xDZaiIpdhMccrQYj3HoMtjrXbXFtb3DRNPBHK0L+ZEXUEo3TcPQ8mpaTQ0z5917SdR1Tw3d2dhY+LprYaOX1mK9+1hpL5ZIivlBvmdsCXIiyhGO+Kt63Pqx8UQ3Omad4qhEGp28IDQ38oeyK7WYgjythBHy4aQHJbHb3eiqbv8A1/Xp6BfS39f119TyySz8T2vwD0yz0iC5ttSjigW4iMbiZYfMHmgKuH3bN3C4b05rB8MaP4g1PWNKs9QudffQHkviERb20CL5UOxWaVvOI37ypfac5AyOvuNFDd233/r+vmKPupLsfPTQfEJpLQXVxrEM6wQppUv2S8ldWViGLiNliycDPn4BHINbEWlaparYXviA+K7jTLrUNQOpLbyXTypiQ/ZQEiPmCLG7Gwd1ycV7bWX4i8P6T4ghij1S2eTyWLRSRTvDJGSMHa8ZVhkcEA896G2NbW/rax4boF14iHhrQFs7/W5l8TtdaM73F07TWpW6kYTHJ+VxCJBkdCq13fxjt9dD6JFYm6OioJVvfJS7lfftHlFhanziOvIyM9a7Ox8MaFY3NhcWmnpC2nQNb2aq7bIUbrtTO3J7tjPvWxRLUSbvf+v62PDYYvGCaloUt23ia606GC3HiArDLG87bz5BjQEtlRjzdh5GM85FZ3hmTX7zS7a48LSeJpfErXmofaJ71rhrIwB5gg3P+64YIFC/MCOeK+g6qaPptjpFgtjp1utvbKzusYJIBdizHnnlmJ/Ghu/4/j/X3AtDwfTbHxlPbpCtxr6wyT2S38cVvfRMJfPXzGEkzE/d3hvKHl45yOK3rnT9S0/WPsOpJ4ok8J2ur3IAtXupZsGGFoctGTM8Qcy8gkA4B4Fey0UX/r7vytp2D+vz/pnzjZ6LrM/hKOwv9L8Tf2VbQQ3SW7RXCyh/7RlLEiPDM/lEEjk4wcdDXU6jfeIIPtmiw2niaS6k8SLcQyJb3BjSyIBU+bjbt7FM5BPIHNey0Uv6/FP9LegPW/8AXS3639TwLVdH8Vafonh1ZLjXJLWXSvMuZJBf3E41A45dYG3qQvADDZkHPNe2eF11BfDemrqsry3wtYxcO8YRmfaMkqCQDnqMmtGinff+v6/4YHq7/wBf1+twooopAFFFFABRRRQAUUUUAFFFFABRRRQAUUUUAcnL/wAlhtv+xfm/9KI6q+PPh+viLWbfX9J8Rap4Z1yGA2xvrDYTLATkxurgqwzyDjI5xVrxHo/iNvF9r4g8Pz6VlNPks5Yr5ZOd0iOGUp/u4wfWj/i5P/UpflcUWHc43xL8I47uPwh4e02GNdF0m9a9vr2e6Y3NwzEtIjLtw/mMcsSQOOldbP4HZPEd7qmk6/faVBqU8VxqFtbov76SNQoKuRlAVUBgOuO1S/8AFyf+pS/K4o/4uT/1KX5XFO/9f16ITV/6/rucvN8E9DMVq8d4j3kAuIzPd6fBdBoppmlKhJAVDKzHaw565zmuv8QeDdP1Xw1p+jLNJanTJobixuIkQNDNF9x9oAU+4wAQT0qD/i5P/UpflcUf8XJ/6lL8ril0sN6u5lQfC6xW5s7+41a5m1KPXV1u6ufLVftMyxmMLtHCoFI4HpW5rPhG31Px7oPi6S8mjn0aG4ijgVRskEqgEk9RjHaoP+Lk/wDUpflcUf8AFyf+pS/K4p3/AK+VvyE1ff8ArW/5jNQ8B2V9rnibVJdQvEPiDTY9PmSIhDCiBxuRhzu+c/lXJaX8DdJsXaSPVmiLpYo621jDAjfZZhKjEKOWbGGJ5PWuw/4uT/1KX5XFH/Fyf+pS/K4oTs7ob1Vn/W3+SMqy+GkOmX2manp+r3H2vTb+9vEEkalZRdMWeI+g6AMORTfgv4FuPCKa7qOpQ28OoaxfyXHkQTGWO1hLMyxK5AJALO3QDLVr/wDFyf8AqUvyuKP+Lk/9Sl+VxSWn5f19wnr+f9feFz/yWGw/7F+5/wDSiCusrktD0fxM/jNfEHiCfSNsWnSWcUVismSXkRyzF/TZjj1rraACiiigAooooAKKKKACiiigAooooAKKKKAON+Ltra33h/TLO9tobq2m13TklhmQOjqbqPIZTwR7Grv/AAr7wF/0JHhr/wAFUH/xNQfE/wD5Bej/APYf03/0qjqL4qefLp2l2Nvqy2DXWopG0TTSQfbF2sTAJo+Yi2Mg5GSMd6Bouf8ACvvAX/QkeGv/AAVQf/E0f8K+8Bf9CR4a/wDBVB/8TXBaZ4g1LTYrnw3p+oX1nqv9qiAWl0RqTwKYPNKRSs671A+YmRgVBIweKo2XxK8X3Wi3GsK+mfZ9O0X7bcKICfPl+0TQ9Q2FTEYY4zjBxTt/XyuGv9etj0v/AIV94C/6Ejw1/wCCqD/4mj/hX3gL/oSPDX/gqg/+JrlrzxJ4is9Ss/Da+JtHvL6+vIoTfLYlVs1eF5ACu7a7NswvzDrz2rJ0zxt4u1rxT/wjkGuaNpptYbzzb17TzFu2gkVd6KXAC4b5hk4IODS/r7twW1/61O//AOFfeAv+hI8Nf+CqD/4mj/hX3gL/AKEjw1/4KoP/AImvNLb4peL9SWK+sdHCQ21raTXEQSLybjzjyfNklQxqcfIQrZ4zV3/hNPFX9jvq19cWE9jcvq9sLSOFonQW3nbG81WzkiMA4x6gg0S91NsIrmaR33/CvvAX/QkeGv8AwVQf/E0f8K+8Bf8AQkeGv/BVB/8AE1wk3j7W4bzTp7K7tn09bqwsbi2NtkK8yIWQzPJvMgDhhhSMYyc5r0Xx1e6npvhLUdR0dY2vLWLzlV03BlU5YYyOSoOPem1bf+v6uKLu0kVf+FfeAv8AoSPDX/gqg/8AiaP+FfeAv+hI8Nf+CqD/AOJrzzS/itreoahcRWtrbTRSvJqWnhIyWl0yNJck8/eaSLAPbzF4qvD8Q/FL2VvLq2ltLb3i2l1CWKWzJvuI02KIp2eRMPwxAGVww5xRb+v6+fzQf1/X4fJ3PS/+FfeAv+hI8Nf+CqD/AOJo/wCFfeAv+hI8Nf8Agqg/+JrzTV/G/im40iwujrWmC313TdRmW1t4ik9oYYWK7ZA+TggBjgYPFJq+seNV06w0eXxLFG+3RLxbqK1IfbNc+W0TfP8AMMqCSfvAkEc04xbdvT8W1+gf1+X+Z6Z/wr7wF/0JHhr/AMFUH/xNH/CvvAX/AEJHhr/wVQf/ABNc78WPEGoeG9b0XULUzXH2fTdTuHtkcqlw0cUZXco64OT7c1l6j4u8ZWWoroFvqejapeXNtb3kV3FGsRRZGYGONGfbI5C5QFhuGfSp/r8/8htaX/r+tTtv+FfeAv8AoSPDX/gqg/8Aia5z4i+DfB+meHYL7TfCmhWV3Fq2mmOe30+KORD9ugHDKoI4JrBu/H3ihtKW8tNRsjFp0Mzao62KtPE8bkHzYDKCkYUfM8bPz0BrtfiTcR3XgO2uonV45tR0qRWUEBgb63IIzzTtpcV9bHY0UUUgCiiigAooooAKKKKACiiigAooooAKKKKACiiigAqC0vLS8877Jcwz+TKYZfLcNscdVOOhGRxXNfF631G5+HmrrpniC50CdLdpDeW8IklCgZKqD0LdMjkZ45rlf2Z/Avib4e+ENQ0LxJNbXEj3xuoZoZS28Oqls55BDZHv1oA9RvLmCzs5ry6lWK3gjaSWRuiKoySfoBTbC8tdQsob2xuIrm2nQPFNE4ZHU9CCOCKwvifo2qeIvh/regaPcQW17qNq1qks+diK/wArk45+6Wrh/wBmbwTqPgPw/qug33iS41L7LetF9leMLFbnAYNGc52srKfTOaAPXKKKKACiiigAooooAKKKKACiiigAooooAKKKKACiiigAooooAKKKKACiiigAooooAKKKKACiiigAooooAKKKKACiiigAooooAKKKKACiiigAooooAKKKKACiiigAooooA5P4n/8AIL0f/sP6b/6VR10mpWNjqdlJY6lZ297ayjbJBcRLJG49CrAg1R8V6FD4h0tLGW8u7Ix3MNzFPalPMjkicOhG9WU8qOCDWX/wierf9FE8V/8AfFh/8jUDNF/CfhZ9Ji0h/DWjNp0UnmR2hsYjCj/3gm3aD74qxp+haHpwlGn6Np1oJlKyiC2RN4JJIbA5GSTz6msb/hE9W/6KJ4r/AO+LD/5Go/4RPVv+iieK/wDviw/+RqBGnF4W8MxaRLo8fhzR002Zt8tmtlGIXb1ZMbSfcisq++H/AIbvtctL260rTZ7G0sDZw6bJYxtboN4cMqkYBGMcCnf8Inq3/RRPFf8A3xYf/I1H/CJ6t/0UTxX/AN8WH/yNR1uO5sXmgaDeXtpe3miabcXVnj7LNLao7wY6bGIyv4Yp50XR2txbnSbAwhpGEZt02gyZ8w4xjLbmz65OetYn/CJ6t/0UTxX/AN8WH/yNR/wierf9FE8V/wDfFh/8jUCNC58JeFbm6N1ceGdFmuNiR+a9jEz7UxsXJXOBgYHbAqz4f0XT9D0ODRrCHbZwqyqjYOQxJOe3JJ46Vymh6dJrTX40z4m+KLj+z7x7G5KpY4SZACyf8e3UbhWl/wAInq3/AEUTxX/3xYf/ACNQBu2Wj6TYvC1lpdjbNBCbeEw26oY4iQTGuBwuQDgcZFVbXwx4btfPNr4e0m3NxKs05iso18yRTlXbA5YHkE8g1mf8Inq3/RRPFf8A3xYf/I1H/CJ6t/0UTxX/AN8WH/yNQBmaR8NbG28WPr2oz2d+22YKg0uGF5TKMM07oP3x25UZAGCeCTXWXmhaHewvBeaNp1zE8SQuktqjq0aHKIQRyqnkDoD0rG/4RPVv+iieK/8Aviw/+RqP+ET1b/ooniv/AL4sP/kajpYOtzopLGyklgmks7d5IFZIXaIExqwAYKewIABA64rOi8J+FYtNudNi8M6NHY3T77i2WxiEUzf3nXbhj7kVnf8ACJ6t/wBFE8V/98WH/wAjUf8ACJ6t/wBFE8V/98WH/wAjUAaE/hLwrPb2dtP4Z0WWCx/49I3sIitvzn92CuF59MVnfFb/AJE9P+wrpn/pfBS/8Inq3/RRPFf/AHxYf/I1Q3Xge4vRDFqXjbxLfW0dxDcG3lFmqSNFKsiBilurY3IucEUAdhRRRQAUUUUAFFFFABRRRQAUUUUAFFFFABRRRQAUUUUAc14wb7bq2haACpW5u/tlwpzzDb4fjH/TUwAg9QWrpa5rSt178QNYu23+XY20NlHkfKWbMrsD6/MgP+6K6WgArltUb+xPG9pqZ4s9XVbG5PZZlyYWP1Bdfyrqao6/pdvrWj3OmXW5Y50wHTho2ByrqezKwDA+oFAF6isPwfq09/Zy2OpFF1jTnEF8i8Bmx8sqj+44+YemSOoNblABRRRQAUUUUAFFFFABRRRQAUUUUAFFFFABRRRQAUUUUAFFFFABRRRQAUUUUAFFFFABRRRQAUUUUAFFFFABRRRQAUUUUAFFFFABRRRQAUUUUAFFFFABRRRQAUUUUAFFFFABRRRQAUUUUAFY3jHVZtJ0Zms0EmoXLrbWMZGd0z8KT/sjlj7Ka2TXKaBnxH4gbxNIM6bahoNJBxiXPElwPZvur/sgnowNAHm/7MtxNpvirx74UupWcx6rJeWzPy0qb2iaRj3ZvLRj/v17nXz74XuJdO8eaX4mhZPsNxp8VxclSfnW5fO7PcDO78Qa+gqACiiigAooooAKKKKACiiigAooooAKKKKACiiigAooooAKKCQASSAB1Jrw2w8RapF45Tx5LY6lFoerXT6bHeSTxfZPsw+W3dU8wuC0qsdxQZEg56Ur/wBf13HbQ9yorxCz8a+M7HwlpWuXGrrqkuraCb0xPaRqlrIGiBkUIAxUK7MwYnkcbRxVufxR4oPiWHwxpPi2LUreS5tAdYFrCzqJRKZIflURlgEVl4yAfmzVuLT5fO342JbsuY9korw/RPHXiu61Ai/1RtNhlN3FcG7awC2QiV9siIr+czAqCwdMEE4C8Uui+PtXv7bTL/XpLOG8/tYQyWLWxJs4hayus6j5XYyhd47AHaOQTU9L+n46FNO9vX8P6/rQ9voryz4W+MNS1bxidLutcfU7a60ddQi89LZHRvN2/KsBOEKkHa5Zx3Neka3cfZdGvbnOPKgd8/RSadtP672Jvq1/Xcxfh1ibRrvU9zn+0NQuLj585A3lAOe2EGK6WsjwXby2vhDSIJ8eetlF5uOhcoC365rXpDCiiigDm/Fdjd2t5D4n0eBpr21TZdWyDm8t85KD/bXll98j+KtrSdQs9U02DULCZZ7adA8br3H9COhHYjFWq5LU4Z/CmpTa3p8Ly6NcuZNUtY1yYHPW4jUf+PqOv3hznIB1tFRWlxBd20V1azJNBKoeORGyrKehB71LQAUUUUAFFFFABRRRQAUUUUAFFFFABRRRQAUUUUAFFFFABRRRQAUUUUAFFFFABRRRQAUUUUAFFFFABRRRQAUUUUAFFFFABRRRQAUUUUAFFFFABRRRQAUUUUAFFFFABRRRQAUUVzXiDWbm51FvDPh6Vf7UaPdc3O3cmnxno7DoZD/Ch69TwOQCDxDNJ4k1STwrYyEWUeP7ZuEPRCMi3Uj+Jx970X3YY3tUlh0vw/dTRIsMNnauyqgwEVEJAAHQACk0DSbLRNMj0+wjZY1JZmdtzyuxyzux5ZmJJJNZ3xHVZPAmtWz523Vo9rwcH96PL/8AZqAPOodDsbPxFpNvdR5tH0vTdLMSZACvBdREYHGCCPpgV6L4GvZ5NMk0nUJQ+p6TJ9kujjBkAGY5cejoVb2JI7Gua8diS21G4+ztGstvpcN2C38KwXClj/3yzfSt3xNFcaff2/i3TI2m8uIRahAgyZ7bruA7uhJYeoLDvQM6iioLC8tb+yivLOeOe3mUPHIhyGBqegQUUUUAFFFZfijV/wCxNMivfs/n+ZfWdps37cefcxwbs4P3fM3Y74xxnNAGpRWdq+tadpN1p1tfTmKTUbj7NbAISGk2M+CQOPlVjk8cVPFqWnSrK0V/auIVDSlZlOwYzlueBj1oAtUVXtr6yuUje2vLeZZASjRyBgwHXGOuKoR+JNJl1iXSYZpJrmFIpJfLhZkRJAxRi4G3B2Nznj8RQBr0VBa3tndSSR2t3bzvHjescgYrnpkDpU9ABRRRQAUUUUABAYFWAIPUGqd2ml29jHb3aWcNoCqpHKFWMEfdAB47cVcrgviFod5eeJ7HVn8N/wDCUadHYzWx0/zIVMUzMpWbEzKp4BUkHcM8A0mxo6CDV/DreJT4XtxE2o21oJWhjtyVhiY4ALAbVzj7ucnHSrlnb6HaSjT7ODToJEbzRbxIilW/vbR0PvXE/CjwXqPhvVpbrV7W2kuTo1jateptZpJUMvmLu++cAxjJ64HpxyniPwp4suPEM2ow6CmmSpqV1I2pwSWqRrbvHIqy793nN95WdWwAQdoOAKqXuv8AruFv0/L+kes3H/COCa5uxaWVzcSYiuDBbrNM4yBhgoLEA4znpVpV0ea/yq2El4qg8BDIAMge+Bkj8TXz9aaTPq3ijTrPw94Zt9PvINAQXE1reW7i5Iu7cmTfG54IVyC5DtzleK6TVfh/qlv4chubW0tdK1NdQ1Sa61AzIjJbypcbC7g52ktHwM464GKJK0b+v4Owo6yt/W1z1nSbXw/HKW0q30xJE3ZNsiArk/N931I5+lUPiaJW+H+uRW8himms3hjcdVZxtB9+TXn/AMI1s3+KF9Lp/hu30WOLw5aRSrBPBKrv5rkMTCzLyBkEncRyQK9D8ff8i2ydpLu1jP0a4jU/oaGrW/rqJPV/10TN5VCqFUYAGAKWiikMKKKKACiiigDkrqxvfCdzLqOiQS3WjyMZLvS4xloCeWltx+pj6Hkrg8Ho9K1Cy1Wwiv8AT7mO5tpRuSRDkH/A+x5FWq5rU9Au7K/l1nwvJFbXkrb7qzlJFteepbH3JP8AbA+oNAHS0Vj+HvENnrDSWxjlstSgA+02FwAs0R9cdGU9nXKnsa2KACiiigAooooAKKKKACiiigAooooAKKKKACiiigAooooAKKKKACiiigAooooAKKKKACiiigAooooAKKKKACiiigAooooAKKKKACiiigAooooAKKKKACiiigAoqO4mhtoHuLiVIYY1LO7sFVQOpJPSuVa91PxdmLR5JtN0I8PqIG2e7HcQA/dT/poeT/COjUAWNY1u81DUJNB8LtG14hAvb513Q2IPbH8cpHROg6txgNq+H9GsdEsja2SNl2Mk0zndJPIeru38TGp9K06y0qxjsdPt0t4I+iqO/ck9ye5PJq1QAVzfxDjjudFtdPckfa9RtUXBxkrMsmP/AByukrmvFwhuPEPhiwk2lzfPdID6xRNz/wCP0AV9f0y3v/HEMdypMd5od3ZODyCrvGSPyFaXgO7mvfB2lT3KBLj7Msc6BshZE+VxnvhlIqrr84g8c+GUw2bgXUeR7R7uf++aPBmLPU/EOi7VQW2otdQqDkmK4Hmlj6fvTOP+A0AJdeGLizu5L7wvqX9kzSvvmtni820mbuWjyCpPqjKTxnPSlGv63YArrfhe72qCTc6XILuM4/2PllyfQIR7+vS0UAc6njbwv5yQT6tFZzuMrDdo0En/AHy4BqzqPijQbLTLm/bVLOVIIWmKJcJuYKCcAE9eK2HRJFKyKrKeoIyDWD4g8H+HNZ065tbnRdM3zwvGJjZxs8e4Y3Akde9AFP4cfETwj8QNLF94Z1aK6IUGW3b5Z4SezoeR/L3qv8Zl14+Clfw7o41i+g1OwuRaed5ZdYrqKU4OCP4APYEntgxfCr4V+DvhvYCHw9pw+1ugSe/n+e4m+rdhnsMCtvxJ4t0Pw/cxWupXFwJ5I2mEdvaS3DLGpw0jCNW2IM8s2B70DMf4iaHrGtTeFpbS1jkay1Bp7sLKAI1NtKmRuwW+ZwOmec4ri7X4b3lr4W0az/4RpHePw7Fa6jBbXkcDyzo8Tbd/IcjaxG75T0JANekSeNPDcerppbX7GZ2WMSLbyGAOwysZmC+WHIIIUtk56Vn23xO8F3FobtNVlW38j7RHJJZTosybgn7osg8w7iF2pk5IGM0LT+vJ/wCYXvb+utzifD/hzxho+r2mtJ4W86GKS6jitkazt7rbKiASTCNhB95SD5ZJ24OCc1R0HwB4wtX0lptNWIQ2GnwzhbqPAaK3uEkXhuQGkQe+fau91/4k6Rp+hzatbRy3KwRXLPaSwzwXe+FA5QQtFv6EEkgBVO7kVf0vxtpN3qVrYzSLbS3sULW8UiyrNukV22yI0Y8vhDtyfmweBjltNxcfT9f+CG34/oYPw88G3Xh/VPDlwulwWSweHDZ6g0TJlrjdEQGwfnPyv83P15r0euE8QfEzSdNsZr61ifUoE8ralskzTHfO0RYxiI4TKnDZO4jA7E71j4u0C8jtWgvJCbq9ksYo3t5Ek8+PdvQoyhlxtJJIAxzTcnPX1/P/AIJNuXT+tv8AJG7RRRUjCiiigAooooAKKKKAKem6VpemtM2m6bZ2RnffMbeBY/Mb1baBk+5q4QCCCAQeoNFFAFPS9L0zSo5I9L02zsUkcu620Cxhm9SFAyfeszx//wAi2z9o7q1kPuFnjY/yrfrnviSk7+Adb+yqrXC2ckkQboXUbh+oFAHQ0U2KRZYkkQgq6hlI7g06gAooooAKKKKACiiigDJ8ReH9P1tY3uBJBeQZ+z3tu2yeAnrtb0OBkHIOORWUutat4c/d+KYxdWAOE1e1iO1B28+MZKf765TqTsrq6KAI7aeC6t0uLaaOaGRQySRsGVh6gjrUlcxceFPsNzJfeFrw6PcO26S3277SZu5aLjaT6oVPfmiLxWdPlW18V2LaNIWCpdlt9nKegxL/AAE/3XCnsN1AHT0UiMrqGVgykZBByCKWgAooooAKKKKACiiigAooooAKKKKACiiigAooooAKKKKACiiigAooooAKKKKACiiigAooooAKKKKACiiigAooooAKKKKACiiigAoorL1/xBpOhrGNQugs0x2wW0SGSec+iRqCzH6DjqeKANSsXXfElnptwthBFNqWqyDMVhagNIR/eYk4jX/aYgfU8VQK+KPEB/eFvDmmt/CpV72Qe5GUi79Nx9xWzoei6bols0Gm2qwh23SuSWklb+87nlj7kmgDGg8O3msXCX3i6aK4Ctuh0yEk2sJ7b88zN7sMeiiupoooAKKKKACucum+0fEaxgMZK2umyzh+wZ3VMfkD+VdHXOaEHn8beIbsyBooktrRFxyjKrO/5+Yn5UAP8UAJrnh25PG29eMcf34mFQ3+NO+Ien3YUiPVbR7OUheskRMkRY9gFMwHu1L49jkZdCmjk8sQ6zbu5x1X5lI9vvVZ8cafcX2gtJZJvvrKRLy0UfxSRncF/wCBDK+nNAG5RVPRNRttX0i11OzffBcxLIh9iOn1HSrlABRRRQAVxnxF8Iah4llhksb6wtWSJo/MmtnM0RJ4eOSN0ZSPQkqcDIrs6KLDTPLU+Eqx+IBetqUF5by3MN5cveRSPO80aoNwxII+SgbJQkHOD0q5/wAK3uk8P6Fp0eq2Ukuk6fJaZubHzYpizIclC3A+T1zzkEEV6NRTv/X4CPK4/hXqMloYbzxEhBhvYkhSGRordbiARAR+ZIzAAgsQWOSTjAqzq3w31bUbPUZj4gtrTV7i1sUtbuC0O21ntjJ+8ClySCJCMZ49TXpdFDbasO553qfw2kaCePStTgtf+JXZWNssluXVGtpjIGbDAkNnGBg+9N8KeH7h/i1rmvMtzHp0MaCOOW3eJHvnUJPLFuGSmyOMbhkEs2Cea9Goo5nf7/x3Jsvy/D+vz7hRRRSGFFFFABRRRQAUUUUAFFFFABUGpW4u9PubU4xNE0fPuMVPRQBhfD65+1eCtJcyNK8dssEjsMFnj/dsf++lNbtY3hewutNbU7ebBt3vXmtSD0R8MVx2wxatmgAooooAKKKKACiiigAooooAKbLHHLE0UqLJG4KsrDIYHqCKdRQBzDeFDpz+b4X1GXR/+nTHmWh56CM/c9PkIA9KRfEeqaUAnifRJokAG6+05WuLfsMlQPMTk/3SAOSwrqKKAKul6lp+qWi3mm31veW7fdlgkDqfxFWqwtV8J6NfXb38cMmn6i3W9sZDBMx7bivEmOwcMPaqpt/GWlt/o15Za7bDJ8u5X7PPjAwA6gqT1ySooA6eiuaPjGxtGEevWd9ojc/vLqImDAGSfOXKKvuxWugs7q2vLZLmzuIriBxlJInDKw9QRwaAJaKKKACiiigAooooAKKKKACiisbxTrMmjnSfLgSX7dqUVm25iNivuyw9SMUAbNFcj4g8W6lZ+L/+Ea0fw8NTuF0/7dJJJfLboqbymOVOTkVHpnxJ8MXOhaZql5cyWH9oRmRYpIncxKGKFnKAhE3DAdsKfWhaq/8AX9aA9DsqK5LVfiL4VsDfRfb5Li4tI5WKRW0rLK0a7mjRwpV3AHKqSRg5HBqPT/iJoE2lwaneTrY208Vs0ayh/O3zBtqGLbuBO0gHHzdqAeh2NFcxL4+8Jx6Xb6k2qMYbh5EjVbWVpd0f+sBiC712/wAWVG3vitvQ9V0/W9JttW0q6S6sbpPMhmQEB19RmiwFyiiigAooooAKKKKACiiigAooooAKKKKACisK/wDF/h+1uXtEvhe3iHa9tYobiVD2DKgOz/gWBVZtS8WaiQNM0KHTYTj9/qc2Xx3/AHUeefq1AHTVgaj4t0m3unsbIz6vqCcNa6ennOh9HYfJH/wNlqD/AIRRr8hvEes32qjjNujfZ7b8UQ5b3DMwPpW/p9lZ6faJZ2FpBaW8YwkUMYRFHsBwKAOfNv4s1n/j6uofD9of+WVqRNcsPeQjav4A49a09C0DStF3tZW3+kS/665lYyTS85+Z2yxGSeM4GeAK1KKACiiigAooooAKKKKACub+HwEunajqflGN9Q1S5mIOPmVHMKN9CkSEexFaniXUl0fw7qWrMpYWdrLPtAyW2KTgDuTimeE9POk+F9L0suzta2kULOxyWZVALH3JyfxoAzviTMbbwq90qM7Q3dqwC9f9egJ/AE10lYXxB2DwTrE0hASC1eck9vLG/P8A47WzayebaxSDkOgb8xQByt4JPB+rTajGpbw7eymS8RR/x4zNyZh/0zY/fHYnd3autjdZEWSNldGAKspyCPUUOquhR1DKwwQRkEVyf9m6r4Vcv4fgbUdHZtz6WZMSW+T8xgZuCvfyycD+EgcAA62isvQvEGlazvSyuh9piAM1rKDHPDn+/G3zL+WD2zVnU9U03SxbtqV/bWYuJhBCZ5QgkkIJCAnqxCnj2oAt0UVzmteMLHT9Wk0q20/VNWvYI1luYrCAP9nRvulyzKOcHCglvagDo6Kwrfxh4WmtNPuf7f06FNS/481uLhYnmOcFVVyGLA8EYyDxVfTvHnhG+tNSvE8QabFbabdm0uppruNEjkGOrbsAHPGeuDRYDpaKzrzX9Cs5LOO81rTbd77H2RZbpENxnp5YJ+b8M0xvEfh5dYXR217S11JmKLZm7j84tgHGzO7OCDjHQigDUorNHiDQTeXlmNb003Nku+7hF0m+3X1dc5UfXFR2viPR77H9lX9rqgFwLaVrO4jlEL4zh8Nx9OvtQBrUVnaVr2h6tc3Ftpes6dfz2p23EVtdJK0J6YYKSV6HrWjQAUUUUAFFFFABRRRQAVy/ju/1q3vfD2m6He2tjNqmoPbyzz2pnCottPLwu5eSYlGc9Ca6iuV8af8AI2+B/wDsMT/+m+6oAb/ZHjz/AKHTS/8AwRf/AG+j+yPHn/Q6aX/4Iv8A7fU9ldXDfFDWLNriU20ei2EqQlzsV2nvAzAdASEUE99o9K5Hwz8WLO88T63DqGoaR/ZUNvPc2H2aYPcCO3bbN5qhjgnhl4HBPpQOzOn/ALI8ef8AQ6aX/wCCL/7fR/ZHjz/odNL/APBF/wDb6xfEHjzxNbeH4tQtPBd1byS3lkkX2q4iKPDPMqHkN8r4bG09CwJyARVq3+Ithby3keorMEgjvZRN5QRc2xHmRAbjuYBgd3Ab0FO36/gLt5mh/ZHjz/odNL/8EX/2+j+yPHn/AEOml/8Agi/+31zv/Cwtcl1ixttO0J71JbyeC7hfZDLAyQJJ5QJchyN3LcA9MDGa6jwr4ysvEdzaRafa3GyfTY7+SRsYg3nAiYZzvyG/75NFn/X3hf8Ar8C34A1S61zwJ4f1q+8v7Vf6ZbXU/lrtTfJErNgEnAyTgZNbdct8If8Akk/hD/sB2X/ohK6mkAUUUUAFFFFABRRRQAUUUUAFFFFAAQCMEAisG78IaBNdNeQWZ0+7Y7muNPka2kc9i5jID/Rsit6igDmRpXiuwA/s7xJHqCKuBFqlsNzH1MsW3H/fBpX1zxBY7v7R8KzzooH7zTp0m3H2RtrV0tFAHOjxt4bRnS+vzpjR4D/2hE9soJ/23AU/gTW9bXEFzEJraaOaM9HjYMD+Ip0kaSLtkRXX0YZFYd14O8MXE8lz/Y1tb3Mgw9xaA28xH/XSMq3c96AN6iuc/wCEYuLcp/ZvijXrVEBAiknS5VvTcZlZzj2YUC18aW28x6xpGoDPyJNZPAQPQsrtn6hR9KAOjormn1HxlawBpvDVjfS45Wz1AKM+3mKtOm8TXtqgN14U1zcSARbxpNj34agDo64n4pDW3vPCkek6M+oRDXYJLqRZAv2eNQ2XYY5HP8vWup0jUY9SgaVLa7t9rbSlxCY2z9DWd418SDw3Z2Uy6bcajNe3sdnBDCyqS75wSWIAHHNAGTrvgDSdf8fnxBr2naVqtkNKFlHbXlosxR/MLFxuBA4OOOa5BvhFqiWlrGupw3T/ANnLplyJL68gj8hJJDGQsMi+Z8sm0q/HHBHOd61+KlsEFzqvh/UNMsRJdW8tzJJG4Se3DGWPapyR8jYboTWXdfF831iU8PaXb3OorNbMYRqEEym3lk2b9yOQrZ42nkZB5FEVsl/V7/5v5Dbau3/Vrf5L5lofDvW01VxZ6hp2m6eVlWT7EZ0+1K8bKFlgLGLOWBMg+c7RzyaNO+HOtLd2F3fahp/mWz6WXWFXKsLTzAcZ/vBxj0wata/8TP7P1C70xtIe3uAlwltLJcxSfvo4WlAeJG3qpCnBOMjHTNRaX8UjBollceJdAvdPu7zTkvLRFKOLwkxoVQBjsbdKmFY9G68Gqi3uvJ/m0KS0s+tzJ8TaRqXg7Wm8QWcwluLua/G3+zp7iIRzujhT5QLLICgxxtYZBI4rt/hNp99pXw30Ow1KIxXkVqPOQjBViScEdjz07Vz2q/Ee8g1iw0mXTG0m+F20eoW9wBMUhNpPMjxsjBWyYsfgRx1rR0Tx5Lqv2ddK0O/1eBIbdr28hCRCNpUVxiNmycBgSATjPU0JPlt6fr/mEt+b1/r8DuaKKzfEGrHSLeOYaXqWo7227LGESMvuQSOKkDSorn18Q30q/wCj+FtYJx0lEcf82qOPWPFUsrovhDyFB+WSbUY8MPXC5IoA6SiubD+OZZyPs3h+2hxw3nyyuD7jaB+tLHpfiyWRzd+KbaOI42raaYEZfX5ndwf++RQB0dRXVxb2sJmuZ4oIx1eRwqj8TWAvhISw+XqXiTxHqAzklr77MevT/RhHx2qe38HeF4LlboaFYy3SjaLieITS49N75b9aAIpPG/hgFBbaouoGRtq/YInugT6ZjDAdO5FMPiLWLnI0zwlqDgPtL3ksduuP7w5JI/AGujjjjjXbHGqD0UYFOoA5sW3jS8P+kalpWlpvPy20DTuyem5yoU++CKRfBmmzgf21e6nrrYIK31yTEwPUGFNsRH1U10tFAEFjZ2djbrb2NrBawqMLHDGEUD2A4qeiigAooooAKKKKACiiigAooooAKKKKAOb+ILNNp1hpSNIrajqVvASgzhFbzXz7FY2U/wC9XSVzd5uvfiHYQBX8rTrKS4ZgflLyEIoPuArEfWukoApeILNdQ0HULBlDrc2ssJUjIIZSMfrVfwhdLfeFNJvI2DJNZxSAg5BBQGtWuc+Gohj8F2VnBjy7FpbEAfw+RK8RH4bMfhQB0dFFFAGbrWgaNrXltqenQXEkWTFMVxLEcEZRxhlOCeQR1rzX43fCObxp4FTw9pGtX8bC8hkQX1208caqSGbL5csFZsfNzXrlFAHM/DLwfb+BvCVr4ft9S1HUhCPmnvZ2kZjj+EEkIvHCjgVnS6b4k8P+LNZ1bRNNtdXttZMUjxvciCS3lRNmSSDuQgA+o5rt6KAPGNQ+HXiWysEi0u1s7jUrqOT7Veeen2ffJM0pjlt5UYSQhm427XOOozU+reCPF0l+97bBomtNYuLyEWd1EjXKTRIuR5sbqhUqeCDkHgivYKKd/wCv69Aeruzxa3+HXiPTNF1DTLXTrPUF1nSvsLNd3gY6aS8jEghF3p+8BwgXBUAcYNVNI8N61qV/4u8P2en2U0ba/aedq8swEsRggtmLbcZZuPlweCxzXulAAGcADPWmpWbf9bpg9f68rHhUvwt8UPZXOlyyz3a28N6LW5mvYRFK0+7+BYRJk7vm3uRkZ54ro9b8Ca1L4qtNR02DT47eKLT1IZsLugFwGyoHIHmJ9RmvUqKnpb+tAet/M8s+HvhnxbYeNdP1bWbC3gt4dImsJPLuIiFcypIvlxxxqBH8rAA5Ydya9Toopt3SX9b3/UVtWwooopDCiiigAooooAK5Xxp/yNvgf/sMT/8Apvuq6qsTxV4eGvNp0qatqGlXOnXJube4sxCXDGJ4iCJY3UgrI3bPTmgDI/4Q/UpPH+u6/N4iuxp+p6TDYRWkaoGgKtIS4YrnjzCVznl2yDhcTaj8PfDd9o2k6VJBLHBpeBEY2CvKnltGySHHzKysd3Q55yKk/wCEX1z/AKKN4o/8B9O/+RKP+EX1z/oo3ij/AMB9O/8AkSiw7lH/AIVxpzWE9vca5rtzM4t0hu5pomltkt5BJEqfu9pAYAksrFu5NO1D4a+H7+yt7W6n1BxBqx1XeJVVpJGOXjbC4Mbd1xz61c/4RfXP+ijeKP8AwH07/wCRKQeGNc/6KN4o/wDAfTv/AJEp3d7/ANf1oK2lhP8AhCNPh1Mapa3uow3S6nJqfyPGQ7vGqPGQyH5Cqj3HZhVb4VeF5PDtnq15c2v2O61bUJbtrbzRILZCTtiDDjAyzccAucVb/wCEX1z/AKKN4o/8B9O/+RKP+EX1z/oo3ij/AMB9O/8AkSknb+vT/JA9f69f82J8If8Akk/hD/sB2X/ohK6mqHhvSbfQfD2m6HZvLJbadaRWsTSkF2SNAoLEADOBzgD6VfoAKKKKACiiigAooooAKKKKACiiigAooooAKKKKACiiigAooooAKKKKACszX9DtNaOnm7eZfsF7HeReWwGXTOAcg5HPt9a06KAOTk+H+gzWotbj7VPB9uu71o3kGHe5DiRTgZ2/vGxjBHHJqBfh7Z/2XPYya/rsu8w+TK0kIa2ETBk2KIwhOQMs6sxHBJrs65H4h3mtRaj4Z07R9UOm/wBo6kYLmVYUkYxCGRyF3ggNlRg4P0PShbr5DfvXv5v9WZ1x8KtInlBk1zXfJW5muo4BJBsR5ldZefK3MGEjfeJ25+XbUlt8LtEFktrf6prWqJBZCysmurhN1lGGVh5ZRFO7ciHc25vlAzjivOPEnjbVL+SXT7fxhdva6jHqNs6NFZxtF5ULMpRArSI25Cp8w/NklVHGLN5428T6cLKy0zVjJBa6XZS2c009ikWos6/OZC+12UEbB5ABBHOScU4p208v1/r5g73+/wDNfqeh/wDCtdIlulvr/U9W1DUfPM0l7PJEJJP3EkAUhI1QKqSNgKo55Oeclv8ADXRbbyIrfUdXis0S2W5s1nTyrwwBRG0nybs4Vc7CobHINdpEzNEjMu1ioJGc4PpTqLtMm90FFFFIYUUUUAFFFFABRRRQAUUUUAFFFFABRRRQAUUUUAFFFFABRRRQAUUUUAFFFY/jPUpdJ8NXl1aqrXjKIbRGzh55CEiBx23sufQZNAFHwQFvb3XNfwCL29aCFsEExW+Yhn/gYlP0IrpqpaFp0OkaLZaXAzNHaQJCrOcs20AbiT1J6k9yau0AFc54LbyrvxFp3llBa6vIy5GNwmjjnLD23SsPqDXR1zcObH4jXKsW8rVdPR0zjaJYGYN+LLKv4R0AdJRRRQAUUUUAFFFFABRRRQAUUUUAFFFFABRRRQAUUUUAFFFFABRRRQAUUUUAFFFFAGP41utcs/CuoT+GtOXUdYEJFnbtIqK0h4BZmIAAzk/SvLP2TpviBH4Wv7DxvaTOn2uaazv3nSTzCZXWWM4JI2yKxHAGDxXtdc38N4Ut/DH2ePIEd7d8E8gm4kb+tAHSUUUUAFFFFABRRRQAUUUUAFFFFABRRRQAUUUUAFFFFABRRRQAUUUUAFFFFABRRRQAUUUUAFNZEZlZkVipypIzg+1OooAq/wBnaf5rS/YbXzHbczeSuWPqTjryaX+z9P8A3H+g23+j/wCp/dL+7/3eOPwqzRQAUUUUAFFFFABRRRQAUUUUAFFFFABRRRQAUUUUAFFFFABRRRQAUUUUAFFFFABRRRQAVzGpZ1fx1Y6evzWukIb2444M7gpEuc9lMjYx3U9q29b1K10fSbnU71ykFvGXfAyT6ADuScADuSBWd4J066s9Ke71Ndup6jKbu8Gc+WzfdjB9EUKvHGQT3oA3aKKKACua+ICNb6faa9CrNLo9ytywXqYT8so/74Zj+FdLTJ4o54JIJo1kikUo6MMhlIwQaAFjdZI1kjYMjAMpHQg06ua8AzSW9ldeHbqRnu9Fl+z5YktJARugkyeuUIBPTcjjtXS0AFFFFABRRRQAUUUUAFFFFABRRRQAUUUUAFFFFABRRRQAUUUUAFFFFABRRRQAVzngWRmGuW7I6C31eeNd3cEKwI9vmro65bwzdKvjnxTpmNvltbXKj+8JI8E/mlAHU0UUUAFFFFABRRRQAUUUUAFZ/iLWbHQNKfU9SaYW6SRRYhgeZ2eSRY0VUQFmJd1GAO9aFcv8T/8AkW7P/sO6R/6cbagBv/CeaT/0CfFf/hN33/xqj/hPNJ/6BPiv/wAJu+/+NVoajrE9t4y0fRUijMN9a3c0jnO5TEYQoHbB8w5+grl/E3xOh0Gx1Sa40WeWfT9WWxaCOXJaIxiUz528AR72x/s4zzQtXb+u36gbH/CeaT/0CfFf/hN33/xqj/hPNJ/6BPiv/wAJu+/+NVBN8QtIttZ1OxuobryrKRIY5LW3lunncx+Y+I4kZgEUrlunzdqpj4m6bN4lttNtLdLiyufszR34uNqGOaKWQPgrwAIu579sU7B0uaf/AAnmk/8AQJ8V/wDhN33/AMao/wCE80n/AKBPiv8A8Ju+/wDjVJfePvDtk0U9xqNsLGeGOSGVPMeSQu+xNsaocqx4DA8nAx3p58feFxYRXf2y7PmXD26266fObkSIMupgCeYu0cklQACCeKQENz8Q9DtraW5uNO8URQxIXkdvDl8AqgZJJ8roBXU2lxFdWsN1btvhmRZI2xjKkZB/Kub1jWtN8Q/C3VdZ0e5+02N1pdy0Muxk3Dy2HRgCOR3FX9CvLTT/AARp19fXMVtaw6dC8s0rhURRGMkk9KHoBtUVX029tNSsIL+xnS4tbiMSQyocq6kZBHtUzSIv3nVfqcUAOoqrJqOnx/6y+tU/3pVH9arXHiLQbcEz61p8YHXdcKMfrQBp0VzUnj7wSlz9lbxVo5uP+eQu0Ln/AICDmpl8ZeG3z5WprMB1MUTuB+IFAG/RXPS+MtGjjMnlaxIAOkWj3cjH6BYyT+FQR+OdJkkWOPTPFBdjgBvDl8g/NoQB+JoA6iisD/hKrX/oE+IP/BTP/wDE0f8ACVWv/QJ8Qf8Agpn/APiaAN+isD/hKrX/AKBPiD/wUz//ABNV5vG+lQyGObTfEysOu3w9euP++liI/WgDp6KwB4w0ELulnurdcZzcWM0Qx6/MgpLTxt4Qurh7e38S6U80ZAeMXK7lJ9RnIoA6CiqsGo6fcf6i+tpe/wAkqn+tWhyKACiiigAooooAKKKKACiiigAooooAKKKKACiiigAooooAKKKKACiiuR1C8uPFl3Lo2i3Dw6VC+zUtRiOC5B5t4T69ncfdHA+Y/KALG/8AwlniFJE+bQdKm3I38N5dqeo9UjP4F+f4Qa62obG1t7Gzis7OFILeFAkcaDCqo6AVNQAUUUUAFFFFAHL+LW/sTV7LxVGv7lcWepkf8+7N8sh/65uc9/lZ8da6gEEAg5B6Go7qCG6tpba4jWWGVCkiN0ZSMEH8K5vwhcTaXeS+EdRkZ5rVPM06Zzk3NpnA57vGSEb/AIC38VAHUUUUUAI7KiF2YKqjJJ6AVyafEz4fuiunjHRWVgCrC6Ugj1FdJqv/ACC7v/rg/wD6Ca5Lw7q48P8AwJ03XmtzcDTvDMN2YQ+3zPLtg23ODjOMZwaALX/CyvAP/Q36P/4ErR/wsrwD/wBDfo//AIErS6j42s9M1LxFZ6latbjRbBdQD78/aISrZKjHBDKVxz2qhp3jbXdXEi6N4SW4lso4v7SSbURF5UzxhzBEfLPmOoYZ3bFyQM+gO39f16l7/hZXgH/ob9H/APAlaP8AhZXgH/ob9H/8CVrb8NaxZ+INBs9ZsN/2a7jDoJFw69irDswIII9Qax9c+IHhTRNUn03UtQmiuLcxLPtsppEiMn+rDOqFV3YwMnk8daHo7CWoz/hZXgH/AKG/R/8AwJWj/hZXgH/ob9H/APAlaVviF4WFgbwXF++JpIHgTS7lriN0AZw0Ij8xcKQclQMEHvUy+PPCjvFHHqoeSZIJIEWGQtMs2RG0YC5cHByVztwc4oswIP8AhZXgH/ob9H/8CVra8P6/oniG2ludD1S01GGGTypXt5Q4R8Btpx0OGB+hFaVcp4M/5G/xx/2FYP8A0gtqAOrooooAKKKKACiiigAooooAKKKKACvPvF16fDfxS0nXHV/sGoafJZ37BfliEciskrH0BkIP+ySeimvQa5j4hxrFY6dqzJvjsL+Jp0wMPBJmGQNn+ELJvP8AuUAdOCCAQcg9DRXJRLqXg8eTHBcan4eX7giBkubFf7oXrLGO2MsOmG7dHpeo2GqWaXmnXcN1bv8AdkicMPcex9qALVFFFABRRRQAUUUUAFcv8T/+Rbs/+w7pH/pxtq2Nd1rTNDtBc6ldLCrMEiQAtJK56IiD5nY9gATXM+NLu8vvBlldXumvpzvr+k7YJJAzhP7St9pbHAJHOMnHrQAvimHxD/wtPwld6dpKXWmJb3sN7cmXb9nD+UwJGOc+XgD1J9KTUPh/b33xDuPE1xeb7O505rSWw8v5XkYbDKTn/nmSuMd+tdtUdzL5FtLN5cknloW2RrlmwM4A7mk7W1Gm+h5hpnwx1zTfD2lafB4niuJ7eeaW/eeCQR3bOAqOVSQHciKqjJKnnIrOsvggktlZafrurQX9lBHawzRR27xeakEcyDkPkEiVT6ZU+vGta/FeWbRbi/Xw4ks6T20KWkOpxtKrTuFVJkIDQyDIJVlx6Mafq/xXg0aR9L1nTrLTddW4WH7PdaokVqVZC4f7QygAEAjG3ORjHerbev8AW3/DiXZDpvhzq13f6Xeah4iiuJrCO3i8z7KQ0qQz+Ypb5sbiuASOM5OO1VfFehX/AIb18+KNNnu5Lqe+uJAYdIlvY0jliiUo8cTeZuzECHAxnhsDmq9z8dvDS28FxALNlW2+0XiT6nFC6L5jxkQg5Fw2Y3OFIBABB5Aq9qfxD1e8axutA0dRos2uRaadQklBaT95skxFjIXIKht2cjpilZ7eq+9q/wCIWW7/AKsn+hP4Z0zUdH/Z+ksNWiaK+TRrlpkYAMrMjtggcA89O1ZXxJ+FcfxR+G+i6e/iLUtKaGxhaNIm3W8jeWMGSPjd+fFeheO/+RI17/sG3H/opqm8Jf8AIq6R/wBeMP8A6AKG7u4I5PwL8N7XS/AmkaF4guLjULyztEt55Yr2ZEcr3UBhge1b9t4L8MW8YjTS1dQMDzZXk4+rMa6CikBiDwh4T89Z/wDhGdGMy/dkNjGWH0OM1oW+l6ZbY+z6dZw46eXAq4/IVbooARVVRtVQB6AUtFFABRRRQAUUUUAFFFFABTJoYZk2TRJIvo6gj9afRQBjS+FPDEs7Tt4e0vzmGGlW1RXI/wB4DNVV8FaFFI8lmt9ZyMQS0F9Kv5AsQPyro6KAOZ/4RrVLe38vTvF+sRNn79yI7k/+PLT/ACPGttIPLv8ARb+ED7s1s8MjH/eVio/75ro6KAObGueI7VAdQ8Hzy/NgnTb2KcAZ+8fM8o/gAT9aVvG3h+AsNSuLnSCpAY6laS2yZPpI6hG/BjXR0HkYPIoAr2d9ZXsYks7uC4Q9GikDA/lVisO/8IeGb15ZZdGtYp5ceZPbqYJWx0zJHhv1qtJ4ZvrcOdH8UaraE42pcFbmNAOwDjP60Ab99cR2dlPdy7vLgjaR9oycKMnH5Vyun+NdRv7C3vrX4e+KpLe5iSaJ/MsBuRgCDg3WRwRWvqyXkfg7UEvpop7gWU2+SNNit8h5xk4rmzfXen/CnwlNZTtBI8miQMygcxyT26OvPYqzD8aANP8A4SrWf+ideKv+/un/APyVR/wlWs/9E68Vf9/dP/8AkqofiVLrLf2VZaNemEzzu1zBbXMcN7PEqE4gMnykhtpPTjuK5HQ9f8UnxBounwa0ZreO9u4r631O12XaKkauscjIxRmAOQ68HI60r7jsdp/wlWs/9E68Vf8Af3T/AP5Ko/4SrWf+ideKv+/un/8AyVXCw/FLxTJY6YW0W1W9v9O/tNYreyvLsCLO0RkwoxVmIzuICgHHNadl8RPEN5cSXw0W1tdLg1Gzs5oLjzFux9ojjPIOArI0mCCDnHaqtr/Xe35iel7nT/8ACVaz/wBE68Vf9/dP/wDkqj/hKtZ/6J14q/7+6f8A/JVcVqvxA8YXGlWd7YWuj21lrcF61g7NI09uIY2ZWcdGJ2k4GNpwOar6f4v8dWN1f3lxPpmoW1jo+mXV1EwdcmUyBzFjoxABJbIyvAGaEr3/AK7/AOQ2rf16f5ne/wDCVaz/ANE68Vf9/dP/APkqtHwr4gXXl1BTpd/plxp90LW4t7zyt6uYo5QQYndSCkqd/WthG3IreozXJeF7hbXW/H1y6SyLFrMblYoy7sBptmcKo5J9hSEddUN7dWtjayXV5cRW8EY3PJIwVVHqSa8G+HXxl8XeMPi3rnhmHw4NMgW1D6dBqivBJGEbDSSLt3MWDA7BjAXr1r1yz8Li4vI9Q8R3jaxdRsHhidAttbsDkFIum4cYZsngYxQBTaTU/GIUW5uNL8OsPnkZWjur4eig4MUZ9T8zcY2jk9TY2ttY2cVnZwJBbwqEjjQYVQOwqaigAooooAKKKKACiiigArI8UaL/AGxZxGC4NpqFrJ51ldBcmKQeo7qRkMvcE1r0UAYXhTxB/a32iwvrf7DrNkQt5aE9M9JEP8UbdQ31B5BFbtY/iPQLbWDBcrNLZalakm1vYDiSLPUejIe6nIP1AI5fxf4013wV4Q1bVNf0NrxrC0kmivLIFoJmVcqJF+/Fk4BOGUdSwoA7fVf+QXd/9cH/APQTXmmuf2w/7L8Ftoekvqt7deGILZbZH2sRJbqhYcHJUNux3ANXfhZ8VfDnxQ8H3t5pLNb39vbt9tsZf9ZCSpwQejKcHDD8cGtHw1rln4b+CGja9qG77LY6BazSbcZIECcDPHPShuw0tbEfjTwPP4t1DQdUmvF0yS32jVLZF80XUO5JDBv44EiD5scjdxzVmfwxr2n6zql74X1qys4NWlE91Dd2jTeVLtCGSIh1wSFXhsjI+tYFr8YtMbTb6/uLO2lg0x4m1GXTdRS9jgt5MgShox8xVhhkwCOoyKZe/EbxFaanc3beGg2m2+hpqs9s10qywx72yc4O59gB2cAHI3U0n8P9a6/p94r3/r5fr93yNrwumoeHdXsPCGnLZXOkWkG2aR5SbvcQXMr4O0bmJ+XGTknoKd4g8Czapda7MuppF/alxYTKDCT5f2ZgxB553Y9se9ZGpeKtBsPiDBLJ4T0j7VPPHarqIngN/l4yysY1UusZClcswPH3cVduPiYkfhvR9Yi0G7nbVNM+3xwRvuMYygwxCn5RvyWA4AJxRd/F/Xf9At0/rsR634A1m61m9vrHxBBFBeX8l1LaTQSGMhoIogTskUll8okZyvzYK8Zqjo3wv1ex/wCEfvJPEVo+o+HLaO10yRLEiMRdJvMUsSxkXA4IC4yKkf4ha5fXPh2XTdN0w2N7c3cN3LBqkdyhEURcNE6KQ3TPzbTlcEDOant/iW7aUdQs9HudT0+wsre51S7aVIpIhKgcbYgDvYKQxGVABGCaauvlb9Ugevzv+ev4nb+HZdYm04vrlvb29350gCQNlfLDnYTyeSuCRnqaxfBn/I3+OP8AsKwf+kFtWdoXxDl1TU7VRoDxaXdalPpsN79qDM0se/B8vbwhCHnOQeMd60fBn/I3+OP+wrB/6QW1KwdTq6KKKQBRRRQAUUUUAFFFFABRRRQAVV1iwg1TSLzTLpd0F3A8Eg9VZSD/ADq1RQBieBr65v8AwzatfMTf24NreEjBM0Z2O2PRiNw9mFN1XwrpV9evqEP2jTdRcYa8sZTFI3+9j5X9t4bHaqlrjRfHc9rtCWmuIbmPAwBcxgLIPqybDz12n0rqKAOZFl4zseLXWdO1OPd929tjG4XHTdGcE+5FPj1XxVHK63XhWFo1xtkt9RVi/HPysq4/M10dFAHM3PijUrcqP+EI8RT5/wCeP2Y4+uZhRbeKNSnLD/hCPEcOBnM32YA/TExrpqKAOcfVfFUsypa+FYY4iDmW51FVK8cfKqtn8xTDp/jC/wCL7XLLTYsncmn25ZypHHzyZwR6he1dNRQBj6J4b0vSrg3kcctzfsu1726kMs7DuNx+6DjouB7VnfFPevhOOZLe5nFvq2mXEiW8DzSeXHfwO7BEBZsKrE4B4BrqaKAOV/4WB4e/54eIv/Cc1D/4zTJ/HfhyaCSF4fEm11Ktt8PaipwRjgiHI+orraKAPCvE+m+Gb2zU2t54zvL43Fqv2m+0jUPMhtophIUjZbfOeMgnJJAya2lTwQsbTC68cf2o0/nnVTol99rDbdmN32fbt28bduPbPNet1g+L9Wu9Lm0JbXy8X2qxWk29c/u2Rycc8HKjmjpb+un+QdbnDTN4MZoZIb7x9bTCEQ3M0OlakJLxAxYCVzAWPLNgqVIyQCBxUVxD4Dl1OO7WTxtFBHfrqK2Mei6gLf7SDuMm02+ck5JGcZJOM8165RRd3uBwPi7xtot54U1eztbXxFJPPYzxxIPDl/lmaNgB/qfU11vhiOSHw1pcMqNHIlnCrqwwVIQZBFZcfjnw03j+fwK+oJFrsVulwtvJ8vmowJ+Q9yAMkdcHPrXS0AFFFFABRRRQAUUUUAFFFFABRRRQAUUUUAFFFFABRRRQAUUUUAFFZGs+JNI0q4W0uLky3rDKWduhlnYeuxckD/aOB71n/bvF+qEfYdKtdGt2/wCWuoP5k2P+uaHAP1agDp64b4u/EzRfhppVlqesW891bz3Qt5FtmUyxAqxD7CQWGVxx6itT/hFZLws2ueINW1DcAGhimNrCCO4EWG/AsRVPxR8MvBXiHQJNDvNDtorSaeKef7PGI5JjG4YBnA3EHGDznBPNAC6R4w0Lxx8OdQ17w7cTT2MlrOgeSB4zuCHI+YDOPUZHvWXdeFrvxb8LPCNjZ65daO9sum3jSQAEyLEI32nIPdQQezAdsius1eztdP8ABl7Y2NvFbWsFhJHFFGu1UURnAArL0W+/s34Q6fqG6VPs2hRS7oovMcbYAchf4j7Um7K40rtJG1r2haVrtpHa6pa+ekTiSJxI0ckbYxuR1IZTgkZBB5NUYPBfhqGKzSLTShs7hrmGQTyeYZWGGZ33bnJHB3E5HWvHNK8ca7daoukWPjJ7qO7n0tkuBLb3EiLNM6TKrIgQjAXjBKk4JrX/AOEk1aDWp9D1/wAa3Ok6VZXF3FFqsiwpJdSIU2Qu7JsyFYnAALdulU4tJ/1tYW/4fjc9LvvBXhi+0+ysJtNxb2MXk24inkiZI8Y2bkYMynupJB7irEXhXw9FDLDDpcEcUtxFcuiZVfMiCiMgA4G0IuAOOK8xt9YvtG/Zp0TUtO1aSxm3WkZvVgDMqPdKrtsYHqrHjFQt4t1BdSk06HxtLN4U+3RRyeJ8wEwkxMxi84J5WN4Ub9vGdp5NOzu/X/L/ADEveSfkdFpXwx8vxqmtag2mm0ga5aOG2jlQymcFW3IzlEGCc+WBuPJrq7LwX4Zs7K4s4NMHk3EEVvMHnkcvHGWKKWZicKWOOe+K8qvvF3jX+yrMWGryzJrFxc6PpN+bdMSOJFMF2RtwcxiTn7rbQQOarz+PfF2oaXY6u97JpekXtwbWSZ54bTyHghAk/eyxsq7p/MX5hz5YAxmkvh/r+uv4lPf+v66P7j3xQFUKOABgVy/gv/kZvHH/AGHIv/TdZVy3wt1TxV4g8SPJrWuf6PaaVaTfZrVF8qeSRpx5hZkDYKohwMDPTjr1Pgr/AJGbxx/2HIv/AE3WVElZ6kpk8fi3wlNeQrPqdra3e4rCl+htpSechVlCt0B6dq6FHWRA6MrKRkEHINNnhhuIminiSWNhhldQwP1BrAfwX4eRzLp1pJpEvJD6bM1sMnuUQhGP+8ppDOiormW0/wAXadj+ztbttViBA8rUodkmO/7yPAJ/4DSL4t+wgL4m0m70U45nP762/wC/qfdGO7hR70AdPRUdtPBdW6XFtNHPDIu5JI2DKw9QRwRUlABRRRQAUUUUAFFFFABVDxFo2m+INFutG1e2F1YXSeXPCSQJFzyCRzir9FAGRBo+k6F4buNP0bTbTT7RIH2w28QRfunsO/vWT4H06z1f4P6BpeoQia1utCtYpUJIypgXuOn1rq5EWSNo3XcrAqw9Qa5O2+HHhe2tora3/t2GCFFjjjj8QX6qigYCgCbAAAAAoC44eAtMmiji1TUtZ1eJbhJ2jvrvzEk2A7FZAApUE56ZJAJJxTLP4d6Ba2F9YpJqDwXmnNpjCS43GO2JYhEOONu4gdcAAdqk/wCFf+Hf+eviD/wor/8A+PUf8K/8O/8APXxB/wCFFf8A/wAeoAqzfDTQ5NQ+1LfavHGL5NQW2S5AhFwqhS+NuTkDBBJHJwBUdl8L9Ds2ja31TXkNvbNa2RW+K/ZIiwYJHgDgFRjdu4GDkVJaeDfC1zeXdpHL4j8y0ZVkz4hvwMsu4Y/f88Va/wCFf+Hf+eviD/wor/8A+PUAQQ/DnRYxHJ9t1R7wXj3kt406+bcSPF5Tb/l2kbMLgAdB3qOT4Z+HWghto59ThtBbw211bR3OI72OLhBMMZOBxkEEjg5FW/8AhX/h3/nr4g/8KK//APj1H/Cv/Dv/AD18Qf8AhRX/AP8AHqdwLVj4O0ayitordZ1S31KXUox5nSaQsW7fd+c4H0qr4M/5G/xx/wBhWD/0gtqP+Ff+Hf8Anr4g/wDCiv8A/wCPVreHPD2leHorlNLiuFN1MJp3uLuW4kkcIqAl5WZuFRRjOMCkBq0UUUAFFFFABRRRQAUUUUAFFFFABRRRQBj+MNJk1fSNto6RajayLdWEzjiOdM7Sf9kglW/2WapvDWrRa3o8OoRxtC7ZSaB/vQSqcPG3urAj36jg1pVyWsA+Ftcl8QxjGkXpUaqg6QOBhbkD0xhX9gp7UAdbRSKysoZWDKRkEHIIpaACiiigAooooAKKKKACiiigArkviN/x8+FP+xgg/wDRctdbXJfEb/j58Kf9jBB/6LloA62iiigDxHx18IPDf/CzoviZrlxf3zz6jCJ41mMKWqbBHE4ZCG+VghJz0zxXtwGABVXWNPt9V0q6026UmG5iaN8dQCOo9x1FZfgbULi80drPUD/xMtNlNneDPV1Aw/0dSrj2agDeooooAKKKKACiiigAooooAKKKKACiiigAooooAKKK5zXdfuDqR0Dw7FFd6vgNO7n9zYoejykdSf4UHJ9hzQBf8Qa9p2iRxfbJHe4nJW3tYV3zzsOoRByfc9B3IrKS08Sa/wDPqVw+g2B6WtpIDdSD/bl6Jn0Tn/aFaHh7w9a6VJJeSyyX+qTj/SL+4wZH/wBkY4RB2RcAe5yTs0AUNF0bS9Ft2g0uxhtlZt0hUZeRu7Ox+Zm9ySav0UUAFFFFAFLX4ZLjQtQt4VLyy20iIo7sVIArjfCnie+03wtpOnXXgjxWJ7WxhhlC2sRG5UCnB8znkV39FAHIjxjIOngbxWPpZxf/AByg+MpW6+B/FZ5zzZxf/HK66igDz/xJrEWv6Yun33grxksK3ENwPKtolO6KRZF/5aHjcoz7Vpf8JjLt2/8ACD+K9vp9jix/6MrrqKOlgOS/4TObAH/CEeLMDp/ocXH/AJEpD4ylK7T4H8Vken2OL/45XXUUAckPGcw6eCPFn/gJF/8AHKX4e/bZr7xRql3pV7pseoauk1vFdqqyNGtlbRFiFJwN8bjr2rrKKACiiigAoIBGCMiiigDnLnwnaw3Mt94fuZNDvZDuc24zbyt6yQn5GPqw2scD5qhj8S3mjutv4wtIrFCdqalAxa0f03E8xH/e4966mmyxpLG0ciK6MMMrDII9CKAFUhlDKQQRkEd6WuSk0vUPCu648NwveaSOZdHB5iHc2xPT/rmflP8ADt6HodF1Sx1jTo9Q0+cTQSZwcEFSOCrA8qwPBB5FAFyiiigAooooAKKKKACiiigAooooA5vwc7zaz4pleNlC6qIUJOdyrbw8j23Mw/A10lc58PC82gTX0iqrXmoXc4weqGdxGfxjCV0dABRRRQAUUUUAFFFFABRRRQAUUUUAFFFFABRRRQAUUUUAFI6rIjI6hkYEMpGQR6GlooA46NpPArrA4eTwqSFicAs2mHsh7mD0P8HT7uNvXxukkayRurowDKynIIPQg0rKrKVZQykYIIyCK5VtG1Pw3I0/hZVuNPZt0ujyvtVfU27niM/7B+Q9tpySAdXRWRoPiPS9Ykkt7eR4b2H/AF1ncIY54unVT25HIyOeta9ABRRRQAUUUUAFFFFABXJfEb/j58Kf9jBB/wCi5a62vBf2mvGnjjwr4n8J2+i+HbLVbK51COSzYl/MN2oZfKbBxgh8g+x9KAPeqKraUb5tMtm1IQLemJTcCHPliTHzBc84znGas0AFct4g/wCJD4ltvEa/LZXgSy1PnATk+TMfozFCf7rgn7grqag1Gzt9QsJ7G7jEkE8bRyKe6kYNAE9Fc54JvLiNLjw7qcrSajpe1PMbrcQHPlTe+QMH/aVq6OgAooooAKKKKACiiigAooooAKKKKACiiob+6t7GxnvbqQRQW8bSyueiqoyT+QoAxvFWrXcM0GiaL5TazeqTGZBuS2iBw0zjuBnAH8TYHqRc8N6JY6Dp32OzDuzuZZ55TuluJT96R27sfyHQAAAVneBLS4ktZvEOpRNHqOrETMjjmCH/AJZRe2FOSP7zN1rpKACiiigAooooAKKKKACiiigAooooAKKKKACiiigAooooAKKKKACiiigAooooAK5bxBY3ei38niXQ4Hl3EHU7GMf8fSAf6xB/z1Uf99AY64rqaKAK+m3trqNhBf2Uyz21xGJIpF6MpGQasV5B4t+JnhP4WeLrjQ7q8Nyupss9vptoA8tvcSMAykZwiSE7xnADb/71evI25FbGMjOPSgBaKKKACiiigAooooAKzfFWpHR/DOp6qqM7WlpLMqKMl2VSQoHck4A+taVc149Juo9J0VVZjqGoxCTa2CsUR85j7jKKpH+3QBqeFtOXSPDWmaUpJFnaRQZJySVQAknuTjrWjRRQAUUUUAFFFFABRRRQAUUUUAFFFFABRRRQAUUUUAFFFFABRRRQAUUUUAZuuaDpWtIg1C1DyRHMUyMUliPqjrhlP0NZS2nizRh/oV7D4gtB0gviIblRnosqja/HADKDxy5rp6KAObj8ZabFIIdZtr7RJyQu29hKoWPZZFyjfg1btleWl9CJ7K6guYj0eKQOv5ipnVXUqyhlIwQRkGsG68G+G5pxcJpcVrcBSqzWhMDqD1wUIoA36K5seGr+3VF07xbrduqnO2Zo7nd7EyozfkRSmz8bRyr5OvaJNCBys+lSCQn/AHlnAH/fNAHR0E4GTwK5Xxq+qRfDHxHJqElst2mmXRD2m5VGImwRk5B/Gvnv4WXnh6zufAUvgPxJd6rrl/Cf+Emsf7Ulu4hD5JLtKjMwiIbGMbeeKSer8rfjf/LUq2ifr+Fv89D6rgminhWaCVJY3GVdGDKw9iKjurO1u2ga6t4pjBKJYS6g7HAIDD0PJ596+d9O+IXiLS/Dvhq80/7DYaGulW00lnpEdu7Qs8pUh7eRhI0ZH3fKYEHJOelXfEPxO16TxebKyvrmXSbvUbzSpFmt7eCOPy4HPyKHNxvBX77bVPZac/dv8/wFFX/D8rn0BNJHDE0s0iRxoMszHAUepNNe4t08rfPEvmkLHlwN564HrXzXoXjDVLH4ZaTYtqVp4nsb3wfc3N3Z3MKOto0MY27yPmZWyVYOSSemOlaOm6pI/jKS38m1JuvEenw27PGH+wltMDb4A2QjDtwRyeKqUbNrt/nYXRP1/K59D0V80+EPGfiTwV8KfDutHWLnWLO7lvrCWCWKN3hvGdvs3zKoYAuuCGJ++O2BW341+M3ifwj4l8L+CZ/Dd9c6jeSW8N9q1xbhIp2bbvFuq4DHJIySAMdDQ1v/AF/X/BQdv6/r/gHrXi/T7kPbeINKjL6npu4+WvW6gOPMgP1wCvoyqfUG/Br2kS6Pbat9vgis7lQYpJXCZJ/h5/i4OR14NVD4ikz/AMi7rn/gOv8A8VXEaZZLpPjq68Razpf2fQdQnFvYpdJ/yDp2xmTbkqomckbhjDBR/FxIHp9ndW15brcWlxFcQt914nDKfxFS1yM1pL4b8Vm80rSLmbTNRt2N3DZou2K4QrtfbkcurMCR/cGeTWh/wkcn/Qu65/4Dr/8AFUAb1FYP/CRyf9C7rn/gOv8A8VR/wkcn/Qu65/4Dr/8AFUAb1FYP/CRyf9C7rn/gOv8A8VR/wkcn/Qu65/4Dr/8AFUAb1FZml6s99cGFtJ1K0AXO+4iCr9MgnmvOvFXivxFpHxI1ex0yeCVZP7HtreG83NBCZ5Z1dwqkHOFXvzgU0rtIOjfY9YoryrT/ABz4wR0m1KPQpbcale6W629vKjtLBHK4mBaQgKxjx5eCRnO89KqW3jr4gTWiTMvhhWfQF1wAW05ATdgwf6zkngiTjHI2HrSuv69L/kr/APBG4tb/ANa2/PT/AIB7BWX4n0tta0wacZRHBJPE1yCP9ZErhmj+jAbT7E1wMvxD1trKfxBHbacmiw6nFpj2ZV/tjO7InmK+7bwXBCbCSBncOlYOmeOfFGlfD/Tr7XJ7HVLbUrO+8k27yx3cbwpJIGeXcdwIQglVUqdvWhqybf8AXUUfeaSPcKK8f0nxZqf/AAkVxbPqHk+be3X2ee8ld4LRI7SGTDxhl8xfmPVhjk55q/aeLvGjaRZyXdxoUNzqdzIdP/4lF0ZJLZAMSG2WUtySCSZFCqQTknAHoNLQ9Rorw5fHPiS9i/4SK5uIV06XQ7adtPg82Jlla7ERZZRJxzk/d5Hy+9dBd/ELXbe3/tz7PpjaRNqs+lQ2mx/tSPGZFErPu2kFoydgUEKQdxol7qu/61sKPvar+tL/AJHqNFcD4A8VeItU1TTLfXI9L8vVdFXVIPscciGA5QGNizHf98EEBcYxg9a76qlFx3/roJO4UUUVIwooooAKKKKACiiigAooooAKKKKACiiigAoory/4ueKtY8L+Jre702YPHB4e1G8+yyk+TLLG0OwuBg8bj+ZoWrS/rRN/oNK/9edj1CivK5/Gfjex1HUorweHZodKubFbgRW0ytNHdOq4QmQhGTd94hg2PurSaH8QPEjRabq2rjQf7L1HVbrTUhgWRJoPKM22V3LsCMRHcu0YznJ6U7aXEtVf+u/5HqtFeNx/EfWpNSsrLUY7S6gvfslxby2MNxZhVkuBHjMjEzJggh9qBh/Dg04fEfxg0OnKbKwjn1MXUsH2fSbq9EcUEhTDLE+4s/ynPAQZ+90pPRf10DrY634i/C/wh46ms7zWdOVdRspo5re+gAWZSjBtpP8AEpxgg5/Cu1HAxXi3iDx54u1vwbruoaZHZeH10yztjcw3If7V5sqq52PuUIADgZVtxz92uq+IGoeIIPEfgmz0HUra0lvridJjdqzwuBbs3zIrKXIIyBuHPenZ3sFzv6K8e1H4neIF0O4uLX+xVvtMju2voRa3FyJjbyvHuUqyiGN9jYd2bn5cHGafY+NddaTU47PULRbq51WT7PFeW0140UK20L7UiiKnaGfliyhd2eelLz+f42B6NJ97fhc9eorx6z+JnirUdEudbs7PRoLaw0uz1C4hljkd5vNLh0Rg4CfcyGIb0wetag+IGsR6VceKJzoi6MJLuKDTj5i30hgVz8r5Ku58skx7Bgc7jjBcly3v0/QIpytbqem0Vwfwz8Xa5r9/PaavpzIn2SO7huV024s0+ckGLbNkuRwd6nDA9BXeUNNCTuFcxBnUviPPLjMGj2YhQlf+W0x3Ng+yKoI9xXQajeW+n6fcX93IsVvbRNLK7dFVRkn8hWP4CtLiDw+t5fRNFfalK19dI33keTkIccZRAicf3aQzfooooAKKKKACiiigAooooAKKKKACiiigAooooAKKKKACiiigAooooAKKKKACiiigAooooAKKKKAGyxxyxNFKivG4KsrDIYHqCO9VNP0fSdPZ20/S7G0LjDmC3VNw9Dgc1dooAoto+kM9s7aVYs1r/wAe5NumYf8Ac4+X8KztdHh/TL6yuLvR7aS51K9S1WZbZC5kZWIZmPOMKRnk81v1yXxG/wCPnwp/2MEH/ouWgDet9F0e3WZbfSbCEToEmCW6L5igYCtgcjHY1MNO09ZBItjahw4cMIlyGA2hs46gcZ9Ks0UAc7q3gnw7qmoWN5c2OPsVz9rSGJzHDJNwRJIi4V2BAwWBxWzqFhY6hHHHfWkFyscgkjEqBtjjowz0I9as0UdLB1uFQahZ22oWM9jeQpPbToY5Y3GQykYIqeigDmPDV5c6TqI8K6xcNLKFL6bdP1uoV6qT3kTgH1GG9a6es3xHo9vrenfZZ2eKRHWW3uIziSCVfuup9R+oJB4Jql4V1q4up59F1lEg1uyAMyqMJcRnhZo/VT3HVTkHsSAb9FFFABRRRQAVl3fh3Q7rUm1K50u2lvGaF2mZMsTCSYjn/ZLMR9TWpRQBlnw7oZTZ/Zdtt+0yXWNn/LaQMHf6sGYH6mkTw3oSRiNdKtgos/sIATpb5z5X+77Vq0UBcw/+EQ8M/wBsRav/AGLafbogoSXZyMDaDjpkDgHGarWXgHwbZef9l8OWEQuIHt5AI+DG/wB9cdAG74610tef/tETeIrf4Pa3J4TF6dbzbLafY0LTbjcRA7QOc4JoBG/qHgnwnqEMsN5oFjPHKXMitH97cqq2fqqKD7AVAvw98GCFIf7Bt2RJfNTc7sVbGMgk5HHboawf2f8AV/HeseCzL4+jsE1KCZoCIciYFeCJkxtV+n3TyCDXo1AeRzaeA/B6Rwxp4esVjhiMMaBMKqGQSFcdMbwGx2NWG8I+GW1mXWG0W0N/KGDzbOTuGCcdMkcE4zW5RQBQstG0qyltZbWwghe0tvsluyrgxw8fIPb5V/Kr9FFNtsAooopAFFFFABRRRQAUUUUAFFFFABRRRQAUUUUAFZes+HtE1mTzNV0y2vH+zyWuZUyfKkxvT6HaufoK1KKAMyfQNFne6km023drtoWnJT/WGIgxk/7pAx9KwPBXw70Hw7F50lna3upGW4drsw4JE0juRtJIBw20nuB+FdlRQHSxy1n8PPBNncQXFv4bsY5bcgwvtJKYYMMZPABAIHQY4q7qPhHw3qGmQaZeaPbSWluzPDHgr5ZYktgjkZyc+ua3KKA63Ob1TwL4N1EwtfeHtPlEMSwoDHtUIv3VIHBA7Z6dqveIPDWg+IIrePWdLt71bZi0HmA5iJG0lSOQccZFZ2uyHWPFNloEDN5NmVv9QZTwACfKiP8AvMC2PRDXT0Ac1d+AfBt3DbQ3HhyweK2gNvEnl4AjJyUIH3hnJwc8nNLL4D8Hy28UD+H7MxxS+cgCkEPtCE5BzyqqD6gCukooAwbHwd4XsdPudPtNDsobS5iWGaFU+V41JKqR6As2B71JB4U8NwazNrEWjWa30wYSTCPltww3HTJHBOMnvW1RQBkeHvDGgeH3nfRdKt7J58eY0Y5IHQZPQDJwBxWvRUd1cQ2trLdXEixQxIXkdjgKoGST+FAHOeL86rqmm+GI+Yp3F3f47W8bAhD/AL77V91DiunrnPBEM11Fc+JL2FornVWDxxuMNFbj/VIR2OPmI9WweldHQAUUUUAFFFFABRRRQAUUUUAFFFFABRRRQAUUUUAFFFFABRRRQAUUUUAFFFFABRRRQAUUUUAFFFFABRRRQAVyXxG/4+fCn/YwQf8AouWutrkviN/x8+FP+xgg/wDRctAHW0UUUAFFFFABRRRQAVj+JtDTV44J4JzZ6lZuZLO7QZMTEYII/iRhwyng/UAjYooAxfDettqDzafqEAs9YtAPtNvnKsD0kjP8Ubdj26HkVtVj+JNDXVFhubac2WqWpLWl2gyUJ6qw/iQ91PX6gGofDWvve3EmkatbrY65bIGmtwSY5U6CWFj95D+ang9iQDeooooAKKKKACiiigAooooA5XxBBPoGrSeKNOglntpFC6taxDLMi9J0Xu6DqByy9MkAHo7C8tdQsYL6xuI7i2njEkUsbbldSMgg9xip65OfSr7wzeT6l4ct2utPncy3mkqQDvP3pIMnCsepThWPOQeoB1lFUdD1fT9asReabcCaPJVwQVeNh1R1PKsO6kAir1ABRRRQAUUUUAFFFFABRRRQAUUUUAFFFFABRRRQAUUUUAFFFFABRRRQAVjeKdbOlQw21nCLvVrxjHZWufvtjlmx92NerN2HuRUPiDxE1tdjR9Gtf7T1pwD5CtiO3U/8tJm/gX0H3m6AdSJPDeg/2dLNqN/dG/1e6AFxdMMBV6iONf4Iweg79SSaAJfC2j/2Pp7JNcG7vriQz3t0wwZ5SBk47KAAFHZQBWtRRQAUUUUAFFFFABXKeIWXxHryeF4iHsbbZcawRyGXrHbn/eI3MP7ox0atTxVrDaTYolpCLrU7t/JsbbdjzZCOp9EUZZj2APfALvC2jrouli3adrq6ldpru5f700zcs3sOwHYACgDVooooAKKKKACiiigAooooAKKKKACiiigAooooAKKKKACiiigAooooAKKKKACiiigAooooAKKKKACiiigAooooAK5L4jf8fPhT/sYIP/RctdbXhH7Sfw68b+KPFPhnUvB/iHWbKF7tLe/it7+SOO2AyVuVUMAGALDI55FAHu9FVdIsl03S7XT0muJ1toViEtxK0kj7RjczNksx7k9atUAFFFFABRRRQAUUUUAFZfiLQ7XWreMStJb3Vuxe1u4SBLbv6qffoQeCOCK1KKAOa0nXrqz1CLQ/E6R299IStpdoMW997Ln7smOqH6rkdOlqprGm2Gr6fLp+pWsd1bSgbo3Hccgg9QQcEEcggEc1zn2vV/CRK6k1xq+hA/JeKpe5tV9JVHMij++BkdwetAHXUVFaXNveWsd1aTxzwSqHjkjYMrqehBHBFS0AFFFFABRRRQAUUUUAYOteG4rq+OraXdSaTq+AGuoFBE4A4WZDxIozxnkdiKpp4outHbyfGFitgucLqUGXs392PWHv9/jj71dVSMAylWAIIwQe9ACQyRzRLLDIkkbgMrqchge4PenVzU3hC3tZXuPDd9PoE7Hc0duA1q555aA/L3JJXaSepNNGqeKdMO3VdDTUoR/y8aY/zdeMxOQfc4Y0AdPRWJpXizw/qVytpDqMcN4xIFpcqYJzg4OI5AGIHqAR71t0AFFFFABRXkfx8+LV98N9V0OxtLLRpE1JJme41O7kgii2YwMojnnPpWtafFKzs/Cema14jsZo1ubaO4ubrTo3msoFkbCESuEL54OFUsO4FEfeV16A9HY9Gory6L4reX4hazv7C3t9Pi1DUbee5EjEpFawpL5m3HJIY5HtXYeCvF2n+LLZ7jT7W/gjCpIjXEICyI4yrKykqcjtnI7gUJXV/mD0OhoritT+JegaZqklhqFrq1rhbgwzTWhRLgwIXkEYJ3HAU4JAU44JqtZ/FvwnNZyXd0NR0+IadHqUP2u22m5gchVaMAkk7mVcHByR25oWv9f12G1Y76iuI8FeOrjxH4513w/Jotxp0WmWttOpuflmYyhiQyjIGMDGCetdvQK4UUiurMyqykqcMAehxnn8CKbcTQ28LTTypFEgyzuwVVHqSelAD6K5x/GWlTN5eix3euScc2EW+Lk4z5pxHx3wxI9Kj8rxjq4Hnz2vh63P3kgxcXJHPG8jYp6HOGoA2Na1nS9GgWXUryODedsSctJK391EGWdvZQTWIZPEviMbYY5vDmmN1kkCm9lHT5V5WL1ydx6cCtLRPDek6TcNeQwvPfyLtkvblzLcOPTe3IXPO0YUdgK2KAKGh6Pp2i2f2XTbZYULb5GJLPK/dnY8sx9SSav0UUAFFFFABRRRQAVT1vVLPR9Ml1C/l8uCIDoMs7E4VVA5ZiSAAOSSBS6zqdjo+mzajqVwlvawjLu35AAdSSeAByScVg6Np97reqp4g12FoYYju0zTpB/x78f66Qd5SDwP4BwOSTQBN4X028nvZPEuuQ+XqVxH5cFuW3CygJyIx23HALkdSAOiiujoooAKKKKACiiigAooooAKKKKACiiigAooooAKKKKACiiigAooooAKKKKACiiigAooooAKKKKACiiigArmfif4wt/Angu88T3VjcX8Vq0amCBlDuXdUGC3HVhXTVxnxq8JX/jj4dah4b0y7trS7uHheOW4DGNSkqvyF5/hpPoVG19Sl4Q+J1tqmp3Wk+I/D+p+ENRt7Q33k6o0e2S3Bw0iujFcA9RnitZ/iJ4MjsFvZNcijia5W0AeKRX85gWVNhXdlgCRxz2zXBX/AMJvFHjA6lf/ABA8Q6W2pyaWdNsBo9tJFDboZFkLtvYsxLIoIyOM461S1z4deJbO90TVbOxtbjVDr9pNOy393eKkMSSDfJJcSFsZboqjbn+Kq00+X5/5EdG/X8v8z1E+OfCv9iprA1eNrR5WhXbE7S+Yv3k8oLv3DqRtyByag1P4ieC9OMIutftx51qLyMxo8gMBOPNygOFz1J4HeuHufhPrE2oDxI+pQHXJNRuLya2gvrm0t9ssaR7FliIkBAQHOPmyQRU9r8Jbuziu4bO70+CGfwtPo6Rr5xCTSSM5fMjO2zLd2J/lUvb+uz/XQpWv/Xf/AC1Ok8e/E/wz4T0u5upLg6jcQQxzG2tcsSkjAIS+Ni5zkBiMgcZrYh8ZeG5NVbShqkQvVRmaMhsZVdzKHxtLgclQSR6V5he/B/xFH4X1jw/pmqaU0Ot2tiLuW5EhaGa3REPlgA5Rgg64Kn1q/ovwhuNO1NUa6hurGC8uL62lnv7wuksobgQCQQggufnwSR1XPNVKyvb+v6/EmN3a53GifEDwbrLMuna9bSAWxuwzq0atCPvOrOAGA7kE474p1l498I3ht1t9ahLXNylrCjxujNI4JQYYAgMFJUnhscE159L8G7680Dw1o95q9tHHpmgXel3MkKtuZ5tm10B7ApyDjNJ8Q/CniyfwZqTtpun3GvypaW+lyaNbAyQywMWjmllk2tsDfw8hQT1zQ7J/13f6W+8aV/68l/wfuPWdF1fTdatpbnS7tLqGKd7d3QHAkQ7WXnrggjir1YfgLQU8M+ENN0VSGe3hHnOP45T8zt+LEmtyhqzsJO6uFFFFIYUUUUAFFFFAHMXvh68026k1LwlPFaSSMXuNOl/49LliclsDmOQ8/MvBz8wPUW9C8S2uoXZ027gl0zVlUs9lc4DMB1ZG6SL7r+IFblUNb0fTdatRbalaJOisHjblXjcdGRh8ysOxBBFAF+iuVP8Awk3h0f8ALTxJpi/Rb6Jf0Wbv/dbp97rWzoeuaXrUTtp90sjx4EsLArLEfR0PzKfqKANGiiigAooooAKKKKACiiigCrqem6dqls1tqVha3sDfejuIVkU/gRisVvB9nAp/sfU9X0bphbW7LRgDsIpQ8aj2VRXSUUAc29n4ztVkNrrOl6jx+6ju7RoSOP4nRjn8FFXNLu/ELXi2+p6RaxxbSWube63qCOg2kBuea2KKAOX13wfDqvxA0DxbJeuj6NDcRLbeWCsvmqBknPGMVy3xJ+Dtj401nUNRuNUSE3tpFbjzrFLh7UxtuDQMxHlZ6MAOfUV6hJ9xu/BrwDw5478QQ6VJY+GLTRtJsbLQLzWPJnimuS0kdzKpQMZAQG2k55wTxkcUr2t5X/Vv9RpPddbfol+h3UHwthh1gammvXCSi8vbsbbdDhrmJYyBuyPl25GQQc4Iq98N/h3aeDdT1HUori1ae+jjjeOysVs4MJnDeUpK+Yc8sMZ9BXnGm/EK+i8ST6xYaXp9tLq9/oMNyz+a5Md1ESw5faCvRSAPcGtef4l+MrzxbceF9Ds9De7m1q80+1uLnzBHDHDCj7nCklzliMDHbpVpNO3Xb7rf5om6t5b/AH3/AMmTz/Auxk1aTUBrarI097L5509DdOLmN0ZJJt2XC78rwAMYx3rT1L4PabqNpp1td6tcsthoUekxMsSht0bo6T9eoZB8vSuT0z4gapp4bQvDegLa3U99qtxLIkEl4jtDPtbCtIpXexyTuwg6A1pax8UfFdpc6ZfXGk22n6PJZ2k144i+2eTLM21klaKTMIHG1tjhvalFaK3l+TX+a/pDlu7+f5r/AIB3Pg/wbd6N4s1bxNqWunU73U7a3t5ALUQogi3YKgMeu7pnrn1rb8WJr0nh28j8MTWMGrtGRbS3is0SN6kLycenrWmp3KCOhFLQJHhHwF8D/FDR7nxNY+ONevrf7Xex30d7ZzRSm7dlKuCzqxUAJGMADg8EYr1eDwb4eWZbi7sm1OdX3rLqMz3TI3qvmEhP+AgV0FFIYiKqKFRQqjoAMAUtFFABRRRQAUUUUAFFFFABWdr+tWOi2izXjszyNsggjG6Wd+yIvVj/AC6nArM1XxMzX8mj+HbUarqcZCzYbbBa57yydM/7Ay3sKn0Dw8tldtqup3TanrMilXu5FwI1Jz5cSdI06cDk4yxJoAraRpOoanqEWu+JVVZYzusdOVt0Vnx99j/HNgn5ui9F7k9NRRQAUUUUAFFFFABRRRQAUUUUAFFFFABRRRQAUUUUAFFFFABRRRQAUUUUAFFFFABRRRQAUUUUAFFFFABRRRQAUUUUAFFFFABRRRQAUUUUAFFFFABRRRQAUUUUAFFFFABRRRQAUUUUAFY+ueG9J1eVLqeF4L6Mfur22cxXEf0deccD5TkHuDWxRQBy4m8WaJhbiJPEdkv/AC2hCw3aj/aT7knHddpPZa0dE8SaPrEht7W62Xaj57SdTFOnrlGwfx6Vr1na1oeka1EseqafBc7SGRmX5kIOQVYcgg85BoA0aK5gaL4h0kf8SLXDe24HFlq+Zceyzj94Pq4kpT4rksFP/CRaJf6WFyWnRftFvgDlt6ZKj03BTx0oA6aiqemappuqRtJp19bXaqcN5UgYqfQgdD9auUAFFFFABRRRQAUUUUAB5FZEHhfw3bq6waDpkQe3e1cJaoN0LsWaM8fdJJJHQkmteigDkdK+Hfhixl1nzLMX8GrGETWt2kbwRxxLtjjjjCgBFHTOT71raf4V8M6dcQ3Fh4f0u1mhdpIpIrVFZGZQrMCBwSoAJ9BWxRRcDFvPCXhe8svsV34d0qe2897nypLVCvmscs+MfeJOSepp154W8NXl/a393oGlz3VoAtvNJaoXiA6BTjjHatiigAooooAKKKKACiiigAoopGYKpZiAAMkntQAtFc7d+MNJWc2umefrN308nT083B/2n+4o7ZJFRC18V61/x/XUfh+zJ/1FkwlunX0aUjancEIGPo4oA0dd8RaVo8iW9zOZLyQfurSBTJPJ9EHOPc4HvWWLPxF4iOdUkfQ9Lb/lytpM3Uw/6aSrxGOvypz/ALY5FbGiaDpOiq/9n2aRySndLMxLyyn1d2yzH6mtKgCtpen2Ol2Mdjp1rDa20YwkcShVFWaKKACiiigAooooAKKKKACiiigAooooAKKKKACiiigAooooAKKKKACiiigAooooAKKKKACiiigAooooAKKKKACiiigAooooAKKKKACiiigAooooAKKKKACiiigAooooAKKKKACiiigAooooAKKKKACiiigAooooAxtT8LaBqMwuLjTYVuQSy3EOYpQT3Drg5/Gqa6BrtgoGjeKrkoqgLDqkIu0GP9oFJSfcufpXS0UAc2dU8WWXF94agv03ACTTL1SdvdmSYJj6BmNI/jbRLcE6ot/pOH2ZvrOSJSfZiNpHPUHFdLRQBQsda0i+bZZ6pZzv/cSZS35ZzV+su+8OaBfFzdaPYyM4wzmBQx/Ec1nHwRokduILB9S0xBjAsr+WHGPo1AHS0Vzkvh3VVKfYvGOs26q2SjpBMGHoS8Zb8iDRPYeM0QCy8R6SxB5N5pLOSP8AtnMnPv8ApQB0dFYH/FZx/wAOgXPPrNDx+T1Ct746WbEnhzw88IP349cm3keuw2uP/HqAOlorBGoeKVP7zw1Zlf8Aplqm4/k0aj9aX+0/EX/QsD/wYJ/hQBu0VgnUfFDH934ZtR6+bqYX8tqNUM1944LD7N4a0Ar3M+uSoR9Atq2fzFAHSUVgbvGcg/1OgWx9fNmm/TalRxWXjSQv9q8QaPGpPyi10p1ZR6EvMwJ98D6UAdHRXOR+HdWdpPt3jHWLhHPCRxwQBfYFIw35k03/AIQfQpYhHqH2/UwDn/Tr6WbnOf4moA0dR8RaDp4f7ZrFlCUGWUzLuA+g5rO/4TC3uV/4k2kaxq5Kb0aC1McTj2llKp+ta2n6Lo+nvvstLs7d8Y3xwqGx9cZq/QBzYfxpqBO2LSdDhJGGdmvJyO/yjYiH33OPam/8IZY3biXXr7UNdcEHbeTYhBByCIUCxgj125966aigCK1tre0gWC1gigiXokaBVH4C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84" y="685798"/>
            <a:ext cx="6553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8" y="101765"/>
            <a:ext cx="6174556" cy="6533804"/>
          </a:xfrm>
        </p:spPr>
      </p:pic>
      <p:sp>
        <p:nvSpPr>
          <p:cNvPr id="3" name="AutoShape 2" descr="Frail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747776" cy="7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alf of S'pore's elderly found to be frail, mostly due to malnutrition - 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49" y="2160620"/>
            <a:ext cx="3458434" cy="25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1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Aging population</a:t>
            </a:r>
          </a:p>
          <a:p>
            <a:r>
              <a:rPr lang="en-US" dirty="0"/>
              <a:t>Higher cost to healthcare system</a:t>
            </a:r>
          </a:p>
          <a:p>
            <a:r>
              <a:rPr lang="en-US" dirty="0"/>
              <a:t>Increase morbidity and mortality</a:t>
            </a:r>
          </a:p>
          <a:p>
            <a:r>
              <a:rPr lang="en-US" dirty="0"/>
              <a:t>Increased dependency (need for increased cares, ALFs, LTCs)</a:t>
            </a:r>
          </a:p>
          <a:p>
            <a:r>
              <a:rPr lang="en-US" dirty="0"/>
              <a:t>Longer hospital stays</a:t>
            </a:r>
          </a:p>
          <a:p>
            <a:r>
              <a:rPr lang="en-US" dirty="0"/>
              <a:t>Frequent ED visits and hospitalizations </a:t>
            </a:r>
          </a:p>
          <a:p>
            <a:r>
              <a:rPr lang="en-US" dirty="0"/>
              <a:t>Poor </a:t>
            </a:r>
            <a:r>
              <a:rPr lang="en-US"/>
              <a:t>tolerance surgery/chemotherapy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3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Assess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phenotypic frailty criteria out of 5</a:t>
            </a:r>
          </a:p>
          <a:p>
            <a:pPr lvl="1"/>
            <a:r>
              <a:rPr lang="en-US" dirty="0"/>
              <a:t>Screening (FRAIL)-validated</a:t>
            </a:r>
          </a:p>
          <a:p>
            <a:r>
              <a:rPr lang="en-US" dirty="0"/>
              <a:t>Frailty Index (accumulation of deficits/#of deficits considered)</a:t>
            </a:r>
          </a:p>
          <a:p>
            <a:r>
              <a:rPr lang="en-US" dirty="0"/>
              <a:t>Walking speed and/or grip strength</a:t>
            </a:r>
          </a:p>
        </p:txBody>
      </p:sp>
    </p:spTree>
    <p:extLst>
      <p:ext uri="{BB962C8B-B14F-4D97-AF65-F5344CB8AC3E}">
        <p14:creationId xmlns:p14="http://schemas.microsoft.com/office/powerpoint/2010/main" val="873940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0861-3DA2-44E1-B6B7-B1CA128F4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FF21BC-68AF-4B30-8F35-ADEF0BF3A56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3C051C-A6EA-48C7-B380-E8DB00FCCC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Fitness design</Template>
  <TotalTime>0</TotalTime>
  <Words>1085</Words>
  <Application>Microsoft Office PowerPoint</Application>
  <PresentationFormat>Widescreen</PresentationFormat>
  <Paragraphs>124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MS Shell Dlg 2</vt:lpstr>
      <vt:lpstr>Wingdings</vt:lpstr>
      <vt:lpstr>Wingdings 3</vt:lpstr>
      <vt:lpstr>Madison</vt:lpstr>
      <vt:lpstr>Frailty and Sarcopenia in the Elderly</vt:lpstr>
      <vt:lpstr>Objectives:</vt:lpstr>
      <vt:lpstr>Frailty: Definition</vt:lpstr>
      <vt:lpstr>Physiological Frailty</vt:lpstr>
      <vt:lpstr>Causes of Frailty</vt:lpstr>
      <vt:lpstr>Frailty as physiological process</vt:lpstr>
      <vt:lpstr>PowerPoint Presentation</vt:lpstr>
      <vt:lpstr>Why does it matter?</vt:lpstr>
      <vt:lpstr>Ways to Assess </vt:lpstr>
      <vt:lpstr>FRAIL</vt:lpstr>
      <vt:lpstr>Edmonton Frailty Scale</vt:lpstr>
      <vt:lpstr>Sarcopenia</vt:lpstr>
      <vt:lpstr>PowerPoint Presentation</vt:lpstr>
      <vt:lpstr>PowerPoint Presentation</vt:lpstr>
      <vt:lpstr>PowerPoint Presentation</vt:lpstr>
      <vt:lpstr>PowerPoint Presentation</vt:lpstr>
      <vt:lpstr>Management strategies</vt:lpstr>
      <vt:lpstr>Management </vt:lpstr>
      <vt:lpstr>Prevention </vt:lpstr>
      <vt:lpstr>prevention</vt:lpstr>
      <vt:lpstr>Palliative Care</vt:lpstr>
      <vt:lpstr>Patient Case</vt:lpstr>
      <vt:lpstr>PowerPoint Presentation</vt:lpstr>
      <vt:lpstr>For which of the following does her frailty put her at increased risk for?</vt:lpstr>
      <vt:lpstr>Which is the most effective frailty screen in clinical practice?</vt:lpstr>
      <vt:lpstr>Which of the following interventions is not endorsed by experts regarding treatment of frailty?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2021-08-26T19:24:26Z</dcterms:created>
  <dcterms:modified xsi:type="dcterms:W3CDTF">2023-07-24T14:44:35Z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