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modernComment_174_8F918AC7.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30"/>
  </p:notesMasterIdLst>
  <p:sldIdLst>
    <p:sldId id="256" r:id="rId2"/>
    <p:sldId id="257" r:id="rId3"/>
    <p:sldId id="258" r:id="rId4"/>
    <p:sldId id="277" r:id="rId5"/>
    <p:sldId id="354" r:id="rId6"/>
    <p:sldId id="357" r:id="rId7"/>
    <p:sldId id="368" r:id="rId8"/>
    <p:sldId id="302" r:id="rId9"/>
    <p:sldId id="359" r:id="rId10"/>
    <p:sldId id="356" r:id="rId11"/>
    <p:sldId id="367" r:id="rId12"/>
    <p:sldId id="355" r:id="rId13"/>
    <p:sldId id="366" r:id="rId14"/>
    <p:sldId id="353" r:id="rId15"/>
    <p:sldId id="360" r:id="rId16"/>
    <p:sldId id="361" r:id="rId17"/>
    <p:sldId id="372" r:id="rId18"/>
    <p:sldId id="373" r:id="rId19"/>
    <p:sldId id="379" r:id="rId20"/>
    <p:sldId id="375" r:id="rId21"/>
    <p:sldId id="376" r:id="rId22"/>
    <p:sldId id="377" r:id="rId23"/>
    <p:sldId id="378" r:id="rId24"/>
    <p:sldId id="362" r:id="rId25"/>
    <p:sldId id="370" r:id="rId26"/>
    <p:sldId id="364" r:id="rId27"/>
    <p:sldId id="369" r:id="rId28"/>
    <p:sldId id="36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AF101C-EC55-16C0-DCB9-466A10FC4D36}" name="Delage, Bryan" initials="BD" userId="S::bryan.delage@ndus.edu::db4c43ce-11d8-4020-9ebc-0b6e693fbb6b" providerId="AD"/>
  <p188:author id="{40EA4552-F440-F5DC-5ECE-0589B27BB47C}" name="Brynjulson, Rebecca" initials="RB" userId="S::rebecca.brynjulson@ndus.edu::67b4bdc4-1f3e-4ab8-8997-c95de7f094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43" d="100"/>
          <a:sy n="43" d="100"/>
        </p:scale>
        <p:origin x="51" y="67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8/10/relationships/authors" Target="authors.xml"/><Relationship Id="rId8" Type="http://schemas.openxmlformats.org/officeDocument/2006/relationships/slide" Target="slides/slide7.xml"/></Relationships>
</file>

<file path=ppt/comments/modernComment_174_8F918AC7.xml><?xml version="1.0" encoding="utf-8"?>
<p188:cmLst xmlns:a="http://schemas.openxmlformats.org/drawingml/2006/main" xmlns:r="http://schemas.openxmlformats.org/officeDocument/2006/relationships" xmlns:p188="http://schemas.microsoft.com/office/powerpoint/2018/8/main">
  <p188:cm id="{2BB24A3B-3217-40B1-9276-5B5699118FC1}" authorId="{8DAF101C-EC55-16C0-DCB9-466A10FC4D36}" created="2025-02-06T15:59:58.680">
    <pc:sldMkLst xmlns:pc="http://schemas.microsoft.com/office/powerpoint/2013/main/command">
      <pc:docMk/>
      <pc:sldMk cId="290592888" sldId="361"/>
    </pc:sldMkLst>
    <p188:txBody>
      <a:bodyPr/>
      <a:lstStyle/>
      <a:p>
        <a:r>
          <a:rPr lang="en-US"/>
          <a:t>So raise your hands if you are involved in care transitions here, if you have raised your hand you realize the potential for problems when it comes to transitions - it is likely the most poorly done phase of care, we have a discharge planner and we expect her to do the heavy lifting when it comes to discharge planning but the reality of transitions is that it is a team of people involved, I have seen it done well (ironically in a small CAH) and poorly (getting patients back from a large tertiary care center) The real key to good transitions is 1) planning, 2) communication and 3) follow through all 3 steps involve the patient and their caregiver not done without them but with them, so many times the plans are made for them, not with them
So let’s use a few cases and apply what has been presented</a:t>
        </a:r>
      </a:p>
    </p188:txBody>
  </p188:cm>
</p188:cmLst>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40BA39-F758-4F70-8824-1A8BE79E5B8E}"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071B29B1-479F-417C-AC55-BE737195CA25}">
      <dgm:prSet/>
      <dgm:spPr/>
      <dgm:t>
        <a:bodyPr/>
        <a:lstStyle/>
        <a:p>
          <a:pPr>
            <a:lnSpc>
              <a:spcPct val="100000"/>
            </a:lnSpc>
          </a:pPr>
          <a:r>
            <a:rPr lang="en-US" baseline="0" dirty="0"/>
            <a:t>An 85 </a:t>
          </a:r>
          <a:r>
            <a:rPr lang="en-US" baseline="0" dirty="0" err="1"/>
            <a:t>y.o</a:t>
          </a:r>
          <a:r>
            <a:rPr lang="en-US" baseline="0" dirty="0"/>
            <a:t>. female is being discharged to the Nursing Home after being in Swing Bed for 2 weeks following an acute admission for COPD exacerbation and weakness. She needs continued PT and OT to transition back to the local Assisted Living and so is going to a SNF to continue PT and OT in the hopes of being able to return to her home community.  She is currently stand by assist x1, for transfers and ambulation.</a:t>
          </a:r>
          <a:endParaRPr lang="en-US" dirty="0"/>
        </a:p>
      </dgm:t>
    </dgm:pt>
    <dgm:pt modelId="{9F7E151A-9C56-4E75-8332-C5EFC8851251}" type="parTrans" cxnId="{C238A6C6-DC5D-4B36-9CF5-E8C7EE912A11}">
      <dgm:prSet/>
      <dgm:spPr/>
      <dgm:t>
        <a:bodyPr/>
        <a:lstStyle/>
        <a:p>
          <a:endParaRPr lang="en-US"/>
        </a:p>
      </dgm:t>
    </dgm:pt>
    <dgm:pt modelId="{308D8BE3-1A39-4ED0-BD73-F7594C25A9ED}" type="sibTrans" cxnId="{C238A6C6-DC5D-4B36-9CF5-E8C7EE912A11}">
      <dgm:prSet/>
      <dgm:spPr/>
      <dgm:t>
        <a:bodyPr/>
        <a:lstStyle/>
        <a:p>
          <a:endParaRPr lang="en-US"/>
        </a:p>
      </dgm:t>
    </dgm:pt>
    <dgm:pt modelId="{340E0DEE-3A96-496B-858B-0C73E0A909F5}">
      <dgm:prSet/>
      <dgm:spPr/>
      <dgm:t>
        <a:bodyPr/>
        <a:lstStyle/>
        <a:p>
          <a:pPr>
            <a:lnSpc>
              <a:spcPct val="100000"/>
            </a:lnSpc>
          </a:pPr>
          <a:r>
            <a:rPr lang="en-US" baseline="0" dirty="0"/>
            <a:t>She is being discharged by a provider from her facility who is seeing her for the first time as the hospitalist for the day and had not seen her previously but needs to fill all her meds for her Nursing Home. It is a Tuesday and the discharge planner is not in until 9 am  after rounds for the day when the provider will already be seeing Clinic patients in this Critical Access Hospital, the provider has a light clinic schedule, but is covering the hospital and ER and has 2 ER’s already and has 1 pending Swing Bed transfer from another facility, 3 other inpatients to see before clinic and the pharmacists are not in yet and  nursing staff are already anxious about the day and what it will hold.</a:t>
          </a:r>
          <a:endParaRPr lang="en-US" dirty="0"/>
        </a:p>
      </dgm:t>
    </dgm:pt>
    <dgm:pt modelId="{3EDF86CB-19B8-4425-A369-1051BD1BBA2D}" type="parTrans" cxnId="{9F264D5B-C1D0-4110-8F94-F84E7EC5DB97}">
      <dgm:prSet/>
      <dgm:spPr/>
      <dgm:t>
        <a:bodyPr/>
        <a:lstStyle/>
        <a:p>
          <a:endParaRPr lang="en-US"/>
        </a:p>
      </dgm:t>
    </dgm:pt>
    <dgm:pt modelId="{DE243BE1-8586-407A-85E0-0060B6BE36BB}" type="sibTrans" cxnId="{9F264D5B-C1D0-4110-8F94-F84E7EC5DB97}">
      <dgm:prSet/>
      <dgm:spPr/>
      <dgm:t>
        <a:bodyPr/>
        <a:lstStyle/>
        <a:p>
          <a:endParaRPr lang="en-US"/>
        </a:p>
      </dgm:t>
    </dgm:pt>
    <dgm:pt modelId="{30BA3055-A86D-418E-8E3E-BF1AFD0290FC}" type="pres">
      <dgm:prSet presAssocID="{9840BA39-F758-4F70-8824-1A8BE79E5B8E}" presName="root" presStyleCnt="0">
        <dgm:presLayoutVars>
          <dgm:dir/>
          <dgm:resizeHandles val="exact"/>
        </dgm:presLayoutVars>
      </dgm:prSet>
      <dgm:spPr/>
    </dgm:pt>
    <dgm:pt modelId="{76FF5436-3DDE-48D9-9F7F-83B933207B2B}" type="pres">
      <dgm:prSet presAssocID="{071B29B1-479F-417C-AC55-BE737195CA25}" presName="compNode" presStyleCnt="0"/>
      <dgm:spPr/>
    </dgm:pt>
    <dgm:pt modelId="{C534C861-6590-4D85-B062-959EF035DE64}" type="pres">
      <dgm:prSet presAssocID="{071B29B1-479F-417C-AC55-BE737195CA25}" presName="bgRect" presStyleLbl="bgShp" presStyleIdx="0" presStyleCnt="2" custScaleY="124787"/>
      <dgm:spPr/>
    </dgm:pt>
    <dgm:pt modelId="{15EC4117-E529-4C1D-AF82-24EAD30F9ADC}" type="pres">
      <dgm:prSet presAssocID="{071B29B1-479F-417C-AC55-BE737195CA2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ctor"/>
        </a:ext>
      </dgm:extLst>
    </dgm:pt>
    <dgm:pt modelId="{DDF36539-497D-4239-827E-A36A586274E1}" type="pres">
      <dgm:prSet presAssocID="{071B29B1-479F-417C-AC55-BE737195CA25}" presName="spaceRect" presStyleCnt="0"/>
      <dgm:spPr/>
    </dgm:pt>
    <dgm:pt modelId="{D714FEE8-8D95-497D-8DA5-4E2E27539EA8}" type="pres">
      <dgm:prSet presAssocID="{071B29B1-479F-417C-AC55-BE737195CA25}" presName="parTx" presStyleLbl="revTx" presStyleIdx="0" presStyleCnt="2" custLinFactNeighborX="11" custLinFactNeighborY="-6624">
        <dgm:presLayoutVars>
          <dgm:chMax val="0"/>
          <dgm:chPref val="0"/>
        </dgm:presLayoutVars>
      </dgm:prSet>
      <dgm:spPr/>
    </dgm:pt>
    <dgm:pt modelId="{33B66E1F-66C1-4737-800F-941FC41BF4C6}" type="pres">
      <dgm:prSet presAssocID="{308D8BE3-1A39-4ED0-BD73-F7594C25A9ED}" presName="sibTrans" presStyleCnt="0"/>
      <dgm:spPr/>
    </dgm:pt>
    <dgm:pt modelId="{469378BA-4743-4B43-8881-9BEA9BF601FE}" type="pres">
      <dgm:prSet presAssocID="{340E0DEE-3A96-496B-858B-0C73E0A909F5}" presName="compNode" presStyleCnt="0"/>
      <dgm:spPr/>
    </dgm:pt>
    <dgm:pt modelId="{8CBEC299-A0A8-4F04-9564-82445B2214C4}" type="pres">
      <dgm:prSet presAssocID="{340E0DEE-3A96-496B-858B-0C73E0A909F5}" presName="bgRect" presStyleLbl="bgShp" presStyleIdx="1" presStyleCnt="2" custScaleY="124604"/>
      <dgm:spPr/>
    </dgm:pt>
    <dgm:pt modelId="{FDCE8315-CDEF-47BE-AB58-933CD1B41D3B}" type="pres">
      <dgm:prSet presAssocID="{340E0DEE-3A96-496B-858B-0C73E0A909F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ospital"/>
        </a:ext>
      </dgm:extLst>
    </dgm:pt>
    <dgm:pt modelId="{27E0F574-B30A-43E8-A290-18BA51E491C4}" type="pres">
      <dgm:prSet presAssocID="{340E0DEE-3A96-496B-858B-0C73E0A909F5}" presName="spaceRect" presStyleCnt="0"/>
      <dgm:spPr/>
    </dgm:pt>
    <dgm:pt modelId="{5AF9ECB1-5D36-44EA-A60D-648D844A792D}" type="pres">
      <dgm:prSet presAssocID="{340E0DEE-3A96-496B-858B-0C73E0A909F5}" presName="parTx" presStyleLbl="revTx" presStyleIdx="1" presStyleCnt="2" custScaleY="123956" custLinFactNeighborX="11" custLinFactNeighborY="-7635">
        <dgm:presLayoutVars>
          <dgm:chMax val="0"/>
          <dgm:chPref val="0"/>
        </dgm:presLayoutVars>
      </dgm:prSet>
      <dgm:spPr/>
    </dgm:pt>
  </dgm:ptLst>
  <dgm:cxnLst>
    <dgm:cxn modelId="{9F264D5B-C1D0-4110-8F94-F84E7EC5DB97}" srcId="{9840BA39-F758-4F70-8824-1A8BE79E5B8E}" destId="{340E0DEE-3A96-496B-858B-0C73E0A909F5}" srcOrd="1" destOrd="0" parTransId="{3EDF86CB-19B8-4425-A369-1051BD1BBA2D}" sibTransId="{DE243BE1-8586-407A-85E0-0060B6BE36BB}"/>
    <dgm:cxn modelId="{543291C1-5D39-4A87-874E-ADF6EB144CBB}" type="presOf" srcId="{071B29B1-479F-417C-AC55-BE737195CA25}" destId="{D714FEE8-8D95-497D-8DA5-4E2E27539EA8}" srcOrd="0" destOrd="0" presId="urn:microsoft.com/office/officeart/2018/2/layout/IconVerticalSolidList"/>
    <dgm:cxn modelId="{C238A6C6-DC5D-4B36-9CF5-E8C7EE912A11}" srcId="{9840BA39-F758-4F70-8824-1A8BE79E5B8E}" destId="{071B29B1-479F-417C-AC55-BE737195CA25}" srcOrd="0" destOrd="0" parTransId="{9F7E151A-9C56-4E75-8332-C5EFC8851251}" sibTransId="{308D8BE3-1A39-4ED0-BD73-F7594C25A9ED}"/>
    <dgm:cxn modelId="{5FDC15D8-1BF1-4F7E-AC18-EA9AFA44DF4B}" type="presOf" srcId="{9840BA39-F758-4F70-8824-1A8BE79E5B8E}" destId="{30BA3055-A86D-418E-8E3E-BF1AFD0290FC}" srcOrd="0" destOrd="0" presId="urn:microsoft.com/office/officeart/2018/2/layout/IconVerticalSolidList"/>
    <dgm:cxn modelId="{48408DDE-B8E0-4CAE-A18A-C9A3B5D381F1}" type="presOf" srcId="{340E0DEE-3A96-496B-858B-0C73E0A909F5}" destId="{5AF9ECB1-5D36-44EA-A60D-648D844A792D}" srcOrd="0" destOrd="0" presId="urn:microsoft.com/office/officeart/2018/2/layout/IconVerticalSolidList"/>
    <dgm:cxn modelId="{1AB0A368-C434-4B07-9BE8-2A6E5F000342}" type="presParOf" srcId="{30BA3055-A86D-418E-8E3E-BF1AFD0290FC}" destId="{76FF5436-3DDE-48D9-9F7F-83B933207B2B}" srcOrd="0" destOrd="0" presId="urn:microsoft.com/office/officeart/2018/2/layout/IconVerticalSolidList"/>
    <dgm:cxn modelId="{158ABA67-7629-404E-80F3-FE3AF895B726}" type="presParOf" srcId="{76FF5436-3DDE-48D9-9F7F-83B933207B2B}" destId="{C534C861-6590-4D85-B062-959EF035DE64}" srcOrd="0" destOrd="0" presId="urn:microsoft.com/office/officeart/2018/2/layout/IconVerticalSolidList"/>
    <dgm:cxn modelId="{4B6BD494-C81E-486D-8DC5-30B4AB6B4008}" type="presParOf" srcId="{76FF5436-3DDE-48D9-9F7F-83B933207B2B}" destId="{15EC4117-E529-4C1D-AF82-24EAD30F9ADC}" srcOrd="1" destOrd="0" presId="urn:microsoft.com/office/officeart/2018/2/layout/IconVerticalSolidList"/>
    <dgm:cxn modelId="{A5D6A4A2-8696-4419-B749-D5298B6B6EDC}" type="presParOf" srcId="{76FF5436-3DDE-48D9-9F7F-83B933207B2B}" destId="{DDF36539-497D-4239-827E-A36A586274E1}" srcOrd="2" destOrd="0" presId="urn:microsoft.com/office/officeart/2018/2/layout/IconVerticalSolidList"/>
    <dgm:cxn modelId="{1C663399-49DA-4F17-87D6-D04990E8B094}" type="presParOf" srcId="{76FF5436-3DDE-48D9-9F7F-83B933207B2B}" destId="{D714FEE8-8D95-497D-8DA5-4E2E27539EA8}" srcOrd="3" destOrd="0" presId="urn:microsoft.com/office/officeart/2018/2/layout/IconVerticalSolidList"/>
    <dgm:cxn modelId="{27FF0780-EA1A-49F1-BC4C-67235682D49F}" type="presParOf" srcId="{30BA3055-A86D-418E-8E3E-BF1AFD0290FC}" destId="{33B66E1F-66C1-4737-800F-941FC41BF4C6}" srcOrd="1" destOrd="0" presId="urn:microsoft.com/office/officeart/2018/2/layout/IconVerticalSolidList"/>
    <dgm:cxn modelId="{DD2EF8B2-9991-46CD-84CC-08A2B890B634}" type="presParOf" srcId="{30BA3055-A86D-418E-8E3E-BF1AFD0290FC}" destId="{469378BA-4743-4B43-8881-9BEA9BF601FE}" srcOrd="2" destOrd="0" presId="urn:microsoft.com/office/officeart/2018/2/layout/IconVerticalSolidList"/>
    <dgm:cxn modelId="{4BD5C88D-084B-4890-AD12-B26A16698AE9}" type="presParOf" srcId="{469378BA-4743-4B43-8881-9BEA9BF601FE}" destId="{8CBEC299-A0A8-4F04-9564-82445B2214C4}" srcOrd="0" destOrd="0" presId="urn:microsoft.com/office/officeart/2018/2/layout/IconVerticalSolidList"/>
    <dgm:cxn modelId="{876F60AE-4133-4AAC-9F2C-83A3FA3FBD06}" type="presParOf" srcId="{469378BA-4743-4B43-8881-9BEA9BF601FE}" destId="{FDCE8315-CDEF-47BE-AB58-933CD1B41D3B}" srcOrd="1" destOrd="0" presId="urn:microsoft.com/office/officeart/2018/2/layout/IconVerticalSolidList"/>
    <dgm:cxn modelId="{7312691E-C9A6-443D-A3CC-528B4F1D3435}" type="presParOf" srcId="{469378BA-4743-4B43-8881-9BEA9BF601FE}" destId="{27E0F574-B30A-43E8-A290-18BA51E491C4}" srcOrd="2" destOrd="0" presId="urn:microsoft.com/office/officeart/2018/2/layout/IconVerticalSolidList"/>
    <dgm:cxn modelId="{6A1AB61E-20B2-4939-BB89-1101FE825147}" type="presParOf" srcId="{469378BA-4743-4B43-8881-9BEA9BF601FE}" destId="{5AF9ECB1-5D36-44EA-A60D-648D844A792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E7B2FB-D3E1-4D1F-BF39-F0FD3E349FB1}"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1DA3DFFF-9B1A-48ED-A973-F07C84DBB2A6}">
      <dgm:prSet/>
      <dgm:spPr/>
      <dgm:t>
        <a:bodyPr/>
        <a:lstStyle/>
        <a:p>
          <a:pPr>
            <a:lnSpc>
              <a:spcPct val="100000"/>
            </a:lnSpc>
          </a:pPr>
          <a:r>
            <a:rPr lang="en-US" dirty="0"/>
            <a:t>“I</a:t>
          </a:r>
          <a:r>
            <a:rPr lang="en-US" b="0" i="0" dirty="0"/>
            <a:t>naccurate or untimely communication and ineffective teamwork in healthcare are consistently reported as leading causes of preventable adverse events, including medication errors and misdiagnosis.”</a:t>
          </a:r>
          <a:endParaRPr lang="en-US" dirty="0"/>
        </a:p>
      </dgm:t>
    </dgm:pt>
    <dgm:pt modelId="{815C1BDB-25EB-4FE4-B977-3FF6F89ECE08}" type="parTrans" cxnId="{2A3B70BF-30FB-4D57-B9E2-510E1D2695E2}">
      <dgm:prSet/>
      <dgm:spPr/>
      <dgm:t>
        <a:bodyPr/>
        <a:lstStyle/>
        <a:p>
          <a:endParaRPr lang="en-US"/>
        </a:p>
      </dgm:t>
    </dgm:pt>
    <dgm:pt modelId="{2303D059-A64F-4223-8A9D-0F1DF403C670}" type="sibTrans" cxnId="{2A3B70BF-30FB-4D57-B9E2-510E1D2695E2}">
      <dgm:prSet/>
      <dgm:spPr/>
      <dgm:t>
        <a:bodyPr/>
        <a:lstStyle/>
        <a:p>
          <a:endParaRPr lang="en-US"/>
        </a:p>
      </dgm:t>
    </dgm:pt>
    <dgm:pt modelId="{91436757-3DE8-4662-9BEB-6F321E2126A3}">
      <dgm:prSet/>
      <dgm:spPr/>
      <dgm:t>
        <a:bodyPr/>
        <a:lstStyle/>
        <a:p>
          <a:pPr>
            <a:lnSpc>
              <a:spcPct val="100000"/>
            </a:lnSpc>
          </a:pPr>
          <a:r>
            <a:rPr lang="en-US" dirty="0"/>
            <a:t>Which of these 7 can we impact in our 35 minutes ?</a:t>
          </a:r>
        </a:p>
      </dgm:t>
    </dgm:pt>
    <dgm:pt modelId="{0ADC66BA-0BF1-4BF7-9C7E-53B7F2B2E0A8}" type="parTrans" cxnId="{864F95C9-EA24-4145-92D7-D663AA280E14}">
      <dgm:prSet/>
      <dgm:spPr/>
      <dgm:t>
        <a:bodyPr/>
        <a:lstStyle/>
        <a:p>
          <a:endParaRPr lang="en-US"/>
        </a:p>
      </dgm:t>
    </dgm:pt>
    <dgm:pt modelId="{C9B2DD88-E93C-4760-A158-5468FEC47B5D}" type="sibTrans" cxnId="{864F95C9-EA24-4145-92D7-D663AA280E14}">
      <dgm:prSet/>
      <dgm:spPr/>
      <dgm:t>
        <a:bodyPr/>
        <a:lstStyle/>
        <a:p>
          <a:endParaRPr lang="en-US"/>
        </a:p>
      </dgm:t>
    </dgm:pt>
    <dgm:pt modelId="{62D0B723-CFE5-424A-A025-C32CA7E27C1A}" type="pres">
      <dgm:prSet presAssocID="{BBE7B2FB-D3E1-4D1F-BF39-F0FD3E349FB1}" presName="root" presStyleCnt="0">
        <dgm:presLayoutVars>
          <dgm:dir/>
          <dgm:resizeHandles val="exact"/>
        </dgm:presLayoutVars>
      </dgm:prSet>
      <dgm:spPr/>
    </dgm:pt>
    <dgm:pt modelId="{58E058D9-1184-48F9-9553-B884B9EFBEF8}" type="pres">
      <dgm:prSet presAssocID="{1DA3DFFF-9B1A-48ED-A973-F07C84DBB2A6}" presName="compNode" presStyleCnt="0"/>
      <dgm:spPr/>
    </dgm:pt>
    <dgm:pt modelId="{62774103-7E13-44C1-B638-C9761B736B03}" type="pres">
      <dgm:prSet presAssocID="{1DA3DFFF-9B1A-48ED-A973-F07C84DBB2A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ctor"/>
        </a:ext>
      </dgm:extLst>
    </dgm:pt>
    <dgm:pt modelId="{9988E119-D4A1-4904-BBA3-BC4954EB3B4D}" type="pres">
      <dgm:prSet presAssocID="{1DA3DFFF-9B1A-48ED-A973-F07C84DBB2A6}" presName="spaceRect" presStyleCnt="0"/>
      <dgm:spPr/>
    </dgm:pt>
    <dgm:pt modelId="{29253349-04F1-42A3-BF6E-41BEC6F6A6F0}" type="pres">
      <dgm:prSet presAssocID="{1DA3DFFF-9B1A-48ED-A973-F07C84DBB2A6}" presName="textRect" presStyleLbl="revTx" presStyleIdx="0" presStyleCnt="2">
        <dgm:presLayoutVars>
          <dgm:chMax val="1"/>
          <dgm:chPref val="1"/>
        </dgm:presLayoutVars>
      </dgm:prSet>
      <dgm:spPr/>
    </dgm:pt>
    <dgm:pt modelId="{841C8802-E533-4FD3-80D6-F9567BD9754C}" type="pres">
      <dgm:prSet presAssocID="{2303D059-A64F-4223-8A9D-0F1DF403C670}" presName="sibTrans" presStyleCnt="0"/>
      <dgm:spPr/>
    </dgm:pt>
    <dgm:pt modelId="{E849B226-A606-4F5B-85D0-9E94C9E574A2}" type="pres">
      <dgm:prSet presAssocID="{91436757-3DE8-4662-9BEB-6F321E2126A3}" presName="compNode" presStyleCnt="0"/>
      <dgm:spPr/>
    </dgm:pt>
    <dgm:pt modelId="{91AE2F5A-6B04-4120-A76C-7B061C6A917F}" type="pres">
      <dgm:prSet presAssocID="{91436757-3DE8-4662-9BEB-6F321E2126A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topwatch"/>
        </a:ext>
      </dgm:extLst>
    </dgm:pt>
    <dgm:pt modelId="{DF394A77-18B1-4ED2-869D-3CA76963152A}" type="pres">
      <dgm:prSet presAssocID="{91436757-3DE8-4662-9BEB-6F321E2126A3}" presName="spaceRect" presStyleCnt="0"/>
      <dgm:spPr/>
    </dgm:pt>
    <dgm:pt modelId="{B2832F41-F701-412A-9459-E0EE6DA2DE81}" type="pres">
      <dgm:prSet presAssocID="{91436757-3DE8-4662-9BEB-6F321E2126A3}" presName="textRect" presStyleLbl="revTx" presStyleIdx="1" presStyleCnt="2">
        <dgm:presLayoutVars>
          <dgm:chMax val="1"/>
          <dgm:chPref val="1"/>
        </dgm:presLayoutVars>
      </dgm:prSet>
      <dgm:spPr/>
    </dgm:pt>
  </dgm:ptLst>
  <dgm:cxnLst>
    <dgm:cxn modelId="{92992E0E-8784-4D4D-A8E4-98A128AE4796}" type="presOf" srcId="{91436757-3DE8-4662-9BEB-6F321E2126A3}" destId="{B2832F41-F701-412A-9459-E0EE6DA2DE81}" srcOrd="0" destOrd="0" presId="urn:microsoft.com/office/officeart/2018/2/layout/IconLabelList"/>
    <dgm:cxn modelId="{8F0F284D-A2F7-4EA9-B9C6-90E0B5CCB630}" type="presOf" srcId="{BBE7B2FB-D3E1-4D1F-BF39-F0FD3E349FB1}" destId="{62D0B723-CFE5-424A-A025-C32CA7E27C1A}" srcOrd="0" destOrd="0" presId="urn:microsoft.com/office/officeart/2018/2/layout/IconLabelList"/>
    <dgm:cxn modelId="{E45F638F-3C39-4F2E-9609-EFD2C7E0974B}" type="presOf" srcId="{1DA3DFFF-9B1A-48ED-A973-F07C84DBB2A6}" destId="{29253349-04F1-42A3-BF6E-41BEC6F6A6F0}" srcOrd="0" destOrd="0" presId="urn:microsoft.com/office/officeart/2018/2/layout/IconLabelList"/>
    <dgm:cxn modelId="{2A3B70BF-30FB-4D57-B9E2-510E1D2695E2}" srcId="{BBE7B2FB-D3E1-4D1F-BF39-F0FD3E349FB1}" destId="{1DA3DFFF-9B1A-48ED-A973-F07C84DBB2A6}" srcOrd="0" destOrd="0" parTransId="{815C1BDB-25EB-4FE4-B977-3FF6F89ECE08}" sibTransId="{2303D059-A64F-4223-8A9D-0F1DF403C670}"/>
    <dgm:cxn modelId="{864F95C9-EA24-4145-92D7-D663AA280E14}" srcId="{BBE7B2FB-D3E1-4D1F-BF39-F0FD3E349FB1}" destId="{91436757-3DE8-4662-9BEB-6F321E2126A3}" srcOrd="1" destOrd="0" parTransId="{0ADC66BA-0BF1-4BF7-9C7E-53B7F2B2E0A8}" sibTransId="{C9B2DD88-E93C-4760-A158-5468FEC47B5D}"/>
    <dgm:cxn modelId="{EDB315E4-E91B-4084-BD10-79C4CF4731F5}" type="presParOf" srcId="{62D0B723-CFE5-424A-A025-C32CA7E27C1A}" destId="{58E058D9-1184-48F9-9553-B884B9EFBEF8}" srcOrd="0" destOrd="0" presId="urn:microsoft.com/office/officeart/2018/2/layout/IconLabelList"/>
    <dgm:cxn modelId="{6DC5D0BC-0A3B-41A3-9001-29CF0F5F8873}" type="presParOf" srcId="{58E058D9-1184-48F9-9553-B884B9EFBEF8}" destId="{62774103-7E13-44C1-B638-C9761B736B03}" srcOrd="0" destOrd="0" presId="urn:microsoft.com/office/officeart/2018/2/layout/IconLabelList"/>
    <dgm:cxn modelId="{B3D13576-7324-4DF3-88AA-994D10785221}" type="presParOf" srcId="{58E058D9-1184-48F9-9553-B884B9EFBEF8}" destId="{9988E119-D4A1-4904-BBA3-BC4954EB3B4D}" srcOrd="1" destOrd="0" presId="urn:microsoft.com/office/officeart/2018/2/layout/IconLabelList"/>
    <dgm:cxn modelId="{EB2B9528-0A2F-470A-9E24-493FBD2AAE03}" type="presParOf" srcId="{58E058D9-1184-48F9-9553-B884B9EFBEF8}" destId="{29253349-04F1-42A3-BF6E-41BEC6F6A6F0}" srcOrd="2" destOrd="0" presId="urn:microsoft.com/office/officeart/2018/2/layout/IconLabelList"/>
    <dgm:cxn modelId="{4C4CBB43-FFE5-4513-9425-5788BE90599D}" type="presParOf" srcId="{62D0B723-CFE5-424A-A025-C32CA7E27C1A}" destId="{841C8802-E533-4FD3-80D6-F9567BD9754C}" srcOrd="1" destOrd="0" presId="urn:microsoft.com/office/officeart/2018/2/layout/IconLabelList"/>
    <dgm:cxn modelId="{10FDA091-BD65-4E0D-9F1E-2E877744A180}" type="presParOf" srcId="{62D0B723-CFE5-424A-A025-C32CA7E27C1A}" destId="{E849B226-A606-4F5B-85D0-9E94C9E574A2}" srcOrd="2" destOrd="0" presId="urn:microsoft.com/office/officeart/2018/2/layout/IconLabelList"/>
    <dgm:cxn modelId="{A8B578CF-1FCC-4B18-952E-16D95E155010}" type="presParOf" srcId="{E849B226-A606-4F5B-85D0-9E94C9E574A2}" destId="{91AE2F5A-6B04-4120-A76C-7B061C6A917F}" srcOrd="0" destOrd="0" presId="urn:microsoft.com/office/officeart/2018/2/layout/IconLabelList"/>
    <dgm:cxn modelId="{E377385F-5BE0-420D-A4D6-367FEAA9847F}" type="presParOf" srcId="{E849B226-A606-4F5B-85D0-9E94C9E574A2}" destId="{DF394A77-18B1-4ED2-869D-3CA76963152A}" srcOrd="1" destOrd="0" presId="urn:microsoft.com/office/officeart/2018/2/layout/IconLabelList"/>
    <dgm:cxn modelId="{AEEA13B3-9165-42E9-A122-8040F1A994C1}" type="presParOf" srcId="{E849B226-A606-4F5B-85D0-9E94C9E574A2}" destId="{B2832F41-F701-412A-9459-E0EE6DA2DE81}"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AAB65C-24E0-428F-B36A-F9A9A7BC1C2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BCED994-086B-4E02-8302-1CFAEF55F580}">
      <dgm:prSet/>
      <dgm:spPr/>
      <dgm:t>
        <a:bodyPr/>
        <a:lstStyle/>
        <a:p>
          <a:r>
            <a:rPr lang="en-US" dirty="0"/>
            <a:t>VS: wt. 234 #  ( wt. at last clinic visit 217#) P-130, R- 26, BP 165/105, O2 </a:t>
          </a:r>
          <a:r>
            <a:rPr lang="en-US" dirty="0" err="1"/>
            <a:t>sats</a:t>
          </a:r>
          <a:r>
            <a:rPr lang="en-US" dirty="0"/>
            <a:t> 90% on RA at rest</a:t>
          </a:r>
        </a:p>
      </dgm:t>
    </dgm:pt>
    <dgm:pt modelId="{DBA82040-3629-4B23-BB55-F0CF106D0454}" type="parTrans" cxnId="{F8C76A10-86AA-421A-BD1D-CAA3CDF3BAF0}">
      <dgm:prSet/>
      <dgm:spPr/>
      <dgm:t>
        <a:bodyPr/>
        <a:lstStyle/>
        <a:p>
          <a:endParaRPr lang="en-US"/>
        </a:p>
      </dgm:t>
    </dgm:pt>
    <dgm:pt modelId="{922D920A-276D-4F89-A01C-836E125B6F60}" type="sibTrans" cxnId="{F8C76A10-86AA-421A-BD1D-CAA3CDF3BAF0}">
      <dgm:prSet/>
      <dgm:spPr/>
      <dgm:t>
        <a:bodyPr/>
        <a:lstStyle/>
        <a:p>
          <a:endParaRPr lang="en-US"/>
        </a:p>
      </dgm:t>
    </dgm:pt>
    <dgm:pt modelId="{D6B346A8-71E3-41F0-BB6B-A6A979599712}">
      <dgm:prSet/>
      <dgm:spPr/>
      <dgm:t>
        <a:bodyPr/>
        <a:lstStyle/>
        <a:p>
          <a:r>
            <a:rPr lang="en-US" dirty="0"/>
            <a:t>Exam shows sternotomy with dressing on, no drainage </a:t>
          </a:r>
        </a:p>
      </dgm:t>
    </dgm:pt>
    <dgm:pt modelId="{A58EF95F-F6D9-481B-98E3-8ED5E381E487}" type="parTrans" cxnId="{700604E0-5306-4264-9BB4-906A3533B680}">
      <dgm:prSet/>
      <dgm:spPr/>
      <dgm:t>
        <a:bodyPr/>
        <a:lstStyle/>
        <a:p>
          <a:endParaRPr lang="en-US"/>
        </a:p>
      </dgm:t>
    </dgm:pt>
    <dgm:pt modelId="{D5FB1716-DD17-4208-BE3F-0A47436F733C}" type="sibTrans" cxnId="{700604E0-5306-4264-9BB4-906A3533B680}">
      <dgm:prSet/>
      <dgm:spPr/>
      <dgm:t>
        <a:bodyPr/>
        <a:lstStyle/>
        <a:p>
          <a:endParaRPr lang="en-US"/>
        </a:p>
      </dgm:t>
    </dgm:pt>
    <dgm:pt modelId="{877613A1-09E4-4B1B-B8AB-D0C4A7786F94}">
      <dgm:prSet/>
      <dgm:spPr/>
      <dgm:t>
        <a:bodyPr/>
        <a:lstStyle/>
        <a:p>
          <a:r>
            <a:rPr lang="en-US" dirty="0"/>
            <a:t>Lungs show crackles to mid-lung bilaterally</a:t>
          </a:r>
        </a:p>
      </dgm:t>
    </dgm:pt>
    <dgm:pt modelId="{EB715AEE-3531-4584-B150-3C421441B439}" type="parTrans" cxnId="{B8D71F89-30AE-4CE7-B145-58F9D8DAF48E}">
      <dgm:prSet/>
      <dgm:spPr/>
      <dgm:t>
        <a:bodyPr/>
        <a:lstStyle/>
        <a:p>
          <a:endParaRPr lang="en-US"/>
        </a:p>
      </dgm:t>
    </dgm:pt>
    <dgm:pt modelId="{318F01B8-4730-4598-9B9E-D88D3223293D}" type="sibTrans" cxnId="{B8D71F89-30AE-4CE7-B145-58F9D8DAF48E}">
      <dgm:prSet/>
      <dgm:spPr/>
      <dgm:t>
        <a:bodyPr/>
        <a:lstStyle/>
        <a:p>
          <a:endParaRPr lang="en-US"/>
        </a:p>
      </dgm:t>
    </dgm:pt>
    <dgm:pt modelId="{5A53DB32-9784-4076-B3F4-5B46763B9316}">
      <dgm:prSet/>
      <dgm:spPr/>
      <dgm:t>
        <a:bodyPr/>
        <a:lstStyle/>
        <a:p>
          <a:r>
            <a:rPr lang="en-US" dirty="0"/>
            <a:t>Heart tachycardic IRR, S3 gallop and no murmur</a:t>
          </a:r>
        </a:p>
      </dgm:t>
    </dgm:pt>
    <dgm:pt modelId="{6B89D6BD-CCD8-4051-BEB9-A37EBA5ADADB}" type="parTrans" cxnId="{E55ACBB3-1A08-41E6-A7B0-896E64B2845B}">
      <dgm:prSet/>
      <dgm:spPr/>
      <dgm:t>
        <a:bodyPr/>
        <a:lstStyle/>
        <a:p>
          <a:endParaRPr lang="en-US"/>
        </a:p>
      </dgm:t>
    </dgm:pt>
    <dgm:pt modelId="{0D2904C3-2D03-4666-A8FF-91E0E316A60B}" type="sibTrans" cxnId="{E55ACBB3-1A08-41E6-A7B0-896E64B2845B}">
      <dgm:prSet/>
      <dgm:spPr/>
      <dgm:t>
        <a:bodyPr/>
        <a:lstStyle/>
        <a:p>
          <a:endParaRPr lang="en-US"/>
        </a:p>
      </dgm:t>
    </dgm:pt>
    <dgm:pt modelId="{C82CE511-989D-4375-8A90-62B3522BC2B2}">
      <dgm:prSet/>
      <dgm:spPr/>
      <dgm:t>
        <a:bodyPr/>
        <a:lstStyle/>
        <a:p>
          <a:r>
            <a:rPr lang="en-US"/>
            <a:t>Abdomen – obese,soft non-tender epigastric wounds healing well, no erythema, </a:t>
          </a:r>
        </a:p>
      </dgm:t>
    </dgm:pt>
    <dgm:pt modelId="{2D923671-4F73-40E6-86E9-592D12A9C74E}" type="parTrans" cxnId="{49ECDC00-7A7B-4713-B081-156E0A6D6269}">
      <dgm:prSet/>
      <dgm:spPr/>
      <dgm:t>
        <a:bodyPr/>
        <a:lstStyle/>
        <a:p>
          <a:endParaRPr lang="en-US"/>
        </a:p>
      </dgm:t>
    </dgm:pt>
    <dgm:pt modelId="{D1011008-9651-4B31-AB93-052DC6784679}" type="sibTrans" cxnId="{49ECDC00-7A7B-4713-B081-156E0A6D6269}">
      <dgm:prSet/>
      <dgm:spPr/>
      <dgm:t>
        <a:bodyPr/>
        <a:lstStyle/>
        <a:p>
          <a:endParaRPr lang="en-US"/>
        </a:p>
      </dgm:t>
    </dgm:pt>
    <dgm:pt modelId="{1A8BBFF3-8DBD-4FAC-AC0D-23FE18FFF715}">
      <dgm:prSet/>
      <dgm:spPr/>
      <dgm:t>
        <a:bodyPr/>
        <a:lstStyle/>
        <a:p>
          <a:r>
            <a:rPr lang="en-US"/>
            <a:t>Ext- 1 + bilateral pedal edema no compression stockings</a:t>
          </a:r>
        </a:p>
      </dgm:t>
    </dgm:pt>
    <dgm:pt modelId="{77BB2A5D-F1F7-4ED0-91BD-80508B929DA3}" type="parTrans" cxnId="{D350F5EA-5A35-4C62-8861-5DEAA808ADC9}">
      <dgm:prSet/>
      <dgm:spPr/>
      <dgm:t>
        <a:bodyPr/>
        <a:lstStyle/>
        <a:p>
          <a:endParaRPr lang="en-US"/>
        </a:p>
      </dgm:t>
    </dgm:pt>
    <dgm:pt modelId="{B051E854-DACB-4354-822A-A00B8810C717}" type="sibTrans" cxnId="{D350F5EA-5A35-4C62-8861-5DEAA808ADC9}">
      <dgm:prSet/>
      <dgm:spPr/>
      <dgm:t>
        <a:bodyPr/>
        <a:lstStyle/>
        <a:p>
          <a:endParaRPr lang="en-US"/>
        </a:p>
      </dgm:t>
    </dgm:pt>
    <dgm:pt modelId="{D7B03690-3256-451A-A3BB-775D6EBAF4E5}" type="pres">
      <dgm:prSet presAssocID="{70AAB65C-24E0-428F-B36A-F9A9A7BC1C27}" presName="linear" presStyleCnt="0">
        <dgm:presLayoutVars>
          <dgm:animLvl val="lvl"/>
          <dgm:resizeHandles val="exact"/>
        </dgm:presLayoutVars>
      </dgm:prSet>
      <dgm:spPr/>
    </dgm:pt>
    <dgm:pt modelId="{76527760-326E-456B-8549-A43258BC65D5}" type="pres">
      <dgm:prSet presAssocID="{5BCED994-086B-4E02-8302-1CFAEF55F580}" presName="parentText" presStyleLbl="node1" presStyleIdx="0" presStyleCnt="6">
        <dgm:presLayoutVars>
          <dgm:chMax val="0"/>
          <dgm:bulletEnabled val="1"/>
        </dgm:presLayoutVars>
      </dgm:prSet>
      <dgm:spPr/>
    </dgm:pt>
    <dgm:pt modelId="{1FC51A38-5F8A-4FF0-A162-8B8FA1BD6065}" type="pres">
      <dgm:prSet presAssocID="{922D920A-276D-4F89-A01C-836E125B6F60}" presName="spacer" presStyleCnt="0"/>
      <dgm:spPr/>
    </dgm:pt>
    <dgm:pt modelId="{227A647A-344C-4318-94CD-CD187D5B88CA}" type="pres">
      <dgm:prSet presAssocID="{D6B346A8-71E3-41F0-BB6B-A6A979599712}" presName="parentText" presStyleLbl="node1" presStyleIdx="1" presStyleCnt="6">
        <dgm:presLayoutVars>
          <dgm:chMax val="0"/>
          <dgm:bulletEnabled val="1"/>
        </dgm:presLayoutVars>
      </dgm:prSet>
      <dgm:spPr/>
    </dgm:pt>
    <dgm:pt modelId="{E6C46BB5-7237-4C3A-96D6-ED43085EC1E7}" type="pres">
      <dgm:prSet presAssocID="{D5FB1716-DD17-4208-BE3F-0A47436F733C}" presName="spacer" presStyleCnt="0"/>
      <dgm:spPr/>
    </dgm:pt>
    <dgm:pt modelId="{6D04999A-61A6-4C98-BD32-84D612D4C672}" type="pres">
      <dgm:prSet presAssocID="{877613A1-09E4-4B1B-B8AB-D0C4A7786F94}" presName="parentText" presStyleLbl="node1" presStyleIdx="2" presStyleCnt="6">
        <dgm:presLayoutVars>
          <dgm:chMax val="0"/>
          <dgm:bulletEnabled val="1"/>
        </dgm:presLayoutVars>
      </dgm:prSet>
      <dgm:spPr/>
    </dgm:pt>
    <dgm:pt modelId="{6BB7A326-0A4C-4BA4-A340-37EE6669D8A6}" type="pres">
      <dgm:prSet presAssocID="{318F01B8-4730-4598-9B9E-D88D3223293D}" presName="spacer" presStyleCnt="0"/>
      <dgm:spPr/>
    </dgm:pt>
    <dgm:pt modelId="{F7147378-DEC2-40B4-A838-337D4811C200}" type="pres">
      <dgm:prSet presAssocID="{5A53DB32-9784-4076-B3F4-5B46763B9316}" presName="parentText" presStyleLbl="node1" presStyleIdx="3" presStyleCnt="6">
        <dgm:presLayoutVars>
          <dgm:chMax val="0"/>
          <dgm:bulletEnabled val="1"/>
        </dgm:presLayoutVars>
      </dgm:prSet>
      <dgm:spPr/>
    </dgm:pt>
    <dgm:pt modelId="{D68D9BFA-E8C7-4491-957E-BD83C91C27BC}" type="pres">
      <dgm:prSet presAssocID="{0D2904C3-2D03-4666-A8FF-91E0E316A60B}" presName="spacer" presStyleCnt="0"/>
      <dgm:spPr/>
    </dgm:pt>
    <dgm:pt modelId="{AA90E4DD-9265-44F6-B578-B7AD5EEBE61B}" type="pres">
      <dgm:prSet presAssocID="{C82CE511-989D-4375-8A90-62B3522BC2B2}" presName="parentText" presStyleLbl="node1" presStyleIdx="4" presStyleCnt="6">
        <dgm:presLayoutVars>
          <dgm:chMax val="0"/>
          <dgm:bulletEnabled val="1"/>
        </dgm:presLayoutVars>
      </dgm:prSet>
      <dgm:spPr/>
    </dgm:pt>
    <dgm:pt modelId="{EB3C7073-5423-4C62-9112-BD5F219CDBA5}" type="pres">
      <dgm:prSet presAssocID="{D1011008-9651-4B31-AB93-052DC6784679}" presName="spacer" presStyleCnt="0"/>
      <dgm:spPr/>
    </dgm:pt>
    <dgm:pt modelId="{79761DE0-BC1E-4F41-B807-6E287D366431}" type="pres">
      <dgm:prSet presAssocID="{1A8BBFF3-8DBD-4FAC-AC0D-23FE18FFF715}" presName="parentText" presStyleLbl="node1" presStyleIdx="5" presStyleCnt="6">
        <dgm:presLayoutVars>
          <dgm:chMax val="0"/>
          <dgm:bulletEnabled val="1"/>
        </dgm:presLayoutVars>
      </dgm:prSet>
      <dgm:spPr/>
    </dgm:pt>
  </dgm:ptLst>
  <dgm:cxnLst>
    <dgm:cxn modelId="{49ECDC00-7A7B-4713-B081-156E0A6D6269}" srcId="{70AAB65C-24E0-428F-B36A-F9A9A7BC1C27}" destId="{C82CE511-989D-4375-8A90-62B3522BC2B2}" srcOrd="4" destOrd="0" parTransId="{2D923671-4F73-40E6-86E9-592D12A9C74E}" sibTransId="{D1011008-9651-4B31-AB93-052DC6784679}"/>
    <dgm:cxn modelId="{F8C76A10-86AA-421A-BD1D-CAA3CDF3BAF0}" srcId="{70AAB65C-24E0-428F-B36A-F9A9A7BC1C27}" destId="{5BCED994-086B-4E02-8302-1CFAEF55F580}" srcOrd="0" destOrd="0" parTransId="{DBA82040-3629-4B23-BB55-F0CF106D0454}" sibTransId="{922D920A-276D-4F89-A01C-836E125B6F60}"/>
    <dgm:cxn modelId="{AF58A02E-A3C1-4EA9-B45D-E6F10BF74F7E}" type="presOf" srcId="{D6B346A8-71E3-41F0-BB6B-A6A979599712}" destId="{227A647A-344C-4318-94CD-CD187D5B88CA}" srcOrd="0" destOrd="0" presId="urn:microsoft.com/office/officeart/2005/8/layout/vList2"/>
    <dgm:cxn modelId="{2482673B-C448-4BCE-973D-DE1E7C8DD49B}" type="presOf" srcId="{C82CE511-989D-4375-8A90-62B3522BC2B2}" destId="{AA90E4DD-9265-44F6-B578-B7AD5EEBE61B}" srcOrd="0" destOrd="0" presId="urn:microsoft.com/office/officeart/2005/8/layout/vList2"/>
    <dgm:cxn modelId="{C6F4193F-2CD4-4281-BDEB-773AC5A5CF5E}" type="presOf" srcId="{877613A1-09E4-4B1B-B8AB-D0C4A7786F94}" destId="{6D04999A-61A6-4C98-BD32-84D612D4C672}" srcOrd="0" destOrd="0" presId="urn:microsoft.com/office/officeart/2005/8/layout/vList2"/>
    <dgm:cxn modelId="{66A09B4A-C908-4C7F-B0E0-B13FC5661F92}" type="presOf" srcId="{5BCED994-086B-4E02-8302-1CFAEF55F580}" destId="{76527760-326E-456B-8549-A43258BC65D5}" srcOrd="0" destOrd="0" presId="urn:microsoft.com/office/officeart/2005/8/layout/vList2"/>
    <dgm:cxn modelId="{B8D71F89-30AE-4CE7-B145-58F9D8DAF48E}" srcId="{70AAB65C-24E0-428F-B36A-F9A9A7BC1C27}" destId="{877613A1-09E4-4B1B-B8AB-D0C4A7786F94}" srcOrd="2" destOrd="0" parTransId="{EB715AEE-3531-4584-B150-3C421441B439}" sibTransId="{318F01B8-4730-4598-9B9E-D88D3223293D}"/>
    <dgm:cxn modelId="{E55ACBB3-1A08-41E6-A7B0-896E64B2845B}" srcId="{70AAB65C-24E0-428F-B36A-F9A9A7BC1C27}" destId="{5A53DB32-9784-4076-B3F4-5B46763B9316}" srcOrd="3" destOrd="0" parTransId="{6B89D6BD-CCD8-4051-BEB9-A37EBA5ADADB}" sibTransId="{0D2904C3-2D03-4666-A8FF-91E0E316A60B}"/>
    <dgm:cxn modelId="{AA27ABB6-3793-4375-9BBE-E250958033B2}" type="presOf" srcId="{70AAB65C-24E0-428F-B36A-F9A9A7BC1C27}" destId="{D7B03690-3256-451A-A3BB-775D6EBAF4E5}" srcOrd="0" destOrd="0" presId="urn:microsoft.com/office/officeart/2005/8/layout/vList2"/>
    <dgm:cxn modelId="{7FE2B3CC-738B-44A4-AC52-8F0243156BBC}" type="presOf" srcId="{1A8BBFF3-8DBD-4FAC-AC0D-23FE18FFF715}" destId="{79761DE0-BC1E-4F41-B807-6E287D366431}" srcOrd="0" destOrd="0" presId="urn:microsoft.com/office/officeart/2005/8/layout/vList2"/>
    <dgm:cxn modelId="{700604E0-5306-4264-9BB4-906A3533B680}" srcId="{70AAB65C-24E0-428F-B36A-F9A9A7BC1C27}" destId="{D6B346A8-71E3-41F0-BB6B-A6A979599712}" srcOrd="1" destOrd="0" parTransId="{A58EF95F-F6D9-481B-98E3-8ED5E381E487}" sibTransId="{D5FB1716-DD17-4208-BE3F-0A47436F733C}"/>
    <dgm:cxn modelId="{F41E35EA-D8C8-428B-8F31-1355534818F4}" type="presOf" srcId="{5A53DB32-9784-4076-B3F4-5B46763B9316}" destId="{F7147378-DEC2-40B4-A838-337D4811C200}" srcOrd="0" destOrd="0" presId="urn:microsoft.com/office/officeart/2005/8/layout/vList2"/>
    <dgm:cxn modelId="{D350F5EA-5A35-4C62-8861-5DEAA808ADC9}" srcId="{70AAB65C-24E0-428F-B36A-F9A9A7BC1C27}" destId="{1A8BBFF3-8DBD-4FAC-AC0D-23FE18FFF715}" srcOrd="5" destOrd="0" parTransId="{77BB2A5D-F1F7-4ED0-91BD-80508B929DA3}" sibTransId="{B051E854-DACB-4354-822A-A00B8810C717}"/>
    <dgm:cxn modelId="{CDE02A2C-0AEB-494D-B6C8-51F98E9741B5}" type="presParOf" srcId="{D7B03690-3256-451A-A3BB-775D6EBAF4E5}" destId="{76527760-326E-456B-8549-A43258BC65D5}" srcOrd="0" destOrd="0" presId="urn:microsoft.com/office/officeart/2005/8/layout/vList2"/>
    <dgm:cxn modelId="{34AB7571-2B7C-49CE-84BC-9C873E376412}" type="presParOf" srcId="{D7B03690-3256-451A-A3BB-775D6EBAF4E5}" destId="{1FC51A38-5F8A-4FF0-A162-8B8FA1BD6065}" srcOrd="1" destOrd="0" presId="urn:microsoft.com/office/officeart/2005/8/layout/vList2"/>
    <dgm:cxn modelId="{B4C5B10C-E351-43A8-AC2F-689E4DE09DDA}" type="presParOf" srcId="{D7B03690-3256-451A-A3BB-775D6EBAF4E5}" destId="{227A647A-344C-4318-94CD-CD187D5B88CA}" srcOrd="2" destOrd="0" presId="urn:microsoft.com/office/officeart/2005/8/layout/vList2"/>
    <dgm:cxn modelId="{F9ECA17E-9CD2-4EBE-8790-51D0E50FDF46}" type="presParOf" srcId="{D7B03690-3256-451A-A3BB-775D6EBAF4E5}" destId="{E6C46BB5-7237-4C3A-96D6-ED43085EC1E7}" srcOrd="3" destOrd="0" presId="urn:microsoft.com/office/officeart/2005/8/layout/vList2"/>
    <dgm:cxn modelId="{60AF81D5-369D-45D3-A352-0A6E2AFEA6CB}" type="presParOf" srcId="{D7B03690-3256-451A-A3BB-775D6EBAF4E5}" destId="{6D04999A-61A6-4C98-BD32-84D612D4C672}" srcOrd="4" destOrd="0" presId="urn:microsoft.com/office/officeart/2005/8/layout/vList2"/>
    <dgm:cxn modelId="{9E542491-16DB-496E-9E9B-F73CE3927F8B}" type="presParOf" srcId="{D7B03690-3256-451A-A3BB-775D6EBAF4E5}" destId="{6BB7A326-0A4C-4BA4-A340-37EE6669D8A6}" srcOrd="5" destOrd="0" presId="urn:microsoft.com/office/officeart/2005/8/layout/vList2"/>
    <dgm:cxn modelId="{A97F8326-0394-4803-900E-142F4E0197FA}" type="presParOf" srcId="{D7B03690-3256-451A-A3BB-775D6EBAF4E5}" destId="{F7147378-DEC2-40B4-A838-337D4811C200}" srcOrd="6" destOrd="0" presId="urn:microsoft.com/office/officeart/2005/8/layout/vList2"/>
    <dgm:cxn modelId="{BD5B1442-9897-44DF-93B0-BD83C92BE2A7}" type="presParOf" srcId="{D7B03690-3256-451A-A3BB-775D6EBAF4E5}" destId="{D68D9BFA-E8C7-4491-957E-BD83C91C27BC}" srcOrd="7" destOrd="0" presId="urn:microsoft.com/office/officeart/2005/8/layout/vList2"/>
    <dgm:cxn modelId="{5A309E6E-8AA6-4B44-921B-C730EA76EDBC}" type="presParOf" srcId="{D7B03690-3256-451A-A3BB-775D6EBAF4E5}" destId="{AA90E4DD-9265-44F6-B578-B7AD5EEBE61B}" srcOrd="8" destOrd="0" presId="urn:microsoft.com/office/officeart/2005/8/layout/vList2"/>
    <dgm:cxn modelId="{D15100E9-F705-4F6F-91DB-1F09E608AE47}" type="presParOf" srcId="{D7B03690-3256-451A-A3BB-775D6EBAF4E5}" destId="{EB3C7073-5423-4C62-9112-BD5F219CDBA5}" srcOrd="9" destOrd="0" presId="urn:microsoft.com/office/officeart/2005/8/layout/vList2"/>
    <dgm:cxn modelId="{7A695DD6-7DE2-40BF-AB16-33D3D7DF3935}" type="presParOf" srcId="{D7B03690-3256-451A-A3BB-775D6EBAF4E5}" destId="{79761DE0-BC1E-4F41-B807-6E287D366431}"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34C861-6590-4D85-B062-959EF035DE64}">
      <dsp:nvSpPr>
        <dsp:cNvPr id="0" name=""/>
        <dsp:cNvSpPr/>
      </dsp:nvSpPr>
      <dsp:spPr>
        <a:xfrm>
          <a:off x="0" y="1547"/>
          <a:ext cx="10058399" cy="159123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EC4117-E529-4C1D-AF82-24EAD30F9ADC}">
      <dsp:nvSpPr>
        <dsp:cNvPr id="0" name=""/>
        <dsp:cNvSpPr/>
      </dsp:nvSpPr>
      <dsp:spPr>
        <a:xfrm>
          <a:off x="480644" y="360217"/>
          <a:ext cx="873898" cy="87389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14FEE8-8D95-497D-8DA5-4E2E27539EA8}">
      <dsp:nvSpPr>
        <dsp:cNvPr id="0" name=""/>
        <dsp:cNvSpPr/>
      </dsp:nvSpPr>
      <dsp:spPr>
        <a:xfrm>
          <a:off x="1836087" y="54335"/>
          <a:ext cx="8187688" cy="15889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159" tIns="168159" rIns="168159" bIns="168159" numCol="1" spcCol="1270" anchor="ctr" anchorCtr="0">
          <a:noAutofit/>
        </a:bodyPr>
        <a:lstStyle/>
        <a:p>
          <a:pPr marL="0" lvl="0" indent="0" algn="l" defTabSz="622300">
            <a:lnSpc>
              <a:spcPct val="100000"/>
            </a:lnSpc>
            <a:spcBef>
              <a:spcPct val="0"/>
            </a:spcBef>
            <a:spcAft>
              <a:spcPct val="35000"/>
            </a:spcAft>
            <a:buNone/>
          </a:pPr>
          <a:r>
            <a:rPr lang="en-US" sz="1400" kern="1200" baseline="0" dirty="0"/>
            <a:t>An 85 </a:t>
          </a:r>
          <a:r>
            <a:rPr lang="en-US" sz="1400" kern="1200" baseline="0" dirty="0" err="1"/>
            <a:t>y.o</a:t>
          </a:r>
          <a:r>
            <a:rPr lang="en-US" sz="1400" kern="1200" baseline="0" dirty="0"/>
            <a:t>. female is being discharged to the Nursing Home after being in Swing Bed for 2 weeks following an acute admission for COPD exacerbation and weakness. She needs continued PT and OT to transition back to the local Assisted Living and so is going to a SNF to continue PT and OT in the hopes of being able to return to her home community.  She is currently stand by assist x1, for transfers and ambulation.</a:t>
          </a:r>
          <a:endParaRPr lang="en-US" sz="1400" kern="1200" dirty="0"/>
        </a:p>
      </dsp:txBody>
      <dsp:txXfrm>
        <a:off x="1836087" y="54335"/>
        <a:ext cx="8187688" cy="1588906"/>
      </dsp:txXfrm>
    </dsp:sp>
    <dsp:sp modelId="{8CBEC299-A0A8-4F04-9564-82445B2214C4}">
      <dsp:nvSpPr>
        <dsp:cNvPr id="0" name=""/>
        <dsp:cNvSpPr/>
      </dsp:nvSpPr>
      <dsp:spPr>
        <a:xfrm>
          <a:off x="0" y="2070831"/>
          <a:ext cx="10058399" cy="158890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CE8315-CDEF-47BE-AB58-933CD1B41D3B}">
      <dsp:nvSpPr>
        <dsp:cNvPr id="0" name=""/>
        <dsp:cNvSpPr/>
      </dsp:nvSpPr>
      <dsp:spPr>
        <a:xfrm>
          <a:off x="480644" y="2428335"/>
          <a:ext cx="873898" cy="87389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F9ECB1-5D36-44EA-A60D-648D844A792D}">
      <dsp:nvSpPr>
        <dsp:cNvPr id="0" name=""/>
        <dsp:cNvSpPr/>
      </dsp:nvSpPr>
      <dsp:spPr>
        <a:xfrm>
          <a:off x="1836087" y="1916070"/>
          <a:ext cx="8187688" cy="1969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159" tIns="168159" rIns="168159" bIns="168159" numCol="1" spcCol="1270" anchor="ctr" anchorCtr="0">
          <a:noAutofit/>
        </a:bodyPr>
        <a:lstStyle/>
        <a:p>
          <a:pPr marL="0" lvl="0" indent="0" algn="l" defTabSz="622300">
            <a:lnSpc>
              <a:spcPct val="100000"/>
            </a:lnSpc>
            <a:spcBef>
              <a:spcPct val="0"/>
            </a:spcBef>
            <a:spcAft>
              <a:spcPct val="35000"/>
            </a:spcAft>
            <a:buNone/>
          </a:pPr>
          <a:r>
            <a:rPr lang="en-US" sz="1400" kern="1200" baseline="0" dirty="0"/>
            <a:t>She is being discharged by a provider from her facility who is seeing her for the first time as the hospitalist for the day and had not seen her previously but needs to fill all her meds for her Nursing Home. It is a Tuesday and the discharge planner is not in until 9 am  after rounds for the day when the provider will already be seeing Clinic patients in this Critical Access Hospital, the provider has a light clinic schedule, but is covering the hospital and ER and has 2 ER’s already and has 1 pending Swing Bed transfer from another facility, 3 other inpatients to see before clinic and the pharmacists are not in yet and  nursing staff are already anxious about the day and what it will hold.</a:t>
          </a:r>
          <a:endParaRPr lang="en-US" sz="1400" kern="1200" dirty="0"/>
        </a:p>
      </dsp:txBody>
      <dsp:txXfrm>
        <a:off x="1836087" y="1916070"/>
        <a:ext cx="8187688" cy="19695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774103-7E13-44C1-B638-C9761B736B03}">
      <dsp:nvSpPr>
        <dsp:cNvPr id="0" name=""/>
        <dsp:cNvSpPr/>
      </dsp:nvSpPr>
      <dsp:spPr>
        <a:xfrm>
          <a:off x="686458" y="577714"/>
          <a:ext cx="987187" cy="9871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253349-04F1-42A3-BF6E-41BEC6F6A6F0}">
      <dsp:nvSpPr>
        <dsp:cNvPr id="0" name=""/>
        <dsp:cNvSpPr/>
      </dsp:nvSpPr>
      <dsp:spPr>
        <a:xfrm>
          <a:off x="83176" y="1953662"/>
          <a:ext cx="2193750" cy="121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“I</a:t>
          </a:r>
          <a:r>
            <a:rPr lang="en-US" sz="1100" b="0" i="0" kern="1200" dirty="0"/>
            <a:t>naccurate or untimely communication and ineffective teamwork in healthcare are consistently reported as leading causes of preventable adverse events, including medication errors and misdiagnosis.”</a:t>
          </a:r>
          <a:endParaRPr lang="en-US" sz="1100" kern="1200" dirty="0"/>
        </a:p>
      </dsp:txBody>
      <dsp:txXfrm>
        <a:off x="83176" y="1953662"/>
        <a:ext cx="2193750" cy="1215000"/>
      </dsp:txXfrm>
    </dsp:sp>
    <dsp:sp modelId="{91AE2F5A-6B04-4120-A76C-7B061C6A917F}">
      <dsp:nvSpPr>
        <dsp:cNvPr id="0" name=""/>
        <dsp:cNvSpPr/>
      </dsp:nvSpPr>
      <dsp:spPr>
        <a:xfrm>
          <a:off x="3264114" y="577714"/>
          <a:ext cx="987187" cy="9871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832F41-F701-412A-9459-E0EE6DA2DE81}">
      <dsp:nvSpPr>
        <dsp:cNvPr id="0" name=""/>
        <dsp:cNvSpPr/>
      </dsp:nvSpPr>
      <dsp:spPr>
        <a:xfrm>
          <a:off x="2660833" y="1953662"/>
          <a:ext cx="2193750" cy="121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Which of these 7 can we impact in our 35 minutes ?</a:t>
          </a:r>
        </a:p>
      </dsp:txBody>
      <dsp:txXfrm>
        <a:off x="2660833" y="1953662"/>
        <a:ext cx="2193750" cy="1215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527760-326E-456B-8549-A43258BC65D5}">
      <dsp:nvSpPr>
        <dsp:cNvPr id="0" name=""/>
        <dsp:cNvSpPr/>
      </dsp:nvSpPr>
      <dsp:spPr>
        <a:xfrm>
          <a:off x="0" y="78506"/>
          <a:ext cx="4937760" cy="6762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VS: wt. 234 #  ( wt. at last clinic visit 217#) P-130, R- 26, BP 165/105, O2 </a:t>
          </a:r>
          <a:r>
            <a:rPr lang="en-US" sz="1700" kern="1200" dirty="0" err="1"/>
            <a:t>sats</a:t>
          </a:r>
          <a:r>
            <a:rPr lang="en-US" sz="1700" kern="1200" dirty="0"/>
            <a:t> 90% on RA at rest</a:t>
          </a:r>
        </a:p>
      </dsp:txBody>
      <dsp:txXfrm>
        <a:off x="33012" y="111518"/>
        <a:ext cx="4871736" cy="610236"/>
      </dsp:txXfrm>
    </dsp:sp>
    <dsp:sp modelId="{227A647A-344C-4318-94CD-CD187D5B88CA}">
      <dsp:nvSpPr>
        <dsp:cNvPr id="0" name=""/>
        <dsp:cNvSpPr/>
      </dsp:nvSpPr>
      <dsp:spPr>
        <a:xfrm>
          <a:off x="0" y="803726"/>
          <a:ext cx="4937760" cy="6762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Exam shows sternotomy with dressing on, no drainage </a:t>
          </a:r>
        </a:p>
      </dsp:txBody>
      <dsp:txXfrm>
        <a:off x="33012" y="836738"/>
        <a:ext cx="4871736" cy="610236"/>
      </dsp:txXfrm>
    </dsp:sp>
    <dsp:sp modelId="{6D04999A-61A6-4C98-BD32-84D612D4C672}">
      <dsp:nvSpPr>
        <dsp:cNvPr id="0" name=""/>
        <dsp:cNvSpPr/>
      </dsp:nvSpPr>
      <dsp:spPr>
        <a:xfrm>
          <a:off x="0" y="1528946"/>
          <a:ext cx="4937760" cy="6762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Lungs show crackles to mid-lung bilaterally</a:t>
          </a:r>
        </a:p>
      </dsp:txBody>
      <dsp:txXfrm>
        <a:off x="33012" y="1561958"/>
        <a:ext cx="4871736" cy="610236"/>
      </dsp:txXfrm>
    </dsp:sp>
    <dsp:sp modelId="{F7147378-DEC2-40B4-A838-337D4811C200}">
      <dsp:nvSpPr>
        <dsp:cNvPr id="0" name=""/>
        <dsp:cNvSpPr/>
      </dsp:nvSpPr>
      <dsp:spPr>
        <a:xfrm>
          <a:off x="0" y="2254166"/>
          <a:ext cx="4937760" cy="6762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Heart tachycardic IRR, S3 gallop and no murmur</a:t>
          </a:r>
        </a:p>
      </dsp:txBody>
      <dsp:txXfrm>
        <a:off x="33012" y="2287178"/>
        <a:ext cx="4871736" cy="610236"/>
      </dsp:txXfrm>
    </dsp:sp>
    <dsp:sp modelId="{AA90E4DD-9265-44F6-B578-B7AD5EEBE61B}">
      <dsp:nvSpPr>
        <dsp:cNvPr id="0" name=""/>
        <dsp:cNvSpPr/>
      </dsp:nvSpPr>
      <dsp:spPr>
        <a:xfrm>
          <a:off x="0" y="2979386"/>
          <a:ext cx="4937760" cy="6762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Abdomen – obese,soft non-tender epigastric wounds healing well, no erythema, </a:t>
          </a:r>
        </a:p>
      </dsp:txBody>
      <dsp:txXfrm>
        <a:off x="33012" y="3012398"/>
        <a:ext cx="4871736" cy="610236"/>
      </dsp:txXfrm>
    </dsp:sp>
    <dsp:sp modelId="{79761DE0-BC1E-4F41-B807-6E287D366431}">
      <dsp:nvSpPr>
        <dsp:cNvPr id="0" name=""/>
        <dsp:cNvSpPr/>
      </dsp:nvSpPr>
      <dsp:spPr>
        <a:xfrm>
          <a:off x="0" y="3704606"/>
          <a:ext cx="4937760" cy="6762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Ext- 1 + bilateral pedal edema no compression stockings</a:t>
          </a:r>
        </a:p>
      </dsp:txBody>
      <dsp:txXfrm>
        <a:off x="33012" y="3737618"/>
        <a:ext cx="4871736" cy="61023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10B1C-451C-40FA-BB9B-DF3B8511DAD7}" type="datetimeFigureOut">
              <a:rPr lang="en-US" smtClean="0"/>
              <a:t>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88AE9A-A3BF-452F-8F22-A43F5D125436}" type="slidenum">
              <a:rPr lang="en-US" smtClean="0"/>
              <a:t>‹#›</a:t>
            </a:fld>
            <a:endParaRPr lang="en-US"/>
          </a:p>
        </p:txBody>
      </p:sp>
    </p:spTree>
    <p:extLst>
      <p:ext uri="{BB962C8B-B14F-4D97-AF65-F5344CB8AC3E}">
        <p14:creationId xmlns:p14="http://schemas.microsoft.com/office/powerpoint/2010/main" val="948204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88AE9A-A3BF-452F-8F22-A43F5D125436}" type="slidenum">
              <a:rPr lang="en-US" smtClean="0"/>
              <a:t>1</a:t>
            </a:fld>
            <a:endParaRPr lang="en-US"/>
          </a:p>
        </p:txBody>
      </p:sp>
    </p:spTree>
    <p:extLst>
      <p:ext uri="{BB962C8B-B14F-4D97-AF65-F5344CB8AC3E}">
        <p14:creationId xmlns:p14="http://schemas.microsoft.com/office/powerpoint/2010/main" val="1270937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88AE9A-A3BF-452F-8F22-A43F5D125436}" type="slidenum">
              <a:rPr lang="en-US" smtClean="0"/>
              <a:t>13</a:t>
            </a:fld>
            <a:endParaRPr lang="en-US"/>
          </a:p>
        </p:txBody>
      </p:sp>
    </p:spTree>
    <p:extLst>
      <p:ext uri="{BB962C8B-B14F-4D97-AF65-F5344CB8AC3E}">
        <p14:creationId xmlns:p14="http://schemas.microsoft.com/office/powerpoint/2010/main" val="33788554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88AE9A-A3BF-452F-8F22-A43F5D125436}" type="slidenum">
              <a:rPr lang="en-US" smtClean="0"/>
              <a:t>14</a:t>
            </a:fld>
            <a:endParaRPr lang="en-US"/>
          </a:p>
        </p:txBody>
      </p:sp>
    </p:spTree>
    <p:extLst>
      <p:ext uri="{BB962C8B-B14F-4D97-AF65-F5344CB8AC3E}">
        <p14:creationId xmlns:p14="http://schemas.microsoft.com/office/powerpoint/2010/main" val="25956996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Rebecca asks</a:t>
            </a:r>
          </a:p>
        </p:txBody>
      </p:sp>
      <p:sp>
        <p:nvSpPr>
          <p:cNvPr id="4" name="Slide Number Placeholder 3"/>
          <p:cNvSpPr>
            <a:spLocks noGrp="1"/>
          </p:cNvSpPr>
          <p:nvPr>
            <p:ph type="sldNum" sz="quarter" idx="5"/>
          </p:nvPr>
        </p:nvSpPr>
        <p:spPr/>
        <p:txBody>
          <a:bodyPr/>
          <a:lstStyle/>
          <a:p>
            <a:fld id="{7688AE9A-A3BF-452F-8F22-A43F5D125436}" type="slidenum">
              <a:rPr lang="en-US" smtClean="0"/>
              <a:t>15</a:t>
            </a:fld>
            <a:endParaRPr lang="en-US"/>
          </a:p>
        </p:txBody>
      </p:sp>
    </p:spTree>
    <p:extLst>
      <p:ext uri="{BB962C8B-B14F-4D97-AF65-F5344CB8AC3E}">
        <p14:creationId xmlns:p14="http://schemas.microsoft.com/office/powerpoint/2010/main" val="3314599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000000"/>
              </a:solidFill>
              <a:latin typeface="Aria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FF7847-EA46-244D-AE78-13CA7DB3AA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26907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FF7847-EA46-244D-AE78-13CA7DB3AA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1090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FF7847-EA46-244D-AE78-13CA7DB3AA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01039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88AE9A-A3BF-452F-8F22-A43F5D125436}" type="slidenum">
              <a:rPr lang="en-US" smtClean="0"/>
              <a:t>7</a:t>
            </a:fld>
            <a:endParaRPr lang="en-US"/>
          </a:p>
        </p:txBody>
      </p:sp>
    </p:spTree>
    <p:extLst>
      <p:ext uri="{BB962C8B-B14F-4D97-AF65-F5344CB8AC3E}">
        <p14:creationId xmlns:p14="http://schemas.microsoft.com/office/powerpoint/2010/main" val="1978918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FF7847-EA46-244D-AE78-13CA7DB3AA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3197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Bryan</a:t>
            </a:r>
          </a:p>
        </p:txBody>
      </p:sp>
      <p:sp>
        <p:nvSpPr>
          <p:cNvPr id="4" name="Slide Number Placeholder 3"/>
          <p:cNvSpPr>
            <a:spLocks noGrp="1"/>
          </p:cNvSpPr>
          <p:nvPr>
            <p:ph type="sldNum" sz="quarter" idx="5"/>
          </p:nvPr>
        </p:nvSpPr>
        <p:spPr/>
        <p:txBody>
          <a:bodyPr/>
          <a:lstStyle/>
          <a:p>
            <a:fld id="{7688AE9A-A3BF-452F-8F22-A43F5D125436}" type="slidenum">
              <a:rPr lang="en-US" smtClean="0"/>
              <a:t>10</a:t>
            </a:fld>
            <a:endParaRPr lang="en-US"/>
          </a:p>
        </p:txBody>
      </p:sp>
    </p:spTree>
    <p:extLst>
      <p:ext uri="{BB962C8B-B14F-4D97-AF65-F5344CB8AC3E}">
        <p14:creationId xmlns:p14="http://schemas.microsoft.com/office/powerpoint/2010/main" val="4291579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Bryan first 4; last one Mark </a:t>
            </a:r>
          </a:p>
        </p:txBody>
      </p:sp>
      <p:sp>
        <p:nvSpPr>
          <p:cNvPr id="4" name="Slide Number Placeholder 3"/>
          <p:cNvSpPr>
            <a:spLocks noGrp="1"/>
          </p:cNvSpPr>
          <p:nvPr>
            <p:ph type="sldNum" sz="quarter" idx="5"/>
          </p:nvPr>
        </p:nvSpPr>
        <p:spPr/>
        <p:txBody>
          <a:bodyPr/>
          <a:lstStyle/>
          <a:p>
            <a:fld id="{7688AE9A-A3BF-452F-8F22-A43F5D125436}" type="slidenum">
              <a:rPr lang="en-US" smtClean="0"/>
              <a:t>11</a:t>
            </a:fld>
            <a:endParaRPr lang="en-US"/>
          </a:p>
        </p:txBody>
      </p:sp>
    </p:spTree>
    <p:extLst>
      <p:ext uri="{BB962C8B-B14F-4D97-AF65-F5344CB8AC3E}">
        <p14:creationId xmlns:p14="http://schemas.microsoft.com/office/powerpoint/2010/main" val="3730737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88AE9A-A3BF-452F-8F22-A43F5D125436}" type="slidenum">
              <a:rPr lang="en-US" smtClean="0"/>
              <a:t>12</a:t>
            </a:fld>
            <a:endParaRPr lang="en-US"/>
          </a:p>
        </p:txBody>
      </p:sp>
    </p:spTree>
    <p:extLst>
      <p:ext uri="{BB962C8B-B14F-4D97-AF65-F5344CB8AC3E}">
        <p14:creationId xmlns:p14="http://schemas.microsoft.com/office/powerpoint/2010/main" val="84697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679CE18-E1F5-4341-A90C-652514C9BDB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F45E6-5A02-4F35-A794-3870F854B48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6285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79CE18-E1F5-4341-A90C-652514C9BDB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F45E6-5A02-4F35-A794-3870F854B48B}" type="slidenum">
              <a:rPr lang="en-US" smtClean="0"/>
              <a:t>‹#›</a:t>
            </a:fld>
            <a:endParaRPr lang="en-US"/>
          </a:p>
        </p:txBody>
      </p:sp>
    </p:spTree>
    <p:extLst>
      <p:ext uri="{BB962C8B-B14F-4D97-AF65-F5344CB8AC3E}">
        <p14:creationId xmlns:p14="http://schemas.microsoft.com/office/powerpoint/2010/main" val="1882619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79CE18-E1F5-4341-A90C-652514C9BDB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F45E6-5A02-4F35-A794-3870F854B48B}" type="slidenum">
              <a:rPr lang="en-US" smtClean="0"/>
              <a:t>‹#›</a:t>
            </a:fld>
            <a:endParaRPr lang="en-US"/>
          </a:p>
        </p:txBody>
      </p:sp>
    </p:spTree>
    <p:extLst>
      <p:ext uri="{BB962C8B-B14F-4D97-AF65-F5344CB8AC3E}">
        <p14:creationId xmlns:p14="http://schemas.microsoft.com/office/powerpoint/2010/main" val="3484803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79CE18-E1F5-4341-A90C-652514C9BDB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F45E6-5A02-4F35-A794-3870F854B48B}" type="slidenum">
              <a:rPr lang="en-US" smtClean="0"/>
              <a:t>‹#›</a:t>
            </a:fld>
            <a:endParaRPr lang="en-US"/>
          </a:p>
        </p:txBody>
      </p:sp>
    </p:spTree>
    <p:extLst>
      <p:ext uri="{BB962C8B-B14F-4D97-AF65-F5344CB8AC3E}">
        <p14:creationId xmlns:p14="http://schemas.microsoft.com/office/powerpoint/2010/main" val="3566519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79CE18-E1F5-4341-A90C-652514C9BDBD}"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F45E6-5A02-4F35-A794-3870F854B48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567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79CE18-E1F5-4341-A90C-652514C9BDBD}"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4F45E6-5A02-4F35-A794-3870F854B48B}" type="slidenum">
              <a:rPr lang="en-US" smtClean="0"/>
              <a:t>‹#›</a:t>
            </a:fld>
            <a:endParaRPr lang="en-US"/>
          </a:p>
        </p:txBody>
      </p:sp>
    </p:spTree>
    <p:extLst>
      <p:ext uri="{BB962C8B-B14F-4D97-AF65-F5344CB8AC3E}">
        <p14:creationId xmlns:p14="http://schemas.microsoft.com/office/powerpoint/2010/main" val="480229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79CE18-E1F5-4341-A90C-652514C9BDBD}" type="datetimeFigureOut">
              <a:rPr lang="en-US" smtClean="0"/>
              <a:t>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4F45E6-5A02-4F35-A794-3870F854B48B}" type="slidenum">
              <a:rPr lang="en-US" smtClean="0"/>
              <a:t>‹#›</a:t>
            </a:fld>
            <a:endParaRPr lang="en-US"/>
          </a:p>
        </p:txBody>
      </p:sp>
    </p:spTree>
    <p:extLst>
      <p:ext uri="{BB962C8B-B14F-4D97-AF65-F5344CB8AC3E}">
        <p14:creationId xmlns:p14="http://schemas.microsoft.com/office/powerpoint/2010/main" val="3772608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679CE18-E1F5-4341-A90C-652514C9BDBD}" type="datetimeFigureOut">
              <a:rPr lang="en-US" smtClean="0"/>
              <a:t>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4F45E6-5A02-4F35-A794-3870F854B48B}" type="slidenum">
              <a:rPr lang="en-US" smtClean="0"/>
              <a:t>‹#›</a:t>
            </a:fld>
            <a:endParaRPr lang="en-US"/>
          </a:p>
        </p:txBody>
      </p:sp>
    </p:spTree>
    <p:extLst>
      <p:ext uri="{BB962C8B-B14F-4D97-AF65-F5344CB8AC3E}">
        <p14:creationId xmlns:p14="http://schemas.microsoft.com/office/powerpoint/2010/main" val="249962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679CE18-E1F5-4341-A90C-652514C9BDBD}" type="datetimeFigureOut">
              <a:rPr lang="en-US" smtClean="0"/>
              <a:t>2/7/2025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D4F45E6-5A02-4F35-A794-3870F854B48B}" type="slidenum">
              <a:rPr lang="en-US" smtClean="0"/>
              <a:t>‹#›</a:t>
            </a:fld>
            <a:endParaRPr lang="en-US"/>
          </a:p>
        </p:txBody>
      </p:sp>
    </p:spTree>
    <p:extLst>
      <p:ext uri="{BB962C8B-B14F-4D97-AF65-F5344CB8AC3E}">
        <p14:creationId xmlns:p14="http://schemas.microsoft.com/office/powerpoint/2010/main" val="274726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679CE18-E1F5-4341-A90C-652514C9BDBD}" type="datetimeFigureOut">
              <a:rPr lang="en-US" smtClean="0"/>
              <a:t>2/7/2025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D4F45E6-5A02-4F35-A794-3870F854B48B}" type="slidenum">
              <a:rPr lang="en-US" smtClean="0"/>
              <a:t>‹#›</a:t>
            </a:fld>
            <a:endParaRPr lang="en-US"/>
          </a:p>
        </p:txBody>
      </p:sp>
    </p:spTree>
    <p:extLst>
      <p:ext uri="{BB962C8B-B14F-4D97-AF65-F5344CB8AC3E}">
        <p14:creationId xmlns:p14="http://schemas.microsoft.com/office/powerpoint/2010/main" val="561096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79CE18-E1F5-4341-A90C-652514C9BDBD}"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4F45E6-5A02-4F35-A794-3870F854B48B}" type="slidenum">
              <a:rPr lang="en-US" smtClean="0"/>
              <a:t>‹#›</a:t>
            </a:fld>
            <a:endParaRPr lang="en-US"/>
          </a:p>
        </p:txBody>
      </p:sp>
    </p:spTree>
    <p:extLst>
      <p:ext uri="{BB962C8B-B14F-4D97-AF65-F5344CB8AC3E}">
        <p14:creationId xmlns:p14="http://schemas.microsoft.com/office/powerpoint/2010/main" val="2500694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679CE18-E1F5-4341-A90C-652514C9BDBD}" type="datetimeFigureOut">
              <a:rPr lang="en-US" smtClean="0"/>
              <a:t>2/7/2025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D4F45E6-5A02-4F35-A794-3870F854B48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7220176"/>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medicaid.gov/medicaid/quality-of-care/quality-improvement-initiatives/improving-care-transition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hrq.gov/patient-safety/patients-families/engagingfamilies/strategy4/index.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psnet.ahrq.gov/perspective/communication-during-transitions-car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microsoft.com/office/2018/10/relationships/comments" Target="../comments/modernComment_174_8F918AC7.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s://www.healthinaging.org/age-friendly-healthcare-you"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psnet.ahrq.gov/perspective/communication-during-transitions-care" TargetMode="External"/><Relationship Id="rId3" Type="http://schemas.openxmlformats.org/officeDocument/2006/relationships/diagramLayout" Target="../diagrams/layout2.xml"/><Relationship Id="rId7" Type="http://schemas.openxmlformats.org/officeDocument/2006/relationships/hyperlink" Target="https://static1.squarespace.com/static/5d48b6eb75823b00016db708/t/66c37ae7a2d20e77089df4ce/1724087015931/VE+EDITS+Revised+Care+Transitions+Bundle+4.2022+%283%29+PLay.pdf" TargetMode="Externa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8" Type="http://schemas.openxmlformats.org/officeDocument/2006/relationships/hyperlink" Target="https://www.ahrq.gov/patient-safety/patients-families/engagingfamilies/strategy4/index.html" TargetMode="External"/><Relationship Id="rId3" Type="http://schemas.openxmlformats.org/officeDocument/2006/relationships/hyperlink" Target="https://static1.squarespace.com/static/5d48b6eb75823b00016db708/t/66c37ae7a2d20e77089df4ce/1724087015931/VE+EDITS+Revised+Care+Transitions+Bundle+4.2022+%283%29+PLay.pdf" TargetMode="External"/><Relationship Id="rId7" Type="http://schemas.openxmlformats.org/officeDocument/2006/relationships/hyperlink" Target="https://www.medicaid.gov/medicaid/quality-of-care/quality-improvement-initiatives/improving-care-transitions/index.html" TargetMode="External"/><Relationship Id="rId12" Type="http://schemas.openxmlformats.org/officeDocument/2006/relationships/hyperlink" Target="https://www.healthinaging.org/age-friendly-healthcare-you" TargetMode="External"/><Relationship Id="rId2" Type="http://schemas.openxmlformats.org/officeDocument/2006/relationships/hyperlink" Target="https://www.ntocc.org/" TargetMode="External"/><Relationship Id="rId1" Type="http://schemas.openxmlformats.org/officeDocument/2006/relationships/slideLayout" Target="../slideLayouts/slideLayout2.xml"/><Relationship Id="rId6" Type="http://schemas.openxmlformats.org/officeDocument/2006/relationships/hyperlink" Target="https://doi.org/10.1001/jamainternmed.2015.7863" TargetMode="External"/><Relationship Id="rId11" Type="http://schemas.openxmlformats.org/officeDocument/2006/relationships/hyperlink" Target="https://www.jointcommission.org/standards/national-patient-safety-goals/hospital-national-patient-safety-goals/" TargetMode="External"/><Relationship Id="rId5" Type="http://schemas.openxmlformats.org/officeDocument/2006/relationships/hyperlink" Target="https://doi.org/10.1016/j.amjmed.2021.04.006" TargetMode="External"/><Relationship Id="rId10" Type="http://schemas.openxmlformats.org/officeDocument/2006/relationships/hyperlink" Target="https://www.ihi.org/Topics/ADEsMedicationReconciliation/Pages/default.aspx" TargetMode="External"/><Relationship Id="rId4" Type="http://schemas.openxmlformats.org/officeDocument/2006/relationships/hyperlink" Target="https://static1.squarespace.com/static/5d48b6eb75823b00016db708/t/625ed9791b7c6619b871bf1f/1650383225902/Appendix+Care+Transitions+Bundle+Definitions+2022+Revised+CL.pdf" TargetMode="External"/><Relationship Id="rId9" Type="http://schemas.openxmlformats.org/officeDocument/2006/relationships/hyperlink" Target="https://psnet.ahrq.gov/perspective/communication-during-transitions-car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ntocc.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tic1.squarespace.com/static/5d48b6eb75823b00016db708/t/66c37ae7a2d20e77089df4ce/1724087015931/VE+EDITS+Revised+Care+Transitions+Bundle+4.2022+%283%29+PLay.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i.org/10.1016/j.amjmed.2021.04.006"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3.tmp"/></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C45A-7804-4761-AFF9-DACE0EDFF232}"/>
              </a:ext>
            </a:extLst>
          </p:cNvPr>
          <p:cNvSpPr>
            <a:spLocks noGrp="1"/>
          </p:cNvSpPr>
          <p:nvPr>
            <p:ph type="ctrTitle"/>
          </p:nvPr>
        </p:nvSpPr>
        <p:spPr>
          <a:xfrm>
            <a:off x="937088" y="697560"/>
            <a:ext cx="10384325" cy="3566160"/>
          </a:xfrm>
        </p:spPr>
        <p:txBody>
          <a:bodyPr>
            <a:normAutofit/>
          </a:bodyPr>
          <a:lstStyle/>
          <a:p>
            <a:pPr algn="ctr"/>
            <a:r>
              <a:rPr lang="en-US" sz="6400" b="1" dirty="0">
                <a:effectLst/>
                <a:latin typeface="+mn-lt"/>
                <a:ea typeface="Aptos" panose="020B0004020202020204" pitchFamily="34" charset="0"/>
                <a:cs typeface="Aptos" panose="020B0004020202020204" pitchFamily="34" charset="0"/>
              </a:rPr>
              <a:t>Interprofessional Collaboration for Transitions of Care for Older Adults</a:t>
            </a:r>
            <a:br>
              <a:rPr lang="en-US" sz="4400" b="1" dirty="0">
                <a:effectLst/>
                <a:latin typeface="+mn-lt"/>
                <a:ea typeface="Aptos" panose="020B0004020202020204" pitchFamily="34" charset="0"/>
                <a:cs typeface="Aptos" panose="020B0004020202020204" pitchFamily="34" charset="0"/>
              </a:rPr>
            </a:br>
            <a:endParaRPr lang="en-US" sz="4400" dirty="0">
              <a:latin typeface="+mn-lt"/>
            </a:endParaRPr>
          </a:p>
        </p:txBody>
      </p:sp>
      <p:sp>
        <p:nvSpPr>
          <p:cNvPr id="3" name="Subtitle 2">
            <a:extLst>
              <a:ext uri="{FF2B5EF4-FFF2-40B4-BE49-F238E27FC236}">
                <a16:creationId xmlns:a16="http://schemas.microsoft.com/office/drawing/2014/main" id="{E45D4888-1B1F-41EC-A82D-27B5B20EE3C6}"/>
              </a:ext>
            </a:extLst>
          </p:cNvPr>
          <p:cNvSpPr>
            <a:spLocks noGrp="1"/>
          </p:cNvSpPr>
          <p:nvPr>
            <p:ph type="subTitle" idx="1"/>
          </p:nvPr>
        </p:nvSpPr>
        <p:spPr>
          <a:xfrm>
            <a:off x="1100051" y="4455619"/>
            <a:ext cx="10058400" cy="1519667"/>
          </a:xfrm>
        </p:spPr>
        <p:txBody>
          <a:bodyPr>
            <a:normAutofit/>
          </a:bodyPr>
          <a:lstStyle/>
          <a:p>
            <a:r>
              <a:rPr lang="en-US" dirty="0"/>
              <a:t>Rebecca Brynjulson, PharmD</a:t>
            </a:r>
          </a:p>
          <a:p>
            <a:r>
              <a:rPr lang="en-US" dirty="0"/>
              <a:t>Bryan Delage, MD</a:t>
            </a:r>
          </a:p>
          <a:p>
            <a:r>
              <a:rPr lang="en-US" dirty="0"/>
              <a:t>Mark Dewey, PharmD</a:t>
            </a:r>
          </a:p>
        </p:txBody>
      </p:sp>
      <p:pic>
        <p:nvPicPr>
          <p:cNvPr id="5" name="Picture 4" descr="A logo for a company&#10;&#10;Description automatically generated">
            <a:extLst>
              <a:ext uri="{FF2B5EF4-FFF2-40B4-BE49-F238E27FC236}">
                <a16:creationId xmlns:a16="http://schemas.microsoft.com/office/drawing/2014/main" id="{35CAF582-32A5-E523-3E32-ED29235BC2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3392" y="4407942"/>
            <a:ext cx="3791126" cy="1615020"/>
          </a:xfrm>
          <a:prstGeom prst="rect">
            <a:avLst/>
          </a:prstGeom>
        </p:spPr>
      </p:pic>
    </p:spTree>
    <p:extLst>
      <p:ext uri="{BB962C8B-B14F-4D97-AF65-F5344CB8AC3E}">
        <p14:creationId xmlns:p14="http://schemas.microsoft.com/office/powerpoint/2010/main" val="1336004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73F5E-78C3-501B-1B9C-73800F4BA007}"/>
              </a:ext>
            </a:extLst>
          </p:cNvPr>
          <p:cNvSpPr>
            <a:spLocks noGrp="1"/>
          </p:cNvSpPr>
          <p:nvPr>
            <p:ph type="title"/>
          </p:nvPr>
        </p:nvSpPr>
        <p:spPr/>
        <p:txBody>
          <a:bodyPr>
            <a:noAutofit/>
          </a:bodyPr>
          <a:lstStyle/>
          <a:p>
            <a:r>
              <a:rPr lang="en-US" sz="5400" dirty="0"/>
              <a:t>The health care team, working together with patients and caregivers, can identify opportunities for improving patient care during transitions of care.</a:t>
            </a:r>
          </a:p>
        </p:txBody>
      </p:sp>
      <p:sp>
        <p:nvSpPr>
          <p:cNvPr id="3" name="Text Placeholder 2">
            <a:extLst>
              <a:ext uri="{FF2B5EF4-FFF2-40B4-BE49-F238E27FC236}">
                <a16:creationId xmlns:a16="http://schemas.microsoft.com/office/drawing/2014/main" id="{A7FDE9A6-4E11-7188-7EFD-437B822DA049}"/>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69559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77E4F8-0461-BE4D-CF78-AA39985571AB}"/>
              </a:ext>
            </a:extLst>
          </p:cNvPr>
          <p:cNvSpPr>
            <a:spLocks noGrp="1"/>
          </p:cNvSpPr>
          <p:nvPr>
            <p:ph type="title"/>
          </p:nvPr>
        </p:nvSpPr>
        <p:spPr>
          <a:xfrm>
            <a:off x="479394" y="286603"/>
            <a:ext cx="11407806" cy="1450757"/>
          </a:xfrm>
        </p:spPr>
        <p:txBody>
          <a:bodyPr/>
          <a:lstStyle/>
          <a:p>
            <a:pPr algn="ctr"/>
            <a:r>
              <a:rPr lang="en-US" dirty="0"/>
              <a:t>Goals of Effective Care Transitions</a:t>
            </a:r>
          </a:p>
        </p:txBody>
      </p:sp>
      <p:sp>
        <p:nvSpPr>
          <p:cNvPr id="5" name="Content Placeholder 4">
            <a:extLst>
              <a:ext uri="{FF2B5EF4-FFF2-40B4-BE49-F238E27FC236}">
                <a16:creationId xmlns:a16="http://schemas.microsoft.com/office/drawing/2014/main" id="{CE4D3859-38C7-6061-67B0-25EE113363A2}"/>
              </a:ext>
            </a:extLst>
          </p:cNvPr>
          <p:cNvSpPr>
            <a:spLocks noGrp="1"/>
          </p:cNvSpPr>
          <p:nvPr>
            <p:ph idx="1"/>
          </p:nvPr>
        </p:nvSpPr>
        <p:spPr/>
        <p:txBody>
          <a:bodyPr>
            <a:normAutofit/>
          </a:bodyPr>
          <a:lstStyle/>
          <a:p>
            <a:r>
              <a:rPr lang="en-US" dirty="0"/>
              <a:t>Preventing medical errors</a:t>
            </a:r>
          </a:p>
          <a:p>
            <a:r>
              <a:rPr lang="en-US" dirty="0"/>
              <a:t>Preventing new or worsening conditions</a:t>
            </a:r>
          </a:p>
          <a:p>
            <a:r>
              <a:rPr lang="en-US" dirty="0"/>
              <a:t>Preventing hospitalizations and readmissions</a:t>
            </a:r>
          </a:p>
          <a:p>
            <a:r>
              <a:rPr lang="en-US" dirty="0"/>
              <a:t>Preventing duplications of processes and/or effort resulting in ineffective resource utilization</a:t>
            </a:r>
          </a:p>
          <a:p>
            <a:r>
              <a:rPr lang="en-US" dirty="0"/>
              <a:t>Identifying issues where early intervention can make a difference</a:t>
            </a:r>
          </a:p>
          <a:p>
            <a:pPr lvl="1"/>
            <a:r>
              <a:rPr lang="en-US" dirty="0"/>
              <a:t>Consider patient preferences and use shared decision making.</a:t>
            </a:r>
          </a:p>
          <a:p>
            <a:pPr lvl="1"/>
            <a:r>
              <a:rPr lang="en-US" dirty="0"/>
              <a:t>In regard to medications, consider cost, insurance coverage, formulary differences, stop orders, OTC/herbal/dietary supplement use, high risk high alert medications use, unique medication dosing, etc.</a:t>
            </a:r>
          </a:p>
          <a:p>
            <a:endParaRPr lang="en-US" dirty="0"/>
          </a:p>
          <a:p>
            <a:endParaRPr lang="en-US" dirty="0"/>
          </a:p>
        </p:txBody>
      </p:sp>
      <p:sp>
        <p:nvSpPr>
          <p:cNvPr id="6" name="TextBox 5">
            <a:extLst>
              <a:ext uri="{FF2B5EF4-FFF2-40B4-BE49-F238E27FC236}">
                <a16:creationId xmlns:a16="http://schemas.microsoft.com/office/drawing/2014/main" id="{F4032F85-78E0-6875-D5EF-6E8C2C745131}"/>
              </a:ext>
            </a:extLst>
          </p:cNvPr>
          <p:cNvSpPr txBox="1"/>
          <p:nvPr/>
        </p:nvSpPr>
        <p:spPr>
          <a:xfrm>
            <a:off x="330369" y="5669691"/>
            <a:ext cx="6523192" cy="307777"/>
          </a:xfrm>
          <a:prstGeom prst="rect">
            <a:avLst/>
          </a:prstGeom>
          <a:noFill/>
        </p:spPr>
        <p:txBody>
          <a:bodyPr wrap="square" rtlCol="0">
            <a:spAutoFit/>
          </a:bodyPr>
          <a:lstStyle/>
          <a:p>
            <a:r>
              <a:rPr lang="en-US" sz="1400" dirty="0"/>
              <a:t>Improving Care Transitions </a:t>
            </a:r>
            <a:r>
              <a:rPr lang="en-US" sz="1400" dirty="0">
                <a:hlinkClick r:id="rId3"/>
              </a:rPr>
              <a:t>Improving Care Transitions | Medicaid</a:t>
            </a:r>
            <a:endParaRPr lang="en-US" sz="1400" dirty="0"/>
          </a:p>
        </p:txBody>
      </p:sp>
    </p:spTree>
    <p:extLst>
      <p:ext uri="{BB962C8B-B14F-4D97-AF65-F5344CB8AC3E}">
        <p14:creationId xmlns:p14="http://schemas.microsoft.com/office/powerpoint/2010/main" val="3932396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80BBE-344D-846F-F63C-10FF208CE8E1}"/>
              </a:ext>
            </a:extLst>
          </p:cNvPr>
          <p:cNvSpPr>
            <a:spLocks noGrp="1"/>
          </p:cNvSpPr>
          <p:nvPr>
            <p:ph type="title"/>
          </p:nvPr>
        </p:nvSpPr>
        <p:spPr>
          <a:xfrm>
            <a:off x="349567" y="86578"/>
            <a:ext cx="11553825" cy="1450757"/>
          </a:xfrm>
        </p:spPr>
        <p:txBody>
          <a:bodyPr>
            <a:noAutofit/>
          </a:bodyPr>
          <a:lstStyle/>
          <a:p>
            <a:r>
              <a:rPr lang="en-US" sz="4000" dirty="0"/>
              <a:t>AHRQ Guide to Patient and Family Engagement </a:t>
            </a:r>
            <a:br>
              <a:rPr lang="en-US" sz="4000" dirty="0"/>
            </a:br>
            <a:r>
              <a:rPr lang="en-US" sz="4000" dirty="0"/>
              <a:t>in Hospital Quality and Safety: </a:t>
            </a:r>
            <a:r>
              <a:rPr lang="en-US" sz="4000" dirty="0">
                <a:solidFill>
                  <a:schemeClr val="accent1"/>
                </a:solidFill>
              </a:rPr>
              <a:t>IDEAL Discharge Planning</a:t>
            </a:r>
          </a:p>
        </p:txBody>
      </p:sp>
      <p:sp>
        <p:nvSpPr>
          <p:cNvPr id="3" name="Content Placeholder 2">
            <a:extLst>
              <a:ext uri="{FF2B5EF4-FFF2-40B4-BE49-F238E27FC236}">
                <a16:creationId xmlns:a16="http://schemas.microsoft.com/office/drawing/2014/main" id="{CAFA72CD-FB51-AC02-7288-7D58C09EF621}"/>
              </a:ext>
            </a:extLst>
          </p:cNvPr>
          <p:cNvSpPr>
            <a:spLocks noGrp="1"/>
          </p:cNvSpPr>
          <p:nvPr>
            <p:ph idx="1"/>
          </p:nvPr>
        </p:nvSpPr>
        <p:spPr/>
        <p:txBody>
          <a:bodyPr>
            <a:normAutofit/>
          </a:bodyPr>
          <a:lstStyle/>
          <a:p>
            <a:pPr algn="l">
              <a:buFont typeface="Arial" panose="020B0604020202020204" pitchFamily="34" charset="0"/>
              <a:buChar char="•"/>
            </a:pPr>
            <a:r>
              <a:rPr lang="en-US" sz="1700" b="1" i="0" dirty="0">
                <a:solidFill>
                  <a:srgbClr val="1B1B1B"/>
                </a:solidFill>
                <a:effectLst/>
                <a:latin typeface="Source Sans Pro" panose="020F0502020204030204" pitchFamily="34" charset="0"/>
              </a:rPr>
              <a:t>“I</a:t>
            </a:r>
            <a:r>
              <a:rPr lang="en-US" sz="1700" b="0" i="0" dirty="0">
                <a:solidFill>
                  <a:srgbClr val="1B1B1B"/>
                </a:solidFill>
                <a:effectLst/>
                <a:latin typeface="Source Sans Pro" panose="020F0502020204030204" pitchFamily="34" charset="0"/>
              </a:rPr>
              <a:t>nclude the patient and family as full partners in the discharge planning process</a:t>
            </a:r>
          </a:p>
          <a:p>
            <a:pPr algn="l">
              <a:buFont typeface="Arial" panose="020B0604020202020204" pitchFamily="34" charset="0"/>
              <a:buChar char="•"/>
            </a:pPr>
            <a:r>
              <a:rPr lang="en-US" sz="1700" b="1" i="0" dirty="0">
                <a:solidFill>
                  <a:srgbClr val="1B1B1B"/>
                </a:solidFill>
                <a:effectLst/>
                <a:latin typeface="Source Sans Pro" panose="020F0502020204030204" pitchFamily="34" charset="0"/>
              </a:rPr>
              <a:t>D</a:t>
            </a:r>
            <a:r>
              <a:rPr lang="en-US" sz="1700" b="0" i="0" dirty="0">
                <a:solidFill>
                  <a:srgbClr val="1B1B1B"/>
                </a:solidFill>
                <a:effectLst/>
                <a:latin typeface="Source Sans Pro" panose="020F0502020204030204" pitchFamily="34" charset="0"/>
              </a:rPr>
              <a:t>iscuss with the patient and family </a:t>
            </a:r>
            <a:r>
              <a:rPr lang="en-US" sz="1700" b="1" i="0" dirty="0">
                <a:solidFill>
                  <a:srgbClr val="1B1B1B"/>
                </a:solidFill>
                <a:effectLst/>
                <a:latin typeface="Source Sans Pro" panose="020F0502020204030204" pitchFamily="34" charset="0"/>
              </a:rPr>
              <a:t>five key areas to prevent problems </a:t>
            </a:r>
            <a:r>
              <a:rPr lang="en-US" sz="1700" b="0" i="0" dirty="0">
                <a:solidFill>
                  <a:srgbClr val="1B1B1B"/>
                </a:solidFill>
                <a:effectLst/>
                <a:latin typeface="Source Sans Pro" panose="020F0502020204030204" pitchFamily="34" charset="0"/>
              </a:rPr>
              <a:t>at home:</a:t>
            </a:r>
          </a:p>
          <a:p>
            <a:pPr lvl="1">
              <a:buFont typeface="Arial" panose="020B0604020202020204" pitchFamily="34" charset="0"/>
              <a:buChar char="•"/>
            </a:pPr>
            <a:r>
              <a:rPr lang="en-US" sz="1700" b="0" i="0" dirty="0">
                <a:solidFill>
                  <a:srgbClr val="1B1B1B"/>
                </a:solidFill>
                <a:effectLst/>
                <a:latin typeface="Source Sans Pro" panose="020F0502020204030204" pitchFamily="34" charset="0"/>
              </a:rPr>
              <a:t>Describe what life at home will be like</a:t>
            </a:r>
          </a:p>
          <a:p>
            <a:pPr lvl="1">
              <a:buFont typeface="Arial" panose="020B0604020202020204" pitchFamily="34" charset="0"/>
              <a:buChar char="•"/>
            </a:pPr>
            <a:r>
              <a:rPr lang="en-US" sz="1700" b="0" i="0" dirty="0">
                <a:solidFill>
                  <a:srgbClr val="1B1B1B"/>
                </a:solidFill>
                <a:effectLst/>
                <a:latin typeface="Source Sans Pro" panose="020F0502020204030204" pitchFamily="34" charset="0"/>
              </a:rPr>
              <a:t>Review medications</a:t>
            </a:r>
          </a:p>
          <a:p>
            <a:pPr lvl="1">
              <a:buFont typeface="Arial" panose="020B0604020202020204" pitchFamily="34" charset="0"/>
              <a:buChar char="•"/>
            </a:pPr>
            <a:r>
              <a:rPr lang="en-US" sz="1700" b="0" i="0" dirty="0">
                <a:solidFill>
                  <a:srgbClr val="1B1B1B"/>
                </a:solidFill>
                <a:effectLst/>
                <a:latin typeface="Source Sans Pro" panose="020F0502020204030204" pitchFamily="34" charset="0"/>
              </a:rPr>
              <a:t>Highlight warning signs and problems</a:t>
            </a:r>
          </a:p>
          <a:p>
            <a:pPr lvl="1">
              <a:buFont typeface="Arial" panose="020B0604020202020204" pitchFamily="34" charset="0"/>
              <a:buChar char="•"/>
            </a:pPr>
            <a:r>
              <a:rPr lang="en-US" sz="1700" b="0" i="0" dirty="0">
                <a:solidFill>
                  <a:srgbClr val="1B1B1B"/>
                </a:solidFill>
                <a:effectLst/>
                <a:latin typeface="Source Sans Pro" panose="020F0502020204030204" pitchFamily="34" charset="0"/>
              </a:rPr>
              <a:t>Explain test results</a:t>
            </a:r>
          </a:p>
          <a:p>
            <a:pPr lvl="1">
              <a:buFont typeface="Arial" panose="020B0604020202020204" pitchFamily="34" charset="0"/>
              <a:buChar char="•"/>
            </a:pPr>
            <a:r>
              <a:rPr lang="en-US" sz="1700" b="0" i="0" dirty="0">
                <a:solidFill>
                  <a:srgbClr val="1B1B1B"/>
                </a:solidFill>
                <a:effectLst/>
                <a:latin typeface="Source Sans Pro" panose="020F0502020204030204" pitchFamily="34" charset="0"/>
              </a:rPr>
              <a:t>Make follow-up appointments</a:t>
            </a:r>
          </a:p>
          <a:p>
            <a:pPr algn="l">
              <a:buFont typeface="Arial" panose="020B0604020202020204" pitchFamily="34" charset="0"/>
              <a:buChar char="•"/>
            </a:pPr>
            <a:r>
              <a:rPr lang="en-US" sz="1700" b="1" i="0" dirty="0">
                <a:solidFill>
                  <a:srgbClr val="1B1B1B"/>
                </a:solidFill>
                <a:effectLst/>
                <a:latin typeface="Source Sans Pro" panose="020F0502020204030204" pitchFamily="34" charset="0"/>
              </a:rPr>
              <a:t>E</a:t>
            </a:r>
            <a:r>
              <a:rPr lang="en-US" sz="1700" b="0" i="0" dirty="0">
                <a:solidFill>
                  <a:srgbClr val="1B1B1B"/>
                </a:solidFill>
                <a:effectLst/>
                <a:latin typeface="Source Sans Pro" panose="020F0502020204030204" pitchFamily="34" charset="0"/>
              </a:rPr>
              <a:t>ducate the patient and family in plain language about the patient’s condition, the discharge process, and next steps at every opportunity throughout the hospital stay</a:t>
            </a:r>
          </a:p>
          <a:p>
            <a:pPr algn="l">
              <a:buFont typeface="Arial" panose="020B0604020202020204" pitchFamily="34" charset="0"/>
              <a:buChar char="•"/>
            </a:pPr>
            <a:r>
              <a:rPr lang="en-US" sz="1700" b="1" i="0" dirty="0">
                <a:solidFill>
                  <a:srgbClr val="1B1B1B"/>
                </a:solidFill>
                <a:effectLst/>
                <a:latin typeface="Source Sans Pro" panose="020F0502020204030204" pitchFamily="34" charset="0"/>
              </a:rPr>
              <a:t>A</a:t>
            </a:r>
            <a:r>
              <a:rPr lang="en-US" sz="1700" b="0" i="0" dirty="0">
                <a:solidFill>
                  <a:srgbClr val="1B1B1B"/>
                </a:solidFill>
                <a:effectLst/>
                <a:latin typeface="Source Sans Pro" panose="020F0502020204030204" pitchFamily="34" charset="0"/>
              </a:rPr>
              <a:t>ssess how well doctors and nurses explain the diagnosis, condition, and next steps in the patient’s care to the patient and family and use teach back.</a:t>
            </a:r>
          </a:p>
          <a:p>
            <a:pPr algn="l">
              <a:buFont typeface="Arial" panose="020B0604020202020204" pitchFamily="34" charset="0"/>
              <a:buChar char="•"/>
            </a:pPr>
            <a:r>
              <a:rPr lang="en-US" sz="1700" b="1" i="0" dirty="0">
                <a:solidFill>
                  <a:srgbClr val="1B1B1B"/>
                </a:solidFill>
                <a:effectLst/>
                <a:latin typeface="Source Sans Pro" panose="020F0502020204030204" pitchFamily="34" charset="0"/>
              </a:rPr>
              <a:t>L</a:t>
            </a:r>
            <a:r>
              <a:rPr lang="en-US" sz="1700" b="0" i="0" dirty="0">
                <a:solidFill>
                  <a:srgbClr val="1B1B1B"/>
                </a:solidFill>
                <a:effectLst/>
                <a:latin typeface="Source Sans Pro" panose="020F0502020204030204" pitchFamily="34" charset="0"/>
              </a:rPr>
              <a:t>isten to and honor the patient and family’s goals, preferences, observations, and concerns.”</a:t>
            </a:r>
          </a:p>
          <a:p>
            <a:pPr>
              <a:buFont typeface="Arial" panose="020B0604020202020204" pitchFamily="34" charset="0"/>
              <a:buChar char="•"/>
            </a:pPr>
            <a:endParaRPr lang="en-US" dirty="0"/>
          </a:p>
        </p:txBody>
      </p:sp>
      <p:sp>
        <p:nvSpPr>
          <p:cNvPr id="4" name="TextBox 3">
            <a:extLst>
              <a:ext uri="{FF2B5EF4-FFF2-40B4-BE49-F238E27FC236}">
                <a16:creationId xmlns:a16="http://schemas.microsoft.com/office/drawing/2014/main" id="{051AAE07-7728-FC0B-86D3-487FAECBB07C}"/>
              </a:ext>
            </a:extLst>
          </p:cNvPr>
          <p:cNvSpPr txBox="1"/>
          <p:nvPr/>
        </p:nvSpPr>
        <p:spPr>
          <a:xfrm>
            <a:off x="846197" y="6043601"/>
            <a:ext cx="10984441" cy="276999"/>
          </a:xfrm>
          <a:prstGeom prst="rect">
            <a:avLst/>
          </a:prstGeom>
          <a:noFill/>
        </p:spPr>
        <p:txBody>
          <a:bodyPr wrap="square" rtlCol="0">
            <a:spAutoFit/>
          </a:bodyPr>
          <a:lstStyle/>
          <a:p>
            <a:r>
              <a:rPr lang="en-US" sz="1200" dirty="0"/>
              <a:t>Information above on this slide taken directly from IDEAL Discharge Planning </a:t>
            </a:r>
            <a:r>
              <a:rPr lang="en-US" sz="1200" dirty="0">
                <a:hlinkClick r:id="rId3"/>
              </a:rPr>
              <a:t>https://www.ahrq.gov/patient-safety/patients-families/engagingfamilies/strategy4/index.html</a:t>
            </a:r>
            <a:r>
              <a:rPr lang="en-US" sz="1200" dirty="0"/>
              <a:t> </a:t>
            </a:r>
          </a:p>
        </p:txBody>
      </p:sp>
    </p:spTree>
    <p:extLst>
      <p:ext uri="{BB962C8B-B14F-4D97-AF65-F5344CB8AC3E}">
        <p14:creationId xmlns:p14="http://schemas.microsoft.com/office/powerpoint/2010/main" val="1976839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A6D1E-6A39-31B4-281E-047D06D1029C}"/>
              </a:ext>
            </a:extLst>
          </p:cNvPr>
          <p:cNvSpPr>
            <a:spLocks noGrp="1"/>
          </p:cNvSpPr>
          <p:nvPr>
            <p:ph type="title"/>
          </p:nvPr>
        </p:nvSpPr>
        <p:spPr/>
        <p:txBody>
          <a:bodyPr/>
          <a:lstStyle/>
          <a:p>
            <a:r>
              <a:rPr lang="en-US" dirty="0"/>
              <a:t>Improved Communication Leads to Better Transitions</a:t>
            </a:r>
          </a:p>
        </p:txBody>
      </p:sp>
      <p:sp>
        <p:nvSpPr>
          <p:cNvPr id="3" name="Content Placeholder 2">
            <a:extLst>
              <a:ext uri="{FF2B5EF4-FFF2-40B4-BE49-F238E27FC236}">
                <a16:creationId xmlns:a16="http://schemas.microsoft.com/office/drawing/2014/main" id="{1356556C-748C-4793-62B4-CAF13D38210B}"/>
              </a:ext>
            </a:extLst>
          </p:cNvPr>
          <p:cNvSpPr>
            <a:spLocks noGrp="1"/>
          </p:cNvSpPr>
          <p:nvPr>
            <p:ph idx="1"/>
          </p:nvPr>
        </p:nvSpPr>
        <p:spPr/>
        <p:txBody>
          <a:bodyPr/>
          <a:lstStyle/>
          <a:p>
            <a:pPr>
              <a:buFont typeface="Arial" panose="020B0604020202020204" pitchFamily="34" charset="0"/>
              <a:buChar char="•"/>
            </a:pPr>
            <a:r>
              <a:rPr lang="en-US" dirty="0"/>
              <a:t> “I</a:t>
            </a:r>
            <a:r>
              <a:rPr lang="en-US" b="0" i="0" dirty="0">
                <a:solidFill>
                  <a:srgbClr val="323A45"/>
                </a:solidFill>
                <a:effectLst/>
                <a:latin typeface="Work Sans" panose="020F0502020204030204" pitchFamily="2" charset="0"/>
              </a:rPr>
              <a:t>naccurate or untimely communication and ineffective teamwork in healthcare are consistently reported as leading causes of preventable adverse events, including medication errors and misdiagnosis.”</a:t>
            </a:r>
          </a:p>
          <a:p>
            <a:pPr>
              <a:buFont typeface="Arial" panose="020B0604020202020204" pitchFamily="34" charset="0"/>
              <a:buChar char="•"/>
            </a:pPr>
            <a:r>
              <a:rPr lang="en-US" dirty="0">
                <a:solidFill>
                  <a:srgbClr val="323A45"/>
                </a:solidFill>
                <a:latin typeface="Work Sans" panose="020F0502020204030204" pitchFamily="2" charset="0"/>
              </a:rPr>
              <a:t>Strategies to Improve Communication</a:t>
            </a:r>
          </a:p>
          <a:p>
            <a:pPr lvl="1">
              <a:buFont typeface="Arial" panose="020B0604020202020204" pitchFamily="34" charset="0"/>
              <a:buChar char="•"/>
            </a:pPr>
            <a:r>
              <a:rPr lang="en-US" b="0" i="0" dirty="0">
                <a:solidFill>
                  <a:srgbClr val="323A45"/>
                </a:solidFill>
                <a:effectLst/>
                <a:latin typeface="Work Sans" panose="020F0502020204030204" pitchFamily="2" charset="0"/>
              </a:rPr>
              <a:t>Standardized/structured handoffs</a:t>
            </a:r>
          </a:p>
          <a:p>
            <a:pPr lvl="1">
              <a:buFont typeface="Arial" panose="020B0604020202020204" pitchFamily="34" charset="0"/>
              <a:buChar char="•"/>
            </a:pPr>
            <a:r>
              <a:rPr lang="en-US" b="0" i="0" dirty="0">
                <a:solidFill>
                  <a:srgbClr val="323A45"/>
                </a:solidFill>
                <a:effectLst/>
                <a:latin typeface="Work Sans" panose="020F0502020204030204" pitchFamily="2" charset="0"/>
              </a:rPr>
              <a:t>Shared/Standardized Documentation</a:t>
            </a:r>
          </a:p>
          <a:p>
            <a:pPr lvl="1">
              <a:buFont typeface="Arial" panose="020B0604020202020204" pitchFamily="34" charset="0"/>
              <a:buChar char="•"/>
            </a:pPr>
            <a:r>
              <a:rPr lang="en-US" dirty="0">
                <a:solidFill>
                  <a:srgbClr val="323A45"/>
                </a:solidFill>
                <a:latin typeface="Work Sans" panose="020F0502020204030204" pitchFamily="2" charset="0"/>
              </a:rPr>
              <a:t>Coordination of Care and Follow-Up</a:t>
            </a:r>
          </a:p>
          <a:p>
            <a:pPr lvl="1">
              <a:buFont typeface="Arial" panose="020B0604020202020204" pitchFamily="34" charset="0"/>
              <a:buChar char="•"/>
            </a:pPr>
            <a:r>
              <a:rPr lang="en-US" b="0" i="0" dirty="0" err="1">
                <a:solidFill>
                  <a:srgbClr val="323A45"/>
                </a:solidFill>
                <a:effectLst/>
                <a:latin typeface="Work Sans" panose="020F0502020204030204" pitchFamily="2" charset="0"/>
              </a:rPr>
              <a:t>T</a:t>
            </a:r>
            <a:r>
              <a:rPr lang="en-US" dirty="0" err="1">
                <a:solidFill>
                  <a:srgbClr val="323A45"/>
                </a:solidFill>
                <a:latin typeface="Work Sans" panose="020F0502020204030204" pitchFamily="2" charset="0"/>
              </a:rPr>
              <a:t>eamSTEPPS</a:t>
            </a:r>
            <a:r>
              <a:rPr lang="en-US" dirty="0">
                <a:solidFill>
                  <a:srgbClr val="323A45"/>
                </a:solidFill>
                <a:latin typeface="Work Sans" panose="020F0502020204030204" pitchFamily="2" charset="0"/>
              </a:rPr>
              <a:t> (Team Strategies and Tools to Enhance Performance and Patient Safety)</a:t>
            </a:r>
          </a:p>
          <a:p>
            <a:pPr lvl="2">
              <a:buFont typeface="Arial" panose="020B0604020202020204" pitchFamily="34" charset="0"/>
              <a:buChar char="•"/>
            </a:pPr>
            <a:r>
              <a:rPr lang="en-US" dirty="0">
                <a:solidFill>
                  <a:srgbClr val="323A45"/>
                </a:solidFill>
                <a:latin typeface="Work Sans" panose="020F0502020204030204" pitchFamily="2" charset="0"/>
              </a:rPr>
              <a:t>Version 3.0 (2023) emphasizes importance of communication with patients, families and caregivers as part of the team.</a:t>
            </a:r>
          </a:p>
          <a:p>
            <a:pPr marL="201168" lvl="1" indent="0">
              <a:buNone/>
            </a:pPr>
            <a:endParaRPr lang="en-US" b="0" i="0" dirty="0">
              <a:solidFill>
                <a:srgbClr val="323A45"/>
              </a:solidFill>
              <a:effectLst/>
              <a:latin typeface="Work Sans" panose="020F0502020204030204" pitchFamily="2" charset="0"/>
            </a:endParaRPr>
          </a:p>
        </p:txBody>
      </p:sp>
      <p:sp>
        <p:nvSpPr>
          <p:cNvPr id="4" name="TextBox 3">
            <a:extLst>
              <a:ext uri="{FF2B5EF4-FFF2-40B4-BE49-F238E27FC236}">
                <a16:creationId xmlns:a16="http://schemas.microsoft.com/office/drawing/2014/main" id="{73DC0719-8B7B-7C9F-EA82-8199482C9648}"/>
              </a:ext>
            </a:extLst>
          </p:cNvPr>
          <p:cNvSpPr txBox="1"/>
          <p:nvPr/>
        </p:nvSpPr>
        <p:spPr>
          <a:xfrm>
            <a:off x="380246" y="5869094"/>
            <a:ext cx="11162922" cy="307777"/>
          </a:xfrm>
          <a:prstGeom prst="rect">
            <a:avLst/>
          </a:prstGeom>
          <a:noFill/>
        </p:spPr>
        <p:txBody>
          <a:bodyPr wrap="square" rtlCol="0">
            <a:spAutoFit/>
          </a:bodyPr>
          <a:lstStyle/>
          <a:p>
            <a:r>
              <a:rPr lang="en-US" sz="1400" dirty="0"/>
              <a:t>Communication During Transitions of Care, 2024.  </a:t>
            </a:r>
            <a:r>
              <a:rPr lang="en-US" sz="1400" dirty="0">
                <a:hlinkClick r:id="rId3"/>
              </a:rPr>
              <a:t>https://psnet.ahrq.gov/perspective/communication-during-transitions-care</a:t>
            </a:r>
            <a:r>
              <a:rPr lang="en-US" sz="1400" dirty="0"/>
              <a:t> </a:t>
            </a:r>
          </a:p>
        </p:txBody>
      </p:sp>
    </p:spTree>
    <p:extLst>
      <p:ext uri="{BB962C8B-B14F-4D97-AF65-F5344CB8AC3E}">
        <p14:creationId xmlns:p14="http://schemas.microsoft.com/office/powerpoint/2010/main" val="3443093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D69C7-F5DC-4E32-93B7-6C5689AEB056}"/>
              </a:ext>
            </a:extLst>
          </p:cNvPr>
          <p:cNvSpPr>
            <a:spLocks noGrp="1"/>
          </p:cNvSpPr>
          <p:nvPr>
            <p:ph type="title"/>
          </p:nvPr>
        </p:nvSpPr>
        <p:spPr/>
        <p:txBody>
          <a:bodyPr>
            <a:normAutofit/>
          </a:bodyPr>
          <a:lstStyle/>
          <a:p>
            <a:r>
              <a:rPr lang="en-US" dirty="0"/>
              <a:t>Medication Reconciliation</a:t>
            </a:r>
          </a:p>
        </p:txBody>
      </p:sp>
      <p:sp>
        <p:nvSpPr>
          <p:cNvPr id="3" name="Content Placeholder 2">
            <a:extLst>
              <a:ext uri="{FF2B5EF4-FFF2-40B4-BE49-F238E27FC236}">
                <a16:creationId xmlns:a16="http://schemas.microsoft.com/office/drawing/2014/main" id="{AF86C954-726C-4171-BDD7-55E521AA30A2}"/>
              </a:ext>
            </a:extLst>
          </p:cNvPr>
          <p:cNvSpPr>
            <a:spLocks noGrp="1"/>
          </p:cNvSpPr>
          <p:nvPr>
            <p:ph idx="1"/>
          </p:nvPr>
        </p:nvSpPr>
        <p:spPr/>
        <p:txBody>
          <a:bodyPr>
            <a:normAutofit fontScale="85000" lnSpcReduction="20000"/>
          </a:bodyPr>
          <a:lstStyle/>
          <a:p>
            <a:pPr>
              <a:lnSpc>
                <a:spcPct val="107000"/>
              </a:lnSpc>
              <a:spcBef>
                <a:spcPts val="0"/>
              </a:spcBef>
              <a:spcAft>
                <a:spcPts val="800"/>
              </a:spcAft>
              <a:buFont typeface="Arial" panose="020B0604020202020204" pitchFamily="34" charset="0"/>
              <a:buChar char="•"/>
            </a:pPr>
            <a:r>
              <a:rPr lang="en-US" sz="2800" dirty="0">
                <a:ea typeface="Calibri" panose="020F0502020204030204" pitchFamily="34" charset="0"/>
                <a:cs typeface="Times New Roman" panose="02020603050405020304" pitchFamily="18" charset="0"/>
              </a:rPr>
              <a:t>The Joint Commission and Institute for Healthcare Improvement advocate for medication reconciliation at all transitions of care.</a:t>
            </a:r>
          </a:p>
          <a:p>
            <a:pPr lvl="1">
              <a:lnSpc>
                <a:spcPct val="107000"/>
              </a:lnSpc>
              <a:spcBef>
                <a:spcPts val="0"/>
              </a:spcBef>
              <a:spcAft>
                <a:spcPts val="800"/>
              </a:spcAft>
              <a:buFont typeface="Arial" panose="020B0604020202020204" pitchFamily="34" charset="0"/>
              <a:buChar char="•"/>
            </a:pPr>
            <a:r>
              <a:rPr lang="en-US" sz="2800" dirty="0"/>
              <a:t>Pharmacist-Led medication reconciliation is considered best practice and has best outcomes.</a:t>
            </a: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sz="1400" dirty="0" err="1">
                <a:latin typeface="Calibri" panose="020F0502020204030204" pitchFamily="34" charset="0"/>
                <a:ea typeface="Calibri" panose="020F0502020204030204" pitchFamily="34" charset="0"/>
                <a:cs typeface="Times New Roman" panose="02020603050405020304" pitchFamily="18" charset="0"/>
              </a:rPr>
              <a:t>Tanski</a:t>
            </a:r>
            <a:r>
              <a:rPr lang="en-US" sz="1400" dirty="0">
                <a:latin typeface="Calibri" panose="020F0502020204030204" pitchFamily="34" charset="0"/>
                <a:ea typeface="Calibri" panose="020F0502020204030204" pitchFamily="34" charset="0"/>
                <a:cs typeface="Times New Roman" panose="02020603050405020304" pitchFamily="18" charset="0"/>
              </a:rPr>
              <a:t>, MC.  Pharmacy Times Health Systems Edition September 2023, 12(5).</a:t>
            </a:r>
          </a:p>
          <a:p>
            <a:pPr marL="0">
              <a:lnSpc>
                <a:spcPct val="107000"/>
              </a:lnSpc>
              <a:spcBef>
                <a:spcPts val="0"/>
              </a:spcBef>
              <a:spcAft>
                <a:spcPts val="800"/>
              </a:spcAft>
            </a:pPr>
            <a:r>
              <a:rPr lang="en-US" sz="1400" dirty="0">
                <a:latin typeface="Calibri" panose="020F0502020204030204" pitchFamily="34" charset="0"/>
                <a:ea typeface="Calibri" panose="020F0502020204030204" pitchFamily="34" charset="0"/>
                <a:cs typeface="Times New Roman" panose="02020603050405020304" pitchFamily="18" charset="0"/>
              </a:rPr>
              <a:t>Institute for Healthcare Improvement. Medication reconciliation to prevent adverse drug events. Accessed March 31, 2023. https://www.ihi.org/Topics/ADEsMedicationReconciliation/Pages/default.aspx</a:t>
            </a:r>
          </a:p>
          <a:p>
            <a:pPr marL="0">
              <a:lnSpc>
                <a:spcPct val="107000"/>
              </a:lnSpc>
              <a:spcBef>
                <a:spcPts val="0"/>
              </a:spcBef>
              <a:spcAft>
                <a:spcPts val="800"/>
              </a:spcAft>
            </a:pPr>
            <a:r>
              <a:rPr lang="en-US" sz="1400" dirty="0">
                <a:latin typeface="Calibri" panose="020F0502020204030204" pitchFamily="34" charset="0"/>
                <a:ea typeface="Calibri" panose="020F0502020204030204" pitchFamily="34" charset="0"/>
                <a:cs typeface="Times New Roman" panose="02020603050405020304" pitchFamily="18" charset="0"/>
              </a:rPr>
              <a:t>Joint Commission. National Patient Safety Goals 2023. Accessed March 31, 2023. https://www.jointcommission.org/standards/national-patient-safety-goals/hospital-national-patient-safety-goals/</a:t>
            </a:r>
          </a:p>
          <a:p>
            <a:pPr marL="0">
              <a:lnSpc>
                <a:spcPct val="107000"/>
              </a:lnSpc>
              <a:spcBef>
                <a:spcPts val="0"/>
              </a:spcBef>
              <a:spcAft>
                <a:spcPts val="80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5689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73F5E-78C3-501B-1B9C-73800F4BA007}"/>
              </a:ext>
            </a:extLst>
          </p:cNvPr>
          <p:cNvSpPr>
            <a:spLocks noGrp="1"/>
          </p:cNvSpPr>
          <p:nvPr>
            <p:ph type="title"/>
          </p:nvPr>
        </p:nvSpPr>
        <p:spPr/>
        <p:txBody>
          <a:bodyPr>
            <a:noAutofit/>
          </a:bodyPr>
          <a:lstStyle/>
          <a:p>
            <a:r>
              <a:rPr lang="en-US" sz="4000" b="1" dirty="0">
                <a:solidFill>
                  <a:schemeClr val="accent1"/>
                </a:solidFill>
              </a:rPr>
              <a:t>What has been your experiences with care transitions working as a team?</a:t>
            </a:r>
            <a:br>
              <a:rPr lang="en-US" sz="4000" b="1" dirty="0">
                <a:solidFill>
                  <a:schemeClr val="accent1"/>
                </a:solidFill>
              </a:rPr>
            </a:br>
            <a:br>
              <a:rPr lang="en-US" sz="4000" dirty="0"/>
            </a:br>
            <a:r>
              <a:rPr lang="en-US" sz="4000" b="1" dirty="0">
                <a:solidFill>
                  <a:schemeClr val="accent1"/>
                </a:solidFill>
              </a:rPr>
              <a:t>What do you see as challenges and opportunities for the healthcare team?</a:t>
            </a:r>
            <a:br>
              <a:rPr lang="en-US" sz="4000" b="1" dirty="0">
                <a:solidFill>
                  <a:schemeClr val="accent1"/>
                </a:solidFill>
              </a:rPr>
            </a:br>
            <a:endParaRPr lang="en-US" sz="4000" b="1" dirty="0">
              <a:solidFill>
                <a:schemeClr val="accent1"/>
              </a:solidFill>
            </a:endParaRPr>
          </a:p>
        </p:txBody>
      </p:sp>
      <p:sp>
        <p:nvSpPr>
          <p:cNvPr id="3" name="Text Placeholder 2">
            <a:extLst>
              <a:ext uri="{FF2B5EF4-FFF2-40B4-BE49-F238E27FC236}">
                <a16:creationId xmlns:a16="http://schemas.microsoft.com/office/drawing/2014/main" id="{A7FDE9A6-4E11-7188-7EFD-437B822DA049}"/>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41536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67D94-ED4F-080C-7D26-B7A396C66997}"/>
              </a:ext>
            </a:extLst>
          </p:cNvPr>
          <p:cNvSpPr>
            <a:spLocks noGrp="1"/>
          </p:cNvSpPr>
          <p:nvPr>
            <p:ph type="title"/>
          </p:nvPr>
        </p:nvSpPr>
        <p:spPr/>
        <p:txBody>
          <a:bodyPr/>
          <a:lstStyle/>
          <a:p>
            <a:r>
              <a:rPr lang="en-US" dirty="0"/>
              <a:t>Patient Case Scenarios</a:t>
            </a:r>
          </a:p>
        </p:txBody>
      </p:sp>
      <p:sp>
        <p:nvSpPr>
          <p:cNvPr id="3" name="Text Placeholder 2">
            <a:extLst>
              <a:ext uri="{FF2B5EF4-FFF2-40B4-BE49-F238E27FC236}">
                <a16:creationId xmlns:a16="http://schemas.microsoft.com/office/drawing/2014/main" id="{BD862043-3130-882F-1409-B9B4211143E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90592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67D94-ED4F-080C-7D26-B7A396C66997}"/>
              </a:ext>
            </a:extLst>
          </p:cNvPr>
          <p:cNvSpPr>
            <a:spLocks noGrp="1"/>
          </p:cNvSpPr>
          <p:nvPr>
            <p:ph type="title"/>
          </p:nvPr>
        </p:nvSpPr>
        <p:spPr>
          <a:xfrm>
            <a:off x="1097280" y="499732"/>
            <a:ext cx="10058400" cy="1509823"/>
          </a:xfrm>
        </p:spPr>
        <p:txBody>
          <a:bodyPr>
            <a:normAutofit fontScale="90000"/>
          </a:bodyPr>
          <a:lstStyle/>
          <a:p>
            <a:r>
              <a:rPr lang="en-US" dirty="0"/>
              <a:t>Patient Case Scenario One</a:t>
            </a:r>
          </a:p>
        </p:txBody>
      </p:sp>
      <p:graphicFrame>
        <p:nvGraphicFramePr>
          <p:cNvPr id="5" name="Text Placeholder 2">
            <a:extLst>
              <a:ext uri="{FF2B5EF4-FFF2-40B4-BE49-F238E27FC236}">
                <a16:creationId xmlns:a16="http://schemas.microsoft.com/office/drawing/2014/main" id="{EAB53FC4-AFB5-2750-08FE-E8A08B218CF1}"/>
              </a:ext>
            </a:extLst>
          </p:cNvPr>
          <p:cNvGraphicFramePr/>
          <p:nvPr>
            <p:extLst>
              <p:ext uri="{D42A27DB-BD31-4B8C-83A1-F6EECF244321}">
                <p14:modId xmlns:p14="http://schemas.microsoft.com/office/powerpoint/2010/main" val="4137810201"/>
              </p:ext>
            </p:extLst>
          </p:nvPr>
        </p:nvGraphicFramePr>
        <p:xfrm>
          <a:off x="1097280" y="2349793"/>
          <a:ext cx="10058400" cy="40084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8680135"/>
      </p:ext>
    </p:extLst>
  </p:cSld>
  <p:clrMapOvr>
    <a:masterClrMapping/>
  </p:clrMapOvr>
  <p:extLst>
    <p:ext uri="{6950BFC3-D8DA-4A85-94F7-54DA5524770B}">
      <p188:commentRel xmlns:p188="http://schemas.microsoft.com/office/powerpoint/2018/8/main" r:id="rId2"/>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AD2A8-92AD-15B8-B363-2BF93E483612}"/>
              </a:ext>
            </a:extLst>
          </p:cNvPr>
          <p:cNvSpPr>
            <a:spLocks noGrp="1"/>
          </p:cNvSpPr>
          <p:nvPr>
            <p:ph type="title"/>
          </p:nvPr>
        </p:nvSpPr>
        <p:spPr/>
        <p:txBody>
          <a:bodyPr/>
          <a:lstStyle/>
          <a:p>
            <a:r>
              <a:rPr lang="en-US" dirty="0"/>
              <a:t>Patient Case Scenario One</a:t>
            </a:r>
          </a:p>
        </p:txBody>
      </p:sp>
      <p:sp>
        <p:nvSpPr>
          <p:cNvPr id="3" name="Content Placeholder 2">
            <a:extLst>
              <a:ext uri="{FF2B5EF4-FFF2-40B4-BE49-F238E27FC236}">
                <a16:creationId xmlns:a16="http://schemas.microsoft.com/office/drawing/2014/main" id="{890E3B79-B707-0E37-364D-29CBB729C311}"/>
              </a:ext>
            </a:extLst>
          </p:cNvPr>
          <p:cNvSpPr>
            <a:spLocks noGrp="1"/>
          </p:cNvSpPr>
          <p:nvPr>
            <p:ph sz="half" idx="1"/>
          </p:nvPr>
        </p:nvSpPr>
        <p:spPr>
          <a:xfrm>
            <a:off x="1097279" y="1737360"/>
            <a:ext cx="4937760" cy="4376721"/>
          </a:xfrm>
        </p:spPr>
        <p:txBody>
          <a:bodyPr>
            <a:normAutofit fontScale="25000" lnSpcReduction="20000"/>
          </a:bodyPr>
          <a:lstStyle/>
          <a:p>
            <a:r>
              <a:rPr lang="en-US" sz="4000" b="1" dirty="0"/>
              <a:t>Current Medications for Med Reconciliation:</a:t>
            </a:r>
            <a:endParaRPr lang="en-US" b="1" dirty="0"/>
          </a:p>
          <a:p>
            <a:r>
              <a:rPr lang="en-US" sz="4000" dirty="0"/>
              <a:t>Albuterol neb 2.5 mg per 3 ml  3 ml.  per nebulizer q 4h. prn</a:t>
            </a:r>
          </a:p>
          <a:p>
            <a:r>
              <a:rPr lang="en-US" sz="4000" dirty="0"/>
              <a:t>Doxycycline 100 mg BID (started 1/20/25)</a:t>
            </a:r>
          </a:p>
          <a:p>
            <a:r>
              <a:rPr lang="en-US" sz="4000" dirty="0"/>
              <a:t>TED Stockings</a:t>
            </a:r>
          </a:p>
          <a:p>
            <a:r>
              <a:rPr lang="en-US" sz="4000" dirty="0"/>
              <a:t>Fluticasone furoate and vilanterol 1 inhalation daily</a:t>
            </a:r>
          </a:p>
          <a:p>
            <a:r>
              <a:rPr lang="en-US" sz="4000" dirty="0"/>
              <a:t>Furosemide 20 mg. P.O. q am</a:t>
            </a:r>
          </a:p>
          <a:p>
            <a:r>
              <a:rPr lang="en-US" sz="4000" dirty="0"/>
              <a:t>Vitamin D3 1000 U P.O. Daily</a:t>
            </a:r>
          </a:p>
          <a:p>
            <a:r>
              <a:rPr lang="en-US" sz="4000" dirty="0"/>
              <a:t>Vitamin D3/Calcium 500 mg/400U P.O. BID</a:t>
            </a:r>
          </a:p>
          <a:p>
            <a:r>
              <a:rPr lang="en-US" sz="4000" dirty="0"/>
              <a:t>Carvedilol 6.25 mg P.O. BID</a:t>
            </a:r>
          </a:p>
          <a:p>
            <a:r>
              <a:rPr lang="en-US" sz="4000" dirty="0"/>
              <a:t>Benzonatate 100 mg P.O. TID prn</a:t>
            </a:r>
          </a:p>
          <a:p>
            <a:r>
              <a:rPr lang="en-US" sz="4000" dirty="0"/>
              <a:t>Hydrocodone/APAP 5/325 mg 0.5 tab P.O. q 4h. prn pain</a:t>
            </a:r>
          </a:p>
          <a:p>
            <a:r>
              <a:rPr lang="en-US" sz="4000" dirty="0"/>
              <a:t>Morphine Concentrate 20 mg./ml 2.5 mg p.o. q 2h. Prn pain / air hunger</a:t>
            </a:r>
          </a:p>
          <a:p>
            <a:r>
              <a:rPr lang="en-US" sz="4000" dirty="0"/>
              <a:t>cyclosporine ophthalmic emulsion. 0.05%  1 gtt. OU q 12 hours</a:t>
            </a:r>
          </a:p>
          <a:p>
            <a:r>
              <a:rPr lang="en-US" sz="4000" dirty="0"/>
              <a:t>Simethicone chewable  chew/swallow 1 tab TID prn</a:t>
            </a:r>
          </a:p>
          <a:p>
            <a:r>
              <a:rPr lang="en-US" sz="4000" dirty="0"/>
              <a:t>Sucralfate 1 tab p.o. QID</a:t>
            </a:r>
          </a:p>
        </p:txBody>
      </p:sp>
      <p:sp>
        <p:nvSpPr>
          <p:cNvPr id="4" name="Content Placeholder 3">
            <a:extLst>
              <a:ext uri="{FF2B5EF4-FFF2-40B4-BE49-F238E27FC236}">
                <a16:creationId xmlns:a16="http://schemas.microsoft.com/office/drawing/2014/main" id="{65D272DD-2A73-1234-C689-9A81B0AB19F5}"/>
              </a:ext>
            </a:extLst>
          </p:cNvPr>
          <p:cNvSpPr>
            <a:spLocks noGrp="1"/>
          </p:cNvSpPr>
          <p:nvPr>
            <p:ph sz="half" idx="2"/>
          </p:nvPr>
        </p:nvSpPr>
        <p:spPr>
          <a:xfrm>
            <a:off x="6217920" y="1845735"/>
            <a:ext cx="4937760" cy="4345838"/>
          </a:xfrm>
        </p:spPr>
        <p:txBody>
          <a:bodyPr>
            <a:noAutofit/>
          </a:bodyPr>
          <a:lstStyle/>
          <a:p>
            <a:r>
              <a:rPr lang="en-US" sz="1000" dirty="0"/>
              <a:t>(cont.)</a:t>
            </a:r>
          </a:p>
          <a:p>
            <a:r>
              <a:rPr lang="en-US" sz="1000" dirty="0"/>
              <a:t>Atorvastatin 10 mg. P.O. q day</a:t>
            </a:r>
          </a:p>
          <a:p>
            <a:r>
              <a:rPr lang="en-US" sz="1000" dirty="0"/>
              <a:t>Aluminum hydroxide and magnesium hydroxide suspension 15 ml p.o. q 4h. Prn</a:t>
            </a:r>
          </a:p>
          <a:p>
            <a:r>
              <a:rPr lang="en-US" sz="1000" dirty="0"/>
              <a:t>Acetaminophen 500 mg. P.O. q 4h. Prn</a:t>
            </a:r>
          </a:p>
          <a:p>
            <a:r>
              <a:rPr lang="en-US" sz="1000" dirty="0"/>
              <a:t>Guaifenesin P.O. BID prn</a:t>
            </a:r>
          </a:p>
          <a:p>
            <a:r>
              <a:rPr lang="en-US" sz="1000" dirty="0"/>
              <a:t>Ipratropium/albuterol 1 dose per nebulizer QID</a:t>
            </a:r>
          </a:p>
          <a:p>
            <a:r>
              <a:rPr lang="en-US" sz="1000" dirty="0"/>
              <a:t>Latanoprost 1 gtt. OU q. HS</a:t>
            </a:r>
          </a:p>
          <a:p>
            <a:r>
              <a:rPr lang="en-US" sz="1000" dirty="0"/>
              <a:t>Loratadine 10 mg. p.o. BID</a:t>
            </a:r>
          </a:p>
          <a:p>
            <a:r>
              <a:rPr lang="en-US" sz="1000" dirty="0"/>
              <a:t>Magnesium 250 mg  P.O. q am</a:t>
            </a:r>
          </a:p>
          <a:p>
            <a:r>
              <a:rPr lang="en-US" sz="1000" dirty="0"/>
              <a:t>Nitroglycerin 0.4 mg SL prn</a:t>
            </a:r>
          </a:p>
          <a:p>
            <a:r>
              <a:rPr lang="en-US" sz="1000" dirty="0"/>
              <a:t>Omeprazole 40 mg. p.o. BID before meals</a:t>
            </a:r>
          </a:p>
          <a:p>
            <a:r>
              <a:rPr lang="en-US" sz="1000" dirty="0"/>
              <a:t>Prednisone 1 mg  2 tab p.o.  q. day</a:t>
            </a:r>
          </a:p>
          <a:p>
            <a:r>
              <a:rPr lang="en-US" sz="1000" b="0" i="0" dirty="0">
                <a:solidFill>
                  <a:srgbClr val="474747"/>
                </a:solidFill>
                <a:effectLst/>
                <a:latin typeface="Google Sans"/>
              </a:rPr>
              <a:t>Carboxymethylcellulose sodium </a:t>
            </a:r>
            <a:r>
              <a:rPr lang="en-US" sz="1050" dirty="0"/>
              <a:t>1% ophthalmic prn</a:t>
            </a:r>
          </a:p>
          <a:p>
            <a:pPr marL="0" indent="0">
              <a:buNone/>
            </a:pPr>
            <a:r>
              <a:rPr lang="en-US" sz="1000" dirty="0"/>
              <a:t>Multivitamin 1 p.o. q day</a:t>
            </a:r>
          </a:p>
        </p:txBody>
      </p:sp>
    </p:spTree>
    <p:extLst>
      <p:ext uri="{BB962C8B-B14F-4D97-AF65-F5344CB8AC3E}">
        <p14:creationId xmlns:p14="http://schemas.microsoft.com/office/powerpoint/2010/main" val="3488928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5D783-6740-4D5B-83FE-0CD280BFC737}"/>
              </a:ext>
            </a:extLst>
          </p:cNvPr>
          <p:cNvSpPr>
            <a:spLocks noGrp="1"/>
          </p:cNvSpPr>
          <p:nvPr>
            <p:ph type="title"/>
          </p:nvPr>
        </p:nvSpPr>
        <p:spPr/>
        <p:txBody>
          <a:bodyPr/>
          <a:lstStyle/>
          <a:p>
            <a:r>
              <a:rPr lang="en-US" dirty="0"/>
              <a:t>What Can We Do:  35 Minutes</a:t>
            </a:r>
            <a:br>
              <a:rPr lang="en-US" dirty="0"/>
            </a:br>
            <a:endParaRPr lang="en-US" dirty="0"/>
          </a:p>
        </p:txBody>
      </p:sp>
      <p:sp>
        <p:nvSpPr>
          <p:cNvPr id="3" name="Content Placeholder 2">
            <a:extLst>
              <a:ext uri="{FF2B5EF4-FFF2-40B4-BE49-F238E27FC236}">
                <a16:creationId xmlns:a16="http://schemas.microsoft.com/office/drawing/2014/main" id="{12959365-6E64-4B03-B5C4-C9B85FE12E24}"/>
              </a:ext>
            </a:extLst>
          </p:cNvPr>
          <p:cNvSpPr>
            <a:spLocks noGrp="1"/>
          </p:cNvSpPr>
          <p:nvPr>
            <p:ph idx="1"/>
          </p:nvPr>
        </p:nvSpPr>
        <p:spPr/>
        <p:txBody>
          <a:bodyPr>
            <a:normAutofit/>
          </a:bodyPr>
          <a:lstStyle/>
          <a:p>
            <a:pPr marL="0" indent="0" algn="ctr">
              <a:buNone/>
            </a:pPr>
            <a:r>
              <a:rPr lang="en-US" sz="4800" b="1" dirty="0"/>
              <a:t>Consider the 5 M’s</a:t>
            </a:r>
          </a:p>
          <a:p>
            <a:pPr marL="0" indent="0" algn="ctr">
              <a:buNone/>
            </a:pPr>
            <a:r>
              <a:rPr lang="en-US" sz="4800" b="1" u="sng" dirty="0">
                <a:solidFill>
                  <a:schemeClr val="accent1"/>
                </a:solidFill>
              </a:rPr>
              <a:t>M</a:t>
            </a:r>
            <a:r>
              <a:rPr lang="en-US" sz="4800" dirty="0"/>
              <a:t>ind</a:t>
            </a:r>
          </a:p>
          <a:p>
            <a:pPr marL="0" indent="0" algn="ctr">
              <a:buNone/>
            </a:pPr>
            <a:r>
              <a:rPr lang="en-US" sz="4800" b="1" u="sng" dirty="0">
                <a:solidFill>
                  <a:schemeClr val="accent1"/>
                </a:solidFill>
              </a:rPr>
              <a:t>M</a:t>
            </a:r>
            <a:r>
              <a:rPr lang="en-US" sz="4800" dirty="0"/>
              <a:t>obility</a:t>
            </a:r>
          </a:p>
          <a:p>
            <a:pPr marL="0" indent="0" algn="ctr">
              <a:buNone/>
            </a:pPr>
            <a:r>
              <a:rPr lang="en-US" sz="4800" b="1" u="sng" dirty="0">
                <a:solidFill>
                  <a:schemeClr val="accent1"/>
                </a:solidFill>
              </a:rPr>
              <a:t>M</a:t>
            </a:r>
            <a:r>
              <a:rPr lang="en-US" sz="4800" dirty="0"/>
              <a:t>edications</a:t>
            </a:r>
          </a:p>
          <a:p>
            <a:pPr marL="0" indent="0" algn="ctr">
              <a:buNone/>
            </a:pPr>
            <a:r>
              <a:rPr lang="en-US" sz="4800" dirty="0"/>
              <a:t>What </a:t>
            </a:r>
            <a:r>
              <a:rPr lang="en-US" sz="4800" b="1" u="sng" dirty="0">
                <a:solidFill>
                  <a:schemeClr val="accent1"/>
                </a:solidFill>
              </a:rPr>
              <a:t>M</a:t>
            </a:r>
            <a:r>
              <a:rPr lang="en-US" sz="4800" dirty="0"/>
              <a:t>atters Most</a:t>
            </a:r>
          </a:p>
          <a:p>
            <a:pPr marL="0" indent="0" algn="ctr">
              <a:buNone/>
            </a:pPr>
            <a:r>
              <a:rPr lang="en-US" sz="4800" b="1" u="sng" dirty="0">
                <a:solidFill>
                  <a:schemeClr val="accent1"/>
                </a:solidFill>
              </a:rPr>
              <a:t>M</a:t>
            </a:r>
            <a:r>
              <a:rPr lang="en-US" sz="4800" dirty="0"/>
              <a:t>ulticomplexity</a:t>
            </a:r>
            <a:endParaRPr lang="en-US" sz="4000" dirty="0"/>
          </a:p>
          <a:p>
            <a:pPr>
              <a:buFont typeface="Arial" panose="020B0604020202020204" pitchFamily="34" charset="0"/>
              <a:buChar char="•"/>
            </a:pPr>
            <a:endParaRPr lang="en-US" sz="3600" dirty="0"/>
          </a:p>
          <a:p>
            <a:pPr marL="0" indent="0" algn="ctr">
              <a:buNone/>
            </a:pPr>
            <a:endParaRPr lang="en-US" sz="3600" b="1" dirty="0"/>
          </a:p>
          <a:p>
            <a:pPr marL="0" indent="0" algn="ctr">
              <a:buNone/>
            </a:pPr>
            <a:endParaRPr lang="en-US" sz="3600" dirty="0"/>
          </a:p>
        </p:txBody>
      </p:sp>
      <p:sp>
        <p:nvSpPr>
          <p:cNvPr id="4" name="Content Placeholder 3">
            <a:extLst>
              <a:ext uri="{FF2B5EF4-FFF2-40B4-BE49-F238E27FC236}">
                <a16:creationId xmlns:a16="http://schemas.microsoft.com/office/drawing/2014/main" id="{47485AF6-D9B0-46C6-8064-411FDFCB6DB8}"/>
              </a:ext>
            </a:extLst>
          </p:cNvPr>
          <p:cNvSpPr>
            <a:spLocks noGrp="1"/>
          </p:cNvSpPr>
          <p:nvPr>
            <p:ph type="body" sz="half" idx="2"/>
          </p:nvPr>
        </p:nvSpPr>
        <p:spPr/>
        <p:txBody>
          <a:bodyPr>
            <a:normAutofit fontScale="32500" lnSpcReduction="20000"/>
          </a:bodyPr>
          <a:lstStyle/>
          <a:p>
            <a:pPr>
              <a:buFont typeface="Arial" panose="020B0604020202020204" pitchFamily="34" charset="0"/>
              <a:buChar char="•"/>
            </a:pPr>
            <a:r>
              <a:rPr lang="en-US" sz="6000" dirty="0"/>
              <a:t>Are there any easy fixes related to medications we can do to limit ADE’s?</a:t>
            </a:r>
          </a:p>
          <a:p>
            <a:pPr>
              <a:buFont typeface="Arial" panose="020B0604020202020204" pitchFamily="34" charset="0"/>
              <a:buChar char="•"/>
            </a:pPr>
            <a:r>
              <a:rPr lang="en-US" sz="6000" dirty="0"/>
              <a:t>What is likely to cause her to be readmitted in the next few months?</a:t>
            </a:r>
          </a:p>
          <a:p>
            <a:pPr>
              <a:buFont typeface="Arial" panose="020B0604020202020204" pitchFamily="34" charset="0"/>
              <a:buChar char="•"/>
            </a:pPr>
            <a:r>
              <a:rPr lang="en-US" sz="6000" dirty="0"/>
              <a:t>When should we have her follow-up?</a:t>
            </a:r>
          </a:p>
          <a:p>
            <a:pPr>
              <a:buFont typeface="Arial" panose="020B0604020202020204" pitchFamily="34" charset="0"/>
              <a:buChar char="•"/>
            </a:pPr>
            <a:r>
              <a:rPr lang="en-US" sz="6000" dirty="0"/>
              <a:t>Who should we communicate with to improve her transition?</a:t>
            </a:r>
          </a:p>
        </p:txBody>
      </p:sp>
      <p:sp>
        <p:nvSpPr>
          <p:cNvPr id="5" name="TextBox 4">
            <a:extLst>
              <a:ext uri="{FF2B5EF4-FFF2-40B4-BE49-F238E27FC236}">
                <a16:creationId xmlns:a16="http://schemas.microsoft.com/office/drawing/2014/main" id="{A0CC892F-E8AA-4E33-86B0-10CA8EBF67B4}"/>
              </a:ext>
            </a:extLst>
          </p:cNvPr>
          <p:cNvSpPr txBox="1"/>
          <p:nvPr/>
        </p:nvSpPr>
        <p:spPr>
          <a:xfrm>
            <a:off x="5236395" y="6147028"/>
            <a:ext cx="6955605" cy="369332"/>
          </a:xfrm>
          <a:prstGeom prst="rect">
            <a:avLst/>
          </a:prstGeom>
          <a:noFill/>
        </p:spPr>
        <p:txBody>
          <a:bodyPr wrap="square" rtlCol="0">
            <a:spAutoFit/>
          </a:bodyPr>
          <a:lstStyle/>
          <a:p>
            <a:r>
              <a:rPr lang="en-US" dirty="0">
                <a:hlinkClick r:id="rId2"/>
              </a:rPr>
              <a:t>https://www.healthinaging.org/age-friendly-healthcare-you</a:t>
            </a:r>
            <a:r>
              <a:rPr lang="en-US" dirty="0"/>
              <a:t> </a:t>
            </a:r>
          </a:p>
        </p:txBody>
      </p:sp>
    </p:spTree>
    <p:extLst>
      <p:ext uri="{BB962C8B-B14F-4D97-AF65-F5344CB8AC3E}">
        <p14:creationId xmlns:p14="http://schemas.microsoft.com/office/powerpoint/2010/main" val="2093916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950614" y="1842435"/>
            <a:ext cx="10058400" cy="4404455"/>
          </a:xfrm>
        </p:spPr>
        <p:txBody>
          <a:bodyPr>
            <a:normAutofit/>
          </a:bodyPr>
          <a:lstStyle/>
          <a:p>
            <a:pPr>
              <a:buFont typeface="Arial" panose="020B0604020202020204" pitchFamily="34" charset="0"/>
              <a:buChar char="•"/>
            </a:pPr>
            <a:r>
              <a:rPr lang="en-US" sz="2400" dirty="0"/>
              <a:t>  Define and describe the importance of transitions of care.</a:t>
            </a:r>
          </a:p>
          <a:p>
            <a:pPr>
              <a:buFont typeface="Arial" panose="020B0604020202020204" pitchFamily="34" charset="0"/>
              <a:buChar char="•"/>
            </a:pPr>
            <a:r>
              <a:rPr lang="en-US" sz="2400" dirty="0"/>
              <a:t>  Describe the role of interprofessional team collaborations in transitions of care.</a:t>
            </a:r>
          </a:p>
          <a:p>
            <a:pPr>
              <a:buFont typeface="Arial" panose="020B0604020202020204" pitchFamily="34" charset="0"/>
              <a:buChar char="•"/>
            </a:pPr>
            <a:r>
              <a:rPr lang="en-US" sz="2400" dirty="0"/>
              <a:t>  Describe opportunities interprofessional teams, working together with patients and caregivers, can identify for improving patient care during transitions of care.  </a:t>
            </a:r>
          </a:p>
          <a:p>
            <a:pPr marL="0" indent="0">
              <a:buNone/>
            </a:pPr>
            <a:endParaRPr lang="en-US" sz="2400" dirty="0"/>
          </a:p>
        </p:txBody>
      </p:sp>
    </p:spTree>
    <p:extLst>
      <p:ext uri="{BB962C8B-B14F-4D97-AF65-F5344CB8AC3E}">
        <p14:creationId xmlns:p14="http://schemas.microsoft.com/office/powerpoint/2010/main" val="2688649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1CC-6E27-83C6-BE60-AA62AA4EFAFB}"/>
              </a:ext>
            </a:extLst>
          </p:cNvPr>
          <p:cNvSpPr>
            <a:spLocks noGrp="1"/>
          </p:cNvSpPr>
          <p:nvPr>
            <p:ph type="title"/>
          </p:nvPr>
        </p:nvSpPr>
        <p:spPr>
          <a:xfrm>
            <a:off x="1097280" y="286604"/>
            <a:ext cx="10058400" cy="930014"/>
          </a:xfrm>
        </p:spPr>
        <p:txBody>
          <a:bodyPr/>
          <a:lstStyle/>
          <a:p>
            <a:r>
              <a:rPr lang="en-US" dirty="0"/>
              <a:t>So Let’s Review:</a:t>
            </a:r>
          </a:p>
        </p:txBody>
      </p:sp>
      <p:graphicFrame>
        <p:nvGraphicFramePr>
          <p:cNvPr id="8" name="Content Placeholder 2">
            <a:extLst>
              <a:ext uri="{FF2B5EF4-FFF2-40B4-BE49-F238E27FC236}">
                <a16:creationId xmlns:a16="http://schemas.microsoft.com/office/drawing/2014/main" id="{9AFD69E4-706D-9324-2556-76C6E799167B}"/>
              </a:ext>
            </a:extLst>
          </p:cNvPr>
          <p:cNvGraphicFramePr>
            <a:graphicFrameLocks noGrp="1"/>
          </p:cNvGraphicFramePr>
          <p:nvPr>
            <p:ph sz="half" idx="1"/>
          </p:nvPr>
        </p:nvGraphicFramePr>
        <p:xfrm>
          <a:off x="1097279" y="1748900"/>
          <a:ext cx="4937760" cy="3746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a:extLst>
              <a:ext uri="{FF2B5EF4-FFF2-40B4-BE49-F238E27FC236}">
                <a16:creationId xmlns:a16="http://schemas.microsoft.com/office/drawing/2014/main" id="{67883F49-DBAC-5D1E-576C-D9C558627818}"/>
              </a:ext>
            </a:extLst>
          </p:cNvPr>
          <p:cNvSpPr>
            <a:spLocks noGrp="1"/>
          </p:cNvSpPr>
          <p:nvPr>
            <p:ph sz="half" idx="2"/>
          </p:nvPr>
        </p:nvSpPr>
        <p:spPr/>
        <p:txBody>
          <a:bodyPr/>
          <a:lstStyle/>
          <a:p>
            <a:pPr lvl="1">
              <a:buFont typeface="Arial" panose="020B0604020202020204" pitchFamily="34" charset="0"/>
              <a:buChar char="•"/>
            </a:pPr>
            <a:r>
              <a:rPr lang="en-US" dirty="0"/>
              <a:t>Medication Management Services &amp; Coordination</a:t>
            </a:r>
          </a:p>
          <a:p>
            <a:pPr lvl="1">
              <a:buFont typeface="Arial" panose="020B0604020202020204" pitchFamily="34" charset="0"/>
              <a:buChar char="•"/>
            </a:pPr>
            <a:r>
              <a:rPr lang="en-US" dirty="0"/>
              <a:t>Transition Planning</a:t>
            </a:r>
          </a:p>
          <a:p>
            <a:pPr lvl="1">
              <a:buFont typeface="Arial" panose="020B0604020202020204" pitchFamily="34" charset="0"/>
              <a:buChar char="•"/>
            </a:pPr>
            <a:r>
              <a:rPr lang="en-US" dirty="0"/>
              <a:t>Patient and Identified Family Caregiver Engagement  &amp; Education</a:t>
            </a:r>
          </a:p>
          <a:p>
            <a:pPr lvl="1">
              <a:buFont typeface="Arial" panose="020B0604020202020204" pitchFamily="34" charset="0"/>
              <a:buChar char="•"/>
            </a:pPr>
            <a:r>
              <a:rPr lang="en-US" dirty="0"/>
              <a:t>Information Transfer</a:t>
            </a:r>
          </a:p>
          <a:p>
            <a:pPr lvl="1">
              <a:buFont typeface="Arial" panose="020B0604020202020204" pitchFamily="34" charset="0"/>
              <a:buChar char="•"/>
            </a:pPr>
            <a:r>
              <a:rPr lang="en-US" dirty="0"/>
              <a:t>Follow-Up Care</a:t>
            </a:r>
          </a:p>
          <a:p>
            <a:pPr lvl="1">
              <a:buFont typeface="Arial" panose="020B0604020202020204" pitchFamily="34" charset="0"/>
              <a:buChar char="•"/>
            </a:pPr>
            <a:r>
              <a:rPr lang="en-US" dirty="0"/>
              <a:t>Healthcare Provider Engagement &amp; Shared Accountability Across the Healthcare Continuum</a:t>
            </a:r>
          </a:p>
          <a:p>
            <a:pPr lvl="1">
              <a:buFont typeface="Arial" panose="020B0604020202020204" pitchFamily="34" charset="0"/>
              <a:buChar char="•"/>
            </a:pPr>
            <a:r>
              <a:rPr lang="en-US" dirty="0"/>
              <a:t>Physical Health, Mental Health, Social Determinants of Health Triune</a:t>
            </a:r>
          </a:p>
          <a:p>
            <a:endParaRPr lang="en-US" dirty="0"/>
          </a:p>
        </p:txBody>
      </p:sp>
      <p:sp>
        <p:nvSpPr>
          <p:cNvPr id="3" name="TextBox 2">
            <a:extLst>
              <a:ext uri="{FF2B5EF4-FFF2-40B4-BE49-F238E27FC236}">
                <a16:creationId xmlns:a16="http://schemas.microsoft.com/office/drawing/2014/main" id="{B4D0C6A1-5A8D-4A7C-BE10-A37CDA09FA27}"/>
              </a:ext>
            </a:extLst>
          </p:cNvPr>
          <p:cNvSpPr txBox="1"/>
          <p:nvPr/>
        </p:nvSpPr>
        <p:spPr>
          <a:xfrm>
            <a:off x="452063" y="5293397"/>
            <a:ext cx="10826907" cy="1661993"/>
          </a:xfrm>
          <a:prstGeom prst="rect">
            <a:avLst/>
          </a:prstGeom>
          <a:noFill/>
        </p:spPr>
        <p:txBody>
          <a:bodyPr wrap="square" rtlCol="0">
            <a:spAutoFit/>
          </a:bodyPr>
          <a:lstStyle/>
          <a:p>
            <a:r>
              <a:rPr lang="en-US" sz="1400" dirty="0"/>
              <a:t>NTOCC Care Transitions Bundle Seven Essential Interventions Categories </a:t>
            </a:r>
          </a:p>
          <a:p>
            <a:r>
              <a:rPr lang="en-US" sz="1400" dirty="0">
                <a:hlinkClick r:id="rId7"/>
              </a:rPr>
              <a:t>https://static1.squarespace.com/static/5d48b6eb75823b00016db708/t/66c37ae7a2d20e77089df4ce/1724087015931/VE+EDITS+Revised+Care+Transitions+Bundle+4.2022+%283%29+PLay.pdf</a:t>
            </a:r>
            <a:r>
              <a:rPr lang="en-US" sz="1400" dirty="0"/>
              <a:t> </a:t>
            </a:r>
          </a:p>
          <a:p>
            <a:r>
              <a:rPr lang="en-US" sz="1400" dirty="0"/>
              <a:t>Communication During Transitions of Care, 2024.  </a:t>
            </a:r>
            <a:r>
              <a:rPr lang="en-US" sz="1400" dirty="0">
                <a:hlinkClick r:id="rId8"/>
              </a:rPr>
              <a:t>https://psnet.ahrq.gov/perspective/communication-during-transitions-care</a:t>
            </a:r>
            <a:r>
              <a:rPr lang="en-US" sz="1400" dirty="0"/>
              <a:t> </a:t>
            </a:r>
          </a:p>
          <a:p>
            <a:endParaRPr lang="en-US" sz="1400" dirty="0"/>
          </a:p>
          <a:p>
            <a:endParaRPr lang="en-US" sz="1400" dirty="0"/>
          </a:p>
          <a:p>
            <a:endParaRPr lang="en-US" dirty="0"/>
          </a:p>
        </p:txBody>
      </p:sp>
    </p:spTree>
    <p:extLst>
      <p:ext uri="{BB962C8B-B14F-4D97-AF65-F5344CB8AC3E}">
        <p14:creationId xmlns:p14="http://schemas.microsoft.com/office/powerpoint/2010/main" val="5040453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6000"/>
                <a:shade val="99000"/>
                <a:satMod val="140000"/>
              </a:schemeClr>
            </a:gs>
            <a:gs pos="65000">
              <a:schemeClr val="bg1">
                <a:tint val="100000"/>
                <a:shade val="80000"/>
                <a:satMod val="130000"/>
              </a:schemeClr>
            </a:gs>
            <a:gs pos="100000">
              <a:schemeClr val="bg1">
                <a:tint val="100000"/>
                <a:shade val="48000"/>
                <a:satMod val="120000"/>
              </a:schemeClr>
            </a:gs>
          </a:gsLst>
          <a:lin ang="16200000" scaled="0"/>
        </a:gra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600B5AE2-C5CC-499C-8F2D-249888BE2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BA7A3698-B350-40E5-8475-9BCC41A089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0" name="Straight Connector 29">
            <a:extLst>
              <a:ext uri="{FF2B5EF4-FFF2-40B4-BE49-F238E27FC236}">
                <a16:creationId xmlns:a16="http://schemas.microsoft.com/office/drawing/2014/main" id="{0AC655C7-EC94-4BE6-84C8-2F9EFBBB278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6" name="Content Placeholder 5">
            <a:extLst>
              <a:ext uri="{FF2B5EF4-FFF2-40B4-BE49-F238E27FC236}">
                <a16:creationId xmlns:a16="http://schemas.microsoft.com/office/drawing/2014/main" id="{7275B17C-05BF-A8AB-3209-4E56767DD833}"/>
              </a:ext>
            </a:extLst>
          </p:cNvPr>
          <p:cNvPicPr>
            <a:picLocks noGrp="1" noChangeAspect="1"/>
          </p:cNvPicPr>
          <p:nvPr>
            <p:ph sz="half" idx="2"/>
          </p:nvPr>
        </p:nvPicPr>
        <p:blipFill>
          <a:blip r:embed="rId2">
            <a:alphaModFix amt="35000"/>
            <a:extLst>
              <a:ext uri="{28A0092B-C50C-407E-A947-70E740481C1C}">
                <a14:useLocalDpi xmlns:a14="http://schemas.microsoft.com/office/drawing/2010/main" val="0"/>
              </a:ext>
            </a:extLst>
          </a:blip>
          <a:srcRect t="10197" b="14803"/>
          <a:stretch/>
        </p:blipFill>
        <p:spPr>
          <a:xfrm>
            <a:off x="20" y="10"/>
            <a:ext cx="12191980" cy="6857990"/>
          </a:xfrm>
          <a:prstGeom prst="rect">
            <a:avLst/>
          </a:prstGeom>
        </p:spPr>
      </p:pic>
      <p:cxnSp>
        <p:nvCxnSpPr>
          <p:cNvPr id="32" name="Straight Connector 31">
            <a:extLst>
              <a:ext uri="{FF2B5EF4-FFF2-40B4-BE49-F238E27FC236}">
                <a16:creationId xmlns:a16="http://schemas.microsoft.com/office/drawing/2014/main" id="{45549E29-E797-4A00-B030-3AB01640CFD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7C560F8-F8FC-1CC7-787A-96D2F53ABF57}"/>
              </a:ext>
            </a:extLst>
          </p:cNvPr>
          <p:cNvSpPr>
            <a:spLocks noGrp="1"/>
          </p:cNvSpPr>
          <p:nvPr>
            <p:ph type="title"/>
          </p:nvPr>
        </p:nvSpPr>
        <p:spPr>
          <a:xfrm>
            <a:off x="1097280" y="286603"/>
            <a:ext cx="10058400" cy="1450757"/>
          </a:xfrm>
        </p:spPr>
        <p:txBody>
          <a:bodyPr vert="horz" lIns="91440" tIns="45720" rIns="91440" bIns="45720" rtlCol="0" anchor="b">
            <a:normAutofit/>
          </a:bodyPr>
          <a:lstStyle/>
          <a:p>
            <a:r>
              <a:rPr lang="en-US" kern="1200" spc="-50" baseline="0" dirty="0">
                <a:solidFill>
                  <a:schemeClr val="tx1"/>
                </a:solidFill>
                <a:latin typeface="+mj-lt"/>
                <a:ea typeface="+mj-ea"/>
                <a:cs typeface="+mj-cs"/>
              </a:rPr>
              <a:t>Case #2 – Transition to Home after CABG</a:t>
            </a:r>
          </a:p>
        </p:txBody>
      </p:sp>
      <p:sp>
        <p:nvSpPr>
          <p:cNvPr id="3" name="Content Placeholder 2">
            <a:extLst>
              <a:ext uri="{FF2B5EF4-FFF2-40B4-BE49-F238E27FC236}">
                <a16:creationId xmlns:a16="http://schemas.microsoft.com/office/drawing/2014/main" id="{AD3FC299-A6D7-939B-E9A2-DB52C83F1879}"/>
              </a:ext>
            </a:extLst>
          </p:cNvPr>
          <p:cNvSpPr>
            <a:spLocks noGrp="1"/>
          </p:cNvSpPr>
          <p:nvPr>
            <p:ph sz="half" idx="1"/>
          </p:nvPr>
        </p:nvSpPr>
        <p:spPr>
          <a:xfrm>
            <a:off x="1097280" y="1845734"/>
            <a:ext cx="10058400" cy="4023360"/>
          </a:xfrm>
        </p:spPr>
        <p:txBody>
          <a:bodyPr vert="horz" lIns="0" tIns="45720" rIns="0" bIns="45720" rtlCol="0">
            <a:normAutofit/>
          </a:bodyPr>
          <a:lstStyle/>
          <a:p>
            <a:r>
              <a:rPr lang="en-US" dirty="0">
                <a:solidFill>
                  <a:schemeClr val="tx1"/>
                </a:solidFill>
              </a:rPr>
              <a:t>This 75 </a:t>
            </a:r>
            <a:r>
              <a:rPr lang="en-US" dirty="0" err="1">
                <a:solidFill>
                  <a:schemeClr val="tx1"/>
                </a:solidFill>
              </a:rPr>
              <a:t>yo</a:t>
            </a:r>
            <a:r>
              <a:rPr lang="en-US" dirty="0">
                <a:solidFill>
                  <a:schemeClr val="tx1"/>
                </a:solidFill>
              </a:rPr>
              <a:t> male was found to have new LBBB on a preoperative EKG, workups showed multivessel critical stenosis and he underwent CABG 4 days ago.  He had a successful surgery and his drains were pulled yesterday and he was transferred from ICU to the medical floor and discharged to home today.  He presents now to the Emergency Room because he feels weak, and short of breath after trying to get out of the car at home, and his wife was uncomfortable and brought him into our ER . Home is 120 miles away and she felt more comfortable bringing him here rather than taking the 2 ½ hour drive back to the discharging facility. No D/C summary is available. He was given multiple sheets of instructions when he left, and saw 3 different hospitalists in the 4 days. </a:t>
            </a:r>
          </a:p>
        </p:txBody>
      </p:sp>
      <p:sp>
        <p:nvSpPr>
          <p:cNvPr id="34" name="Rectangle 33">
            <a:extLst>
              <a:ext uri="{FF2B5EF4-FFF2-40B4-BE49-F238E27FC236}">
                <a16:creationId xmlns:a16="http://schemas.microsoft.com/office/drawing/2014/main" id="{C609E9FA-BDDE-45C4-8F5E-974D4208D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35">
            <a:extLst>
              <a:ext uri="{FF2B5EF4-FFF2-40B4-BE49-F238E27FC236}">
                <a16:creationId xmlns:a16="http://schemas.microsoft.com/office/drawing/2014/main" id="{7737E529-E43B-4948-B3C4-7F6B806FCC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5980265"/>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06540-75B5-1FFC-F607-D02272AC2986}"/>
              </a:ext>
            </a:extLst>
          </p:cNvPr>
          <p:cNvSpPr>
            <a:spLocks noGrp="1"/>
          </p:cNvSpPr>
          <p:nvPr>
            <p:ph type="title"/>
          </p:nvPr>
        </p:nvSpPr>
        <p:spPr>
          <a:xfrm>
            <a:off x="1097280" y="286604"/>
            <a:ext cx="10058400" cy="1106262"/>
          </a:xfrm>
        </p:spPr>
        <p:txBody>
          <a:bodyPr/>
          <a:lstStyle/>
          <a:p>
            <a:r>
              <a:rPr lang="en-US" dirty="0"/>
              <a:t>Case #2 Findings and Medications</a:t>
            </a:r>
          </a:p>
        </p:txBody>
      </p:sp>
      <p:graphicFrame>
        <p:nvGraphicFramePr>
          <p:cNvPr id="8" name="Content Placeholder 2">
            <a:extLst>
              <a:ext uri="{FF2B5EF4-FFF2-40B4-BE49-F238E27FC236}">
                <a16:creationId xmlns:a16="http://schemas.microsoft.com/office/drawing/2014/main" id="{F1D37DD6-05D5-CA4E-0670-EB693D2A058D}"/>
              </a:ext>
            </a:extLst>
          </p:cNvPr>
          <p:cNvGraphicFramePr>
            <a:graphicFrameLocks noGrp="1"/>
          </p:cNvGraphicFramePr>
          <p:nvPr>
            <p:ph sz="half" idx="1"/>
          </p:nvPr>
        </p:nvGraphicFramePr>
        <p:xfrm>
          <a:off x="1097279" y="1845733"/>
          <a:ext cx="4937760" cy="44593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a:extLst>
              <a:ext uri="{FF2B5EF4-FFF2-40B4-BE49-F238E27FC236}">
                <a16:creationId xmlns:a16="http://schemas.microsoft.com/office/drawing/2014/main" id="{5986EC25-07ED-5062-26FD-DB8BAF967D3F}"/>
              </a:ext>
            </a:extLst>
          </p:cNvPr>
          <p:cNvSpPr>
            <a:spLocks noGrp="1"/>
          </p:cNvSpPr>
          <p:nvPr>
            <p:ph sz="half" idx="2"/>
          </p:nvPr>
        </p:nvSpPr>
        <p:spPr>
          <a:xfrm>
            <a:off x="6217920" y="1845734"/>
            <a:ext cx="4937760" cy="4321149"/>
          </a:xfrm>
        </p:spPr>
        <p:txBody>
          <a:bodyPr>
            <a:normAutofit/>
          </a:bodyPr>
          <a:lstStyle/>
          <a:p>
            <a:r>
              <a:rPr lang="en-US" dirty="0"/>
              <a:t>Medications:</a:t>
            </a:r>
          </a:p>
          <a:p>
            <a:r>
              <a:rPr lang="en-US" dirty="0"/>
              <a:t>Atorvastatin 40 mg </a:t>
            </a:r>
            <a:r>
              <a:rPr lang="en-US" dirty="0" err="1"/>
              <a:t>p.o.</a:t>
            </a:r>
            <a:r>
              <a:rPr lang="en-US" dirty="0"/>
              <a:t> q day</a:t>
            </a:r>
          </a:p>
          <a:p>
            <a:r>
              <a:rPr lang="en-US" dirty="0"/>
              <a:t>Lisinopril 20 mg. </a:t>
            </a:r>
            <a:r>
              <a:rPr lang="en-US" dirty="0" err="1"/>
              <a:t>p.o.</a:t>
            </a:r>
            <a:r>
              <a:rPr lang="en-US" dirty="0"/>
              <a:t> q day</a:t>
            </a:r>
          </a:p>
          <a:p>
            <a:r>
              <a:rPr lang="en-US" dirty="0"/>
              <a:t>Metoprolol succinate 25 mg P.O. q day</a:t>
            </a:r>
          </a:p>
          <a:p>
            <a:r>
              <a:rPr lang="en-US" dirty="0"/>
              <a:t>ASA 81 mg daily</a:t>
            </a:r>
          </a:p>
          <a:p>
            <a:r>
              <a:rPr lang="en-US" dirty="0"/>
              <a:t>Metformin 500 mg P.O. BID</a:t>
            </a:r>
          </a:p>
          <a:p>
            <a:r>
              <a:rPr lang="en-US" dirty="0"/>
              <a:t>Oxycodone APAP 5/325 1 </a:t>
            </a:r>
            <a:r>
              <a:rPr lang="en-US" dirty="0" err="1"/>
              <a:t>p.o.</a:t>
            </a:r>
            <a:r>
              <a:rPr lang="en-US" dirty="0"/>
              <a:t> q 4 h. prn pain</a:t>
            </a:r>
          </a:p>
          <a:p>
            <a:r>
              <a:rPr lang="en-US" dirty="0"/>
              <a:t>Pioglitazone 30 mg. P.O. q day</a:t>
            </a:r>
          </a:p>
          <a:p>
            <a:r>
              <a:rPr lang="en-US" dirty="0"/>
              <a:t>Glyburide 10 mg. P.O. BID</a:t>
            </a:r>
          </a:p>
          <a:p>
            <a:endParaRPr lang="en-US" dirty="0"/>
          </a:p>
        </p:txBody>
      </p:sp>
    </p:spTree>
    <p:extLst>
      <p:ext uri="{BB962C8B-B14F-4D97-AF65-F5344CB8AC3E}">
        <p14:creationId xmlns:p14="http://schemas.microsoft.com/office/powerpoint/2010/main" val="3037061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00B5AE2-C5CC-499C-8F2D-249888BE2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BA7A3698-B350-40E5-8475-9BCC41A089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5" name="Straight Connector 14">
            <a:extLst>
              <a:ext uri="{FF2B5EF4-FFF2-40B4-BE49-F238E27FC236}">
                <a16:creationId xmlns:a16="http://schemas.microsoft.com/office/drawing/2014/main" id="{0AC655C7-EC94-4BE6-84C8-2F9EFBBB278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990D0034-F768-41E7-85D4-F38C4DE85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C4F7E42D-8B5A-4FC8-81CD-9E60171F7F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59CF357-61D4-29CC-C16B-0E699894317F}"/>
              </a:ext>
            </a:extLst>
          </p:cNvPr>
          <p:cNvSpPr>
            <a:spLocks noGrp="1"/>
          </p:cNvSpPr>
          <p:nvPr>
            <p:ph type="title"/>
          </p:nvPr>
        </p:nvSpPr>
        <p:spPr>
          <a:xfrm>
            <a:off x="492370" y="516835"/>
            <a:ext cx="3084844" cy="2103875"/>
          </a:xfrm>
        </p:spPr>
        <p:txBody>
          <a:bodyPr vert="horz" lIns="91440" tIns="45720" rIns="91440" bIns="45720" rtlCol="0" anchor="b">
            <a:normAutofit/>
          </a:bodyPr>
          <a:lstStyle/>
          <a:p>
            <a:r>
              <a:rPr lang="en-US" sz="3600" kern="1200" spc="-50" baseline="0" dirty="0">
                <a:solidFill>
                  <a:srgbClr val="FFFFFF"/>
                </a:solidFill>
                <a:latin typeface="+mj-lt"/>
                <a:ea typeface="+mj-ea"/>
                <a:cs typeface="+mj-cs"/>
              </a:rPr>
              <a:t>Case #2 – Lab and other findings</a:t>
            </a:r>
          </a:p>
        </p:txBody>
      </p:sp>
      <p:sp>
        <p:nvSpPr>
          <p:cNvPr id="3" name="Content Placeholder 2">
            <a:extLst>
              <a:ext uri="{FF2B5EF4-FFF2-40B4-BE49-F238E27FC236}">
                <a16:creationId xmlns:a16="http://schemas.microsoft.com/office/drawing/2014/main" id="{71C2B9E7-5A8D-2F45-F4D5-6F748ACD70F8}"/>
              </a:ext>
            </a:extLst>
          </p:cNvPr>
          <p:cNvSpPr>
            <a:spLocks noGrp="1"/>
          </p:cNvSpPr>
          <p:nvPr>
            <p:ph sz="half" idx="1"/>
          </p:nvPr>
        </p:nvSpPr>
        <p:spPr>
          <a:xfrm>
            <a:off x="492371" y="2653800"/>
            <a:ext cx="3084844" cy="3335519"/>
          </a:xfrm>
        </p:spPr>
        <p:txBody>
          <a:bodyPr vert="horz" lIns="0" tIns="45720" rIns="0" bIns="45720" rtlCol="0">
            <a:normAutofit/>
          </a:bodyPr>
          <a:lstStyle/>
          <a:p>
            <a:r>
              <a:rPr lang="en-US" sz="1500" dirty="0">
                <a:solidFill>
                  <a:srgbClr val="FFFFFF"/>
                </a:solidFill>
              </a:rPr>
              <a:t>CBC – WBC 12,500/Hgb – 10.5 / </a:t>
            </a:r>
            <a:r>
              <a:rPr lang="en-US" sz="1500" dirty="0" err="1">
                <a:solidFill>
                  <a:srgbClr val="FFFFFF"/>
                </a:solidFill>
              </a:rPr>
              <a:t>Plt</a:t>
            </a:r>
            <a:r>
              <a:rPr lang="en-US" sz="1500" dirty="0">
                <a:solidFill>
                  <a:srgbClr val="FFFFFF"/>
                </a:solidFill>
              </a:rPr>
              <a:t> 430,000</a:t>
            </a:r>
          </a:p>
          <a:p>
            <a:r>
              <a:rPr lang="en-US" sz="1500" dirty="0">
                <a:solidFill>
                  <a:srgbClr val="FFFFFF"/>
                </a:solidFill>
              </a:rPr>
              <a:t>BMP – BUN 23* Cr. 2.13* K+ - 3.3*, Na+ 138, Ca – 11</a:t>
            </a:r>
          </a:p>
          <a:p>
            <a:r>
              <a:rPr lang="en-US" sz="1500" dirty="0">
                <a:solidFill>
                  <a:srgbClr val="FFFFFF"/>
                </a:solidFill>
              </a:rPr>
              <a:t>BNP – 1130* , D-dimer – 1300*</a:t>
            </a:r>
          </a:p>
          <a:p>
            <a:r>
              <a:rPr lang="en-US" sz="1500" dirty="0">
                <a:solidFill>
                  <a:srgbClr val="FFFFFF"/>
                </a:solidFill>
              </a:rPr>
              <a:t>CXR- sternotomy wires in place, cardiomegaly, with haziness at the bases and curly B lines</a:t>
            </a:r>
          </a:p>
          <a:p>
            <a:r>
              <a:rPr lang="en-US" sz="1500" dirty="0">
                <a:solidFill>
                  <a:srgbClr val="FFFFFF"/>
                </a:solidFill>
              </a:rPr>
              <a:t>EKG – atrial fibrillation with wide complexes, rate 130, </a:t>
            </a:r>
          </a:p>
          <a:p>
            <a:r>
              <a:rPr lang="en-US" sz="1500" dirty="0">
                <a:solidFill>
                  <a:srgbClr val="FFFFFF"/>
                </a:solidFill>
              </a:rPr>
              <a:t>POCUS – B- lines noted </a:t>
            </a:r>
          </a:p>
        </p:txBody>
      </p:sp>
      <p:pic>
        <p:nvPicPr>
          <p:cNvPr id="6" name="Content Placeholder 5" descr="A sunset over a field&#10;&#10;AI-generated content may be incorrect.">
            <a:extLst>
              <a:ext uri="{FF2B5EF4-FFF2-40B4-BE49-F238E27FC236}">
                <a16:creationId xmlns:a16="http://schemas.microsoft.com/office/drawing/2014/main" id="{0268D42B-BF61-986D-B4FD-B8FACC2919B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l="33470"/>
          <a:stretch/>
        </p:blipFill>
        <p:spPr>
          <a:xfrm>
            <a:off x="4075043" y="10"/>
            <a:ext cx="8111272" cy="6857990"/>
          </a:xfrm>
          <a:prstGeom prst="rect">
            <a:avLst/>
          </a:prstGeom>
        </p:spPr>
      </p:pic>
      <p:sp>
        <p:nvSpPr>
          <p:cNvPr id="21" name="Rectangle 20">
            <a:extLst>
              <a:ext uri="{FF2B5EF4-FFF2-40B4-BE49-F238E27FC236}">
                <a16:creationId xmlns:a16="http://schemas.microsoft.com/office/drawing/2014/main" id="{8C04651D-B9F4-4935-A02D-364153FBDF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0230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BBAD5F9-9FA9-45C6-A47A-AC8B022EF2F1}"/>
              </a:ext>
            </a:extLst>
          </p:cNvPr>
          <p:cNvSpPr>
            <a:spLocks noGrp="1"/>
          </p:cNvSpPr>
          <p:nvPr>
            <p:ph type="title"/>
          </p:nvPr>
        </p:nvSpPr>
        <p:spPr/>
        <p:txBody>
          <a:bodyPr/>
          <a:lstStyle/>
          <a:p>
            <a:r>
              <a:rPr lang="en-US" dirty="0"/>
              <a:t>Patient Case Scenario Three</a:t>
            </a:r>
          </a:p>
        </p:txBody>
      </p:sp>
      <p:sp>
        <p:nvSpPr>
          <p:cNvPr id="5" name="Content Placeholder 4">
            <a:extLst>
              <a:ext uri="{FF2B5EF4-FFF2-40B4-BE49-F238E27FC236}">
                <a16:creationId xmlns:a16="http://schemas.microsoft.com/office/drawing/2014/main" id="{88956ACB-DB65-4297-BB62-7DD9CFFD481C}"/>
              </a:ext>
            </a:extLst>
          </p:cNvPr>
          <p:cNvSpPr>
            <a:spLocks noGrp="1"/>
          </p:cNvSpPr>
          <p:nvPr>
            <p:ph idx="1"/>
          </p:nvPr>
        </p:nvSpPr>
        <p:spPr>
          <a:xfrm>
            <a:off x="716280" y="1737360"/>
            <a:ext cx="10058400" cy="4023360"/>
          </a:xfrm>
        </p:spPr>
        <p:txBody>
          <a:bodyPr>
            <a:normAutofit fontScale="85000" lnSpcReduction="20000"/>
          </a:bodyPr>
          <a:lstStyle/>
          <a:p>
            <a:pPr marL="0" marR="0" indent="0">
              <a:lnSpc>
                <a:spcPct val="115000"/>
              </a:lnSpc>
              <a:spcBef>
                <a:spcPts val="1200"/>
              </a:spcBef>
              <a:spcAft>
                <a:spcPts val="1200"/>
              </a:spcAft>
              <a:buNone/>
            </a:pPr>
            <a:r>
              <a:rPr lang="en-US" sz="2400" b="1" dirty="0">
                <a:effectLst/>
                <a:ea typeface="Cambria" panose="02040503050406030204" pitchFamily="18" charset="0"/>
                <a:cs typeface="Cambria" panose="02040503050406030204" pitchFamily="18" charset="0"/>
              </a:rPr>
              <a:t>CC</a:t>
            </a:r>
            <a:r>
              <a:rPr lang="en-US" sz="2400" dirty="0">
                <a:effectLst/>
                <a:ea typeface="Cambria" panose="02040503050406030204" pitchFamily="18" charset="0"/>
                <a:cs typeface="Cambria" panose="02040503050406030204" pitchFamily="18" charset="0"/>
              </a:rPr>
              <a:t>: HT is a 70-year-old male seen in the clinic for a follow up on his newly diagnosed atrial fibrillation. He was started on a medication for rate control, but did not receive a prescription for an anticoagulant.  </a:t>
            </a:r>
          </a:p>
          <a:p>
            <a:pPr marL="0" indent="0">
              <a:lnSpc>
                <a:spcPct val="115000"/>
              </a:lnSpc>
              <a:spcAft>
                <a:spcPts val="1200"/>
              </a:spcAft>
              <a:buNone/>
            </a:pPr>
            <a:r>
              <a:rPr lang="en-US" sz="2400" dirty="0">
                <a:effectLst/>
                <a:ea typeface="Cambria" panose="02040503050406030204" pitchFamily="18" charset="0"/>
                <a:cs typeface="Cambria" panose="02040503050406030204" pitchFamily="18" charset="0"/>
              </a:rPr>
              <a:t>The patient reports he has had trouble voiding for the last three months.  During the visit, the provider did notice some edema in the patient’s lower legs. </a:t>
            </a:r>
          </a:p>
          <a:p>
            <a:pPr marL="0" marR="0" indent="0">
              <a:lnSpc>
                <a:spcPct val="115000"/>
              </a:lnSpc>
              <a:spcBef>
                <a:spcPts val="1200"/>
              </a:spcBef>
              <a:spcAft>
                <a:spcPts val="1200"/>
              </a:spcAft>
              <a:buNone/>
            </a:pPr>
            <a:r>
              <a:rPr lang="en-US" sz="2400" dirty="0">
                <a:effectLst/>
                <a:ea typeface="Cambria" panose="02040503050406030204" pitchFamily="18" charset="0"/>
                <a:cs typeface="Cambria" panose="02040503050406030204" pitchFamily="18" charset="0"/>
              </a:rPr>
              <a:t>The patient has recently moved into an assisted living facility and the care team would like to optimize HT’s medication list and assess the patient’s </a:t>
            </a:r>
            <a:r>
              <a:rPr lang="en-US" sz="2400">
                <a:effectLst/>
                <a:ea typeface="Cambria" panose="02040503050406030204" pitchFamily="18" charset="0"/>
                <a:cs typeface="Cambria" panose="02040503050406030204" pitchFamily="18" charset="0"/>
              </a:rPr>
              <a:t>fall risk.</a:t>
            </a:r>
            <a:endParaRPr lang="en-US" sz="2400" dirty="0">
              <a:effectLst/>
              <a:ea typeface="Cambria" panose="02040503050406030204" pitchFamily="18" charset="0"/>
              <a:cs typeface="Cambria" panose="02040503050406030204" pitchFamily="18" charset="0"/>
            </a:endParaRPr>
          </a:p>
          <a:p>
            <a:pPr marL="0" marR="0" indent="0">
              <a:lnSpc>
                <a:spcPct val="115000"/>
              </a:lnSpc>
              <a:spcBef>
                <a:spcPts val="1200"/>
              </a:spcBef>
              <a:spcAft>
                <a:spcPts val="1200"/>
              </a:spcAft>
              <a:buNone/>
            </a:pPr>
            <a:r>
              <a:rPr lang="en-US" sz="2400" b="1" dirty="0"/>
              <a:t>PMH:</a:t>
            </a:r>
            <a:r>
              <a:rPr lang="en-US" sz="2400" dirty="0"/>
              <a:t>  </a:t>
            </a:r>
            <a:r>
              <a:rPr lang="en-US" sz="2400" dirty="0">
                <a:effectLst/>
                <a:ea typeface="Cambria" panose="02040503050406030204" pitchFamily="18" charset="0"/>
                <a:cs typeface="Cambria" panose="02040503050406030204" pitchFamily="18" charset="0"/>
              </a:rPr>
              <a:t>Hypertension, Peripheral neuropathy, depression, atrial fibrillation, dry eye, BPH, Type 2 diabetes, Constipation, Allergic rhinitis</a:t>
            </a:r>
            <a:endParaRPr lang="en-US" sz="2400" dirty="0">
              <a:effectLst/>
              <a:ea typeface="Calibri" panose="020F0502020204030204" pitchFamily="34" charset="0"/>
            </a:endParaRPr>
          </a:p>
          <a:p>
            <a:pPr marL="0" marR="0" indent="0">
              <a:lnSpc>
                <a:spcPct val="115000"/>
              </a:lnSpc>
              <a:spcBef>
                <a:spcPts val="1200"/>
              </a:spcBef>
              <a:spcAft>
                <a:spcPts val="1200"/>
              </a:spcAft>
              <a:buNone/>
            </a:pPr>
            <a:endParaRPr lang="en-US" dirty="0"/>
          </a:p>
        </p:txBody>
      </p:sp>
    </p:spTree>
    <p:extLst>
      <p:ext uri="{BB962C8B-B14F-4D97-AF65-F5344CB8AC3E}">
        <p14:creationId xmlns:p14="http://schemas.microsoft.com/office/powerpoint/2010/main" val="36126010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F1C4A-B154-4540-AD3D-B03843B1203D}"/>
              </a:ext>
            </a:extLst>
          </p:cNvPr>
          <p:cNvSpPr>
            <a:spLocks noGrp="1"/>
          </p:cNvSpPr>
          <p:nvPr>
            <p:ph type="title"/>
          </p:nvPr>
        </p:nvSpPr>
        <p:spPr/>
        <p:txBody>
          <a:bodyPr/>
          <a:lstStyle/>
          <a:p>
            <a:r>
              <a:rPr lang="en-US" dirty="0"/>
              <a:t>Patient Case Scenario Three</a:t>
            </a:r>
          </a:p>
        </p:txBody>
      </p:sp>
      <p:sp>
        <p:nvSpPr>
          <p:cNvPr id="3" name="Content Placeholder 2">
            <a:extLst>
              <a:ext uri="{FF2B5EF4-FFF2-40B4-BE49-F238E27FC236}">
                <a16:creationId xmlns:a16="http://schemas.microsoft.com/office/drawing/2014/main" id="{8E7B77E1-5D88-479B-AD90-E2D20A9098E9}"/>
              </a:ext>
            </a:extLst>
          </p:cNvPr>
          <p:cNvSpPr>
            <a:spLocks noGrp="1"/>
          </p:cNvSpPr>
          <p:nvPr>
            <p:ph sz="half" idx="1"/>
          </p:nvPr>
        </p:nvSpPr>
        <p:spPr>
          <a:xfrm>
            <a:off x="1097280" y="1737359"/>
            <a:ext cx="4937760" cy="4023360"/>
          </a:xfrm>
        </p:spPr>
        <p:txBody>
          <a:bodyPr>
            <a:normAutofit fontScale="92500" lnSpcReduction="20000"/>
          </a:bodyPr>
          <a:lstStyle/>
          <a:p>
            <a:pPr marL="0" marR="0">
              <a:lnSpc>
                <a:spcPct val="107000"/>
              </a:lnSpc>
              <a:spcBef>
                <a:spcPts val="0"/>
              </a:spcBef>
              <a:spcAft>
                <a:spcPts val="0"/>
              </a:spcAft>
            </a:pPr>
            <a:r>
              <a:rPr lang="en-US" sz="2000" b="1" dirty="0">
                <a:effectLst/>
                <a:ea typeface="Cambria" panose="02040503050406030204" pitchFamily="18" charset="0"/>
                <a:cs typeface="Cambria" panose="02040503050406030204" pitchFamily="18" charset="0"/>
              </a:rPr>
              <a:t>Current medications:</a:t>
            </a:r>
            <a:endParaRPr lang="en-US" sz="2000" dirty="0">
              <a:effectLst/>
              <a:ea typeface="Calibri" panose="020F0502020204030204" pitchFamily="34" charset="0"/>
            </a:endParaRPr>
          </a:p>
          <a:p>
            <a:pPr marL="457200" marR="0">
              <a:lnSpc>
                <a:spcPct val="107000"/>
              </a:lnSpc>
              <a:spcBef>
                <a:spcPts val="0"/>
              </a:spcBef>
              <a:spcAft>
                <a:spcPts val="0"/>
              </a:spcAft>
            </a:pPr>
            <a:r>
              <a:rPr lang="en-US" sz="2000" dirty="0">
                <a:effectLst/>
                <a:ea typeface="Noto Sans Symbols"/>
                <a:cs typeface="Noto Sans Symbols"/>
              </a:rPr>
              <a:t>●</a:t>
            </a:r>
            <a:r>
              <a:rPr lang="en-US" sz="20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Lisinopril 20 mg PO once daily</a:t>
            </a:r>
            <a:endParaRPr lang="en-US" sz="1800" dirty="0">
              <a:effectLst/>
              <a:ea typeface="Calibri" panose="020F0502020204030204" pitchFamily="34" charset="0"/>
            </a:endParaRPr>
          </a:p>
          <a:p>
            <a:pPr marL="457200" marR="0">
              <a:lnSpc>
                <a:spcPct val="107000"/>
              </a:lnSpc>
              <a:spcBef>
                <a:spcPts val="0"/>
              </a:spcBef>
              <a:spcAft>
                <a:spcPts val="0"/>
              </a:spcAft>
            </a:pPr>
            <a:r>
              <a:rPr lang="en-US" sz="1800" dirty="0">
                <a:effectLst/>
                <a:ea typeface="Noto Sans Symbols"/>
                <a:cs typeface="Noto Sans Symbols"/>
              </a:rPr>
              <a:t>●</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Amlodipine 10 mg PO once daily</a:t>
            </a:r>
            <a:endParaRPr lang="en-US" sz="1800" dirty="0">
              <a:effectLst/>
              <a:ea typeface="Calibri" panose="020F0502020204030204" pitchFamily="34" charset="0"/>
            </a:endParaRPr>
          </a:p>
          <a:p>
            <a:pPr marL="457200" marR="0">
              <a:lnSpc>
                <a:spcPct val="107000"/>
              </a:lnSpc>
              <a:spcBef>
                <a:spcPts val="0"/>
              </a:spcBef>
              <a:spcAft>
                <a:spcPts val="0"/>
              </a:spcAft>
            </a:pPr>
            <a:r>
              <a:rPr lang="en-US" sz="1800" dirty="0">
                <a:effectLst/>
                <a:ea typeface="Noto Sans Symbols"/>
                <a:cs typeface="Noto Sans Symbols"/>
              </a:rPr>
              <a:t>●</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Lidocaine patch: apply 1 patch topically daily (started 9/2024)</a:t>
            </a:r>
            <a:endParaRPr lang="en-US" sz="1800" dirty="0">
              <a:effectLst/>
              <a:ea typeface="Calibri" panose="020F0502020204030204" pitchFamily="34" charset="0"/>
            </a:endParaRPr>
          </a:p>
          <a:p>
            <a:pPr marL="457200" marR="0">
              <a:lnSpc>
                <a:spcPct val="107000"/>
              </a:lnSpc>
              <a:spcBef>
                <a:spcPts val="0"/>
              </a:spcBef>
              <a:spcAft>
                <a:spcPts val="0"/>
              </a:spcAft>
            </a:pPr>
            <a:r>
              <a:rPr lang="en-US" sz="1800" dirty="0">
                <a:effectLst/>
                <a:ea typeface="Noto Sans Symbols"/>
                <a:cs typeface="Noto Sans Symbols"/>
              </a:rPr>
              <a:t>●</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Gabapentin 600 mg PO TID</a:t>
            </a:r>
            <a:endParaRPr lang="en-US" sz="1800" dirty="0">
              <a:effectLst/>
              <a:ea typeface="Calibri" panose="020F0502020204030204" pitchFamily="34" charset="0"/>
            </a:endParaRPr>
          </a:p>
          <a:p>
            <a:pPr marL="457200" marR="0">
              <a:lnSpc>
                <a:spcPct val="107000"/>
              </a:lnSpc>
              <a:spcBef>
                <a:spcPts val="0"/>
              </a:spcBef>
              <a:spcAft>
                <a:spcPts val="0"/>
              </a:spcAft>
            </a:pPr>
            <a:r>
              <a:rPr lang="en-US" sz="1800" dirty="0">
                <a:effectLst/>
                <a:ea typeface="Noto Sans Symbols"/>
                <a:cs typeface="Noto Sans Symbols"/>
              </a:rPr>
              <a:t>●</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Metoprolol succinate 50 mg PO daily</a:t>
            </a:r>
            <a:endParaRPr lang="en-US" sz="1800" dirty="0">
              <a:effectLst/>
              <a:ea typeface="Calibri" panose="020F0502020204030204" pitchFamily="34" charset="0"/>
            </a:endParaRPr>
          </a:p>
          <a:p>
            <a:pPr marL="457200" marR="0">
              <a:lnSpc>
                <a:spcPct val="107000"/>
              </a:lnSpc>
              <a:spcBef>
                <a:spcPts val="0"/>
              </a:spcBef>
              <a:spcAft>
                <a:spcPts val="0"/>
              </a:spcAft>
            </a:pPr>
            <a:r>
              <a:rPr lang="en-US" sz="1800" dirty="0">
                <a:effectLst/>
                <a:ea typeface="Noto Sans Symbols"/>
                <a:cs typeface="Noto Sans Symbols"/>
              </a:rPr>
              <a:t>●</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Tamsulosin 0.4 mg PO QHS (started 1/2025)</a:t>
            </a:r>
            <a:endParaRPr lang="en-US" sz="1800" dirty="0">
              <a:effectLst/>
              <a:ea typeface="Calibri" panose="020F0502020204030204" pitchFamily="34" charset="0"/>
            </a:endParaRPr>
          </a:p>
          <a:p>
            <a:pPr marL="457200" marR="0">
              <a:lnSpc>
                <a:spcPct val="107000"/>
              </a:lnSpc>
              <a:spcBef>
                <a:spcPts val="0"/>
              </a:spcBef>
              <a:spcAft>
                <a:spcPts val="0"/>
              </a:spcAft>
            </a:pPr>
            <a:r>
              <a:rPr lang="en-US" sz="1800" dirty="0">
                <a:effectLst/>
                <a:ea typeface="Noto Sans Symbols"/>
                <a:cs typeface="Noto Sans Symbols"/>
              </a:rPr>
              <a:t>●</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Polyethylene glycol 17 g PO every other day for constipation</a:t>
            </a:r>
          </a:p>
          <a:p>
            <a:pPr marL="365760" indent="0">
              <a:lnSpc>
                <a:spcPct val="107000"/>
              </a:lnSpc>
              <a:spcBef>
                <a:spcPts val="0"/>
              </a:spcBef>
              <a:spcAft>
                <a:spcPts val="0"/>
              </a:spcAft>
              <a:buNone/>
            </a:pPr>
            <a:r>
              <a:rPr lang="en-US" sz="1800" dirty="0">
                <a:effectLst/>
                <a:ea typeface="Noto Sans Symbols"/>
                <a:cs typeface="Noto Sans Symbols"/>
              </a:rPr>
              <a:t>  ●</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Fluoxetine 20 mg PO daily (started 9/2024)</a:t>
            </a:r>
            <a:endParaRPr lang="en-US" sz="1800" dirty="0">
              <a:effectLst/>
              <a:ea typeface="Calibri" panose="020F0502020204030204" pitchFamily="34" charset="0"/>
            </a:endParaRPr>
          </a:p>
          <a:p>
            <a:pPr marL="457200" marR="0">
              <a:lnSpc>
                <a:spcPct val="107000"/>
              </a:lnSpc>
              <a:spcBef>
                <a:spcPts val="0"/>
              </a:spcBef>
              <a:spcAft>
                <a:spcPts val="0"/>
              </a:spcAft>
            </a:pPr>
            <a:r>
              <a:rPr lang="en-US" sz="1800" dirty="0">
                <a:effectLst/>
                <a:ea typeface="Noto Sans Symbols"/>
                <a:cs typeface="Noto Sans Symbols"/>
              </a:rPr>
              <a:t>●</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Senna 1 tablet PO BID</a:t>
            </a:r>
          </a:p>
          <a:p>
            <a:pPr marL="457200" marR="0">
              <a:lnSpc>
                <a:spcPct val="107000"/>
              </a:lnSpc>
              <a:spcBef>
                <a:spcPts val="0"/>
              </a:spcBef>
              <a:spcAft>
                <a:spcPts val="0"/>
              </a:spcAft>
            </a:pPr>
            <a:r>
              <a:rPr lang="en-US" sz="1800" dirty="0">
                <a:effectLst/>
                <a:ea typeface="Noto Sans Symbols"/>
                <a:cs typeface="Noto Sans Symbols"/>
              </a:rPr>
              <a:t>●</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APAP/diphenhydramine PM 2 tablets PO QHS for sleep (started 11/2024)</a:t>
            </a:r>
            <a:endParaRPr lang="en-US" sz="1800" dirty="0">
              <a:effectLst/>
              <a:ea typeface="Calibri" panose="020F0502020204030204" pitchFamily="34" charset="0"/>
            </a:endParaRPr>
          </a:p>
          <a:p>
            <a:pPr marL="457200" marR="0">
              <a:lnSpc>
                <a:spcPct val="107000"/>
              </a:lnSpc>
              <a:spcBef>
                <a:spcPts val="0"/>
              </a:spcBef>
              <a:spcAft>
                <a:spcPts val="0"/>
              </a:spcAft>
            </a:pPr>
            <a:r>
              <a:rPr lang="en-US" sz="1800" dirty="0">
                <a:effectLst/>
                <a:ea typeface="Noto Sans Symbols"/>
                <a:cs typeface="Noto Sans Symbols"/>
              </a:rPr>
              <a:t>●</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Naproxen 500 mg PO BID PRN</a:t>
            </a:r>
            <a:endParaRPr lang="en-US" sz="1800" dirty="0">
              <a:effectLst/>
              <a:ea typeface="Calibri" panose="020F0502020204030204" pitchFamily="34" charset="0"/>
            </a:endParaRPr>
          </a:p>
          <a:p>
            <a:pPr marL="457200" marR="0">
              <a:lnSpc>
                <a:spcPct val="107000"/>
              </a:lnSpc>
              <a:spcBef>
                <a:spcPts val="0"/>
              </a:spcBef>
              <a:spcAft>
                <a:spcPts val="0"/>
              </a:spcAft>
            </a:pPr>
            <a:endParaRPr lang="en-US" sz="1800" dirty="0">
              <a:effectLst/>
              <a:ea typeface="Calibri" panose="020F0502020204030204" pitchFamily="34" charset="0"/>
            </a:endParaRPr>
          </a:p>
          <a:p>
            <a:pPr marL="365760" marR="0" indent="0">
              <a:lnSpc>
                <a:spcPct val="107000"/>
              </a:lnSpc>
              <a:spcBef>
                <a:spcPts val="0"/>
              </a:spcBef>
              <a:spcAft>
                <a:spcPts val="0"/>
              </a:spcAft>
              <a:buNone/>
            </a:pPr>
            <a:r>
              <a:rPr lang="en-US" sz="2000" dirty="0">
                <a:effectLst/>
                <a:latin typeface="Times New Roman" panose="02020603050405020304" pitchFamily="18" charset="0"/>
                <a:ea typeface="Times New Roman" panose="02020603050405020304" pitchFamily="18" charset="0"/>
              </a:rPr>
              <a:t>	</a:t>
            </a:r>
            <a:endParaRPr lang="en-US" sz="2000" dirty="0">
              <a:effectLst/>
              <a:latin typeface="Cambria" panose="02040503050406030204" pitchFamily="18" charset="0"/>
              <a:ea typeface="Cambria" panose="02040503050406030204" pitchFamily="18" charset="0"/>
              <a:cs typeface="Cambria" panose="02040503050406030204" pitchFamily="18" charset="0"/>
            </a:endParaRPr>
          </a:p>
          <a:p>
            <a:endParaRPr lang="en-US" dirty="0"/>
          </a:p>
        </p:txBody>
      </p:sp>
      <p:sp>
        <p:nvSpPr>
          <p:cNvPr id="4" name="Content Placeholder 3">
            <a:extLst>
              <a:ext uri="{FF2B5EF4-FFF2-40B4-BE49-F238E27FC236}">
                <a16:creationId xmlns:a16="http://schemas.microsoft.com/office/drawing/2014/main" id="{7D776E46-01B9-4F9D-8CBE-87D5C64C8849}"/>
              </a:ext>
            </a:extLst>
          </p:cNvPr>
          <p:cNvSpPr>
            <a:spLocks noGrp="1"/>
          </p:cNvSpPr>
          <p:nvPr>
            <p:ph sz="half" idx="2"/>
          </p:nvPr>
        </p:nvSpPr>
        <p:spPr>
          <a:xfrm>
            <a:off x="6217920" y="1845735"/>
            <a:ext cx="4937760" cy="2354790"/>
          </a:xfrm>
        </p:spPr>
        <p:txBody>
          <a:bodyPr>
            <a:normAutofit fontScale="92500" lnSpcReduction="20000"/>
          </a:bodyPr>
          <a:lstStyle/>
          <a:p>
            <a:pPr marL="457200" marR="0">
              <a:lnSpc>
                <a:spcPct val="107000"/>
              </a:lnSpc>
              <a:spcBef>
                <a:spcPts val="0"/>
              </a:spcBef>
              <a:spcAft>
                <a:spcPts val="0"/>
              </a:spcAft>
            </a:pPr>
            <a:r>
              <a:rPr lang="en-US" sz="1800" dirty="0">
                <a:effectLst/>
                <a:ea typeface="Noto Sans Symbols"/>
                <a:cs typeface="Noto Sans Symbols"/>
              </a:rPr>
              <a:t>●</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Metformin 1,000 mg PO BID</a:t>
            </a:r>
            <a:endParaRPr lang="en-US" sz="1800" dirty="0">
              <a:effectLst/>
              <a:ea typeface="Calibri" panose="020F0502020204030204" pitchFamily="34" charset="0"/>
            </a:endParaRPr>
          </a:p>
          <a:p>
            <a:pPr marL="457200" marR="0">
              <a:lnSpc>
                <a:spcPct val="107000"/>
              </a:lnSpc>
              <a:spcBef>
                <a:spcPts val="0"/>
              </a:spcBef>
              <a:spcAft>
                <a:spcPts val="0"/>
              </a:spcAft>
            </a:pPr>
            <a:r>
              <a:rPr lang="en-US" sz="1800" dirty="0">
                <a:effectLst/>
                <a:ea typeface="Noto Sans Symbols"/>
                <a:cs typeface="Noto Sans Symbols"/>
              </a:rPr>
              <a:t>●</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Artificial tears 1 </a:t>
            </a:r>
            <a:r>
              <a:rPr lang="en-US" sz="1800" dirty="0" err="1">
                <a:effectLst/>
                <a:ea typeface="Cambria" panose="02040503050406030204" pitchFamily="18" charset="0"/>
                <a:cs typeface="Cambria" panose="02040503050406030204" pitchFamily="18" charset="0"/>
              </a:rPr>
              <a:t>gtt</a:t>
            </a:r>
            <a:r>
              <a:rPr lang="en-US" sz="1800" dirty="0">
                <a:effectLst/>
                <a:ea typeface="Cambria" panose="02040503050406030204" pitchFamily="18" charset="0"/>
                <a:cs typeface="Cambria" panose="02040503050406030204" pitchFamily="18" charset="0"/>
              </a:rPr>
              <a:t> OU BID</a:t>
            </a:r>
            <a:endParaRPr lang="en-US" sz="1800" dirty="0">
              <a:effectLst/>
              <a:ea typeface="Calibri" panose="020F0502020204030204" pitchFamily="34" charset="0"/>
            </a:endParaRPr>
          </a:p>
          <a:p>
            <a:pPr marL="457200" marR="0">
              <a:lnSpc>
                <a:spcPct val="107000"/>
              </a:lnSpc>
              <a:spcBef>
                <a:spcPts val="0"/>
              </a:spcBef>
              <a:spcAft>
                <a:spcPts val="0"/>
              </a:spcAft>
            </a:pPr>
            <a:r>
              <a:rPr lang="en-US" sz="1800" dirty="0">
                <a:effectLst/>
                <a:ea typeface="Noto Sans Symbols"/>
                <a:cs typeface="Noto Sans Symbols"/>
              </a:rPr>
              <a:t>●</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Pseudoephedrine 120 mg PO BID (started 12/2024)</a:t>
            </a:r>
            <a:endParaRPr lang="en-US" sz="1800" dirty="0">
              <a:effectLst/>
              <a:ea typeface="Calibri" panose="020F0502020204030204" pitchFamily="34" charset="0"/>
            </a:endParaRPr>
          </a:p>
          <a:p>
            <a:pPr marL="457200" marR="0">
              <a:lnSpc>
                <a:spcPct val="107000"/>
              </a:lnSpc>
              <a:spcBef>
                <a:spcPts val="0"/>
              </a:spcBef>
              <a:spcAft>
                <a:spcPts val="0"/>
              </a:spcAft>
            </a:pPr>
            <a:r>
              <a:rPr lang="en-US" sz="1800" dirty="0">
                <a:effectLst/>
                <a:ea typeface="Noto Sans Symbols"/>
                <a:cs typeface="Noto Sans Symbols"/>
              </a:rPr>
              <a:t>●</a:t>
            </a:r>
            <a:r>
              <a:rPr lang="en-US" sz="1800" dirty="0">
                <a:effectLst/>
                <a:ea typeface="Times New Roman" panose="02020603050405020304" pitchFamily="18" charset="0"/>
              </a:rPr>
              <a:t>   	</a:t>
            </a:r>
            <a:r>
              <a:rPr lang="en-US" sz="1800" dirty="0">
                <a:effectLst/>
                <a:ea typeface="Cambria" panose="02040503050406030204" pitchFamily="18" charset="0"/>
                <a:cs typeface="Cambria" panose="02040503050406030204" pitchFamily="18" charset="0"/>
              </a:rPr>
              <a:t>Baclofen 5 mg PO TID</a:t>
            </a:r>
          </a:p>
          <a:p>
            <a:endParaRPr lang="en-US" dirty="0"/>
          </a:p>
        </p:txBody>
      </p:sp>
      <p:sp>
        <p:nvSpPr>
          <p:cNvPr id="7" name="TextBox 6">
            <a:extLst>
              <a:ext uri="{FF2B5EF4-FFF2-40B4-BE49-F238E27FC236}">
                <a16:creationId xmlns:a16="http://schemas.microsoft.com/office/drawing/2014/main" id="{DF7E5633-E329-40DF-8FC9-F24BDEDE8D14}"/>
              </a:ext>
            </a:extLst>
          </p:cNvPr>
          <p:cNvSpPr txBox="1"/>
          <p:nvPr/>
        </p:nvSpPr>
        <p:spPr>
          <a:xfrm>
            <a:off x="6365448" y="3429000"/>
            <a:ext cx="5248373" cy="258532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sz="1800" dirty="0">
                <a:effectLst/>
                <a:latin typeface="Cambria" panose="02040503050406030204" pitchFamily="18" charset="0"/>
                <a:ea typeface="Cambria" panose="02040503050406030204" pitchFamily="18" charset="0"/>
                <a:cs typeface="Cambria" panose="02040503050406030204" pitchFamily="18" charset="0"/>
              </a:rPr>
              <a:t>Fluoxetine and lidocaine were both started four months prior to today’s visit. Lidocaine has been of marginal benefit for his neuropathy and the patient is requiring both naproxen doses in a 24-hour period to control his symptoms. Fluoxetine also has not provided much benefit for his depression. He also has been having trouble sleeping at night, even while taking his APAP/diphenhydramine PM.</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6964359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AAB75E-AAB2-4061-B20B-B7EB2D3B8065}"/>
              </a:ext>
            </a:extLst>
          </p:cNvPr>
          <p:cNvSpPr>
            <a:spLocks noGrp="1"/>
          </p:cNvSpPr>
          <p:nvPr>
            <p:ph type="title"/>
          </p:nvPr>
        </p:nvSpPr>
        <p:spPr/>
        <p:txBody>
          <a:bodyPr/>
          <a:lstStyle/>
          <a:p>
            <a:r>
              <a:rPr lang="en-US" dirty="0"/>
              <a:t>Patient Case Scenario Three</a:t>
            </a:r>
          </a:p>
        </p:txBody>
      </p:sp>
      <p:sp>
        <p:nvSpPr>
          <p:cNvPr id="5" name="Content Placeholder 4">
            <a:extLst>
              <a:ext uri="{FF2B5EF4-FFF2-40B4-BE49-F238E27FC236}">
                <a16:creationId xmlns:a16="http://schemas.microsoft.com/office/drawing/2014/main" id="{80A2A095-3E0D-4A8B-8352-FD4EC795EA5A}"/>
              </a:ext>
            </a:extLst>
          </p:cNvPr>
          <p:cNvSpPr>
            <a:spLocks noGrp="1"/>
          </p:cNvSpPr>
          <p:nvPr>
            <p:ph idx="1"/>
          </p:nvPr>
        </p:nvSpPr>
        <p:spPr/>
        <p:txBody>
          <a:bodyPr>
            <a:normAutofit fontScale="92500" lnSpcReduction="20000"/>
          </a:bodyPr>
          <a:lstStyle/>
          <a:p>
            <a:pPr marL="0" marR="0" indent="0">
              <a:lnSpc>
                <a:spcPct val="107000"/>
              </a:lnSpc>
              <a:spcBef>
                <a:spcPts val="0"/>
              </a:spcBef>
              <a:spcAft>
                <a:spcPts val="0"/>
              </a:spcAft>
              <a:buNone/>
            </a:pPr>
            <a:r>
              <a:rPr lang="en-US"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Social history:</a:t>
            </a:r>
            <a:endParaRPr lang="en-US" sz="1800" dirty="0">
              <a:effectLst/>
              <a:latin typeface="Calibri" panose="020F0502020204030204" pitchFamily="34" charset="0"/>
              <a:ea typeface="Calibri" panose="020F0502020204030204" pitchFamily="34" charset="0"/>
            </a:endParaRPr>
          </a:p>
          <a:p>
            <a:pPr marL="0" marR="0" indent="0">
              <a:lnSpc>
                <a:spcPct val="107000"/>
              </a:lnSpc>
              <a:spcBef>
                <a:spcPts val="0"/>
              </a:spcBef>
              <a:spcAft>
                <a:spcPts val="0"/>
              </a:spcAft>
              <a:buNone/>
            </a:pP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HT is widowed with </a:t>
            </a:r>
            <a:r>
              <a:rPr lang="en-US" sz="1800" dirty="0">
                <a:effectLst/>
                <a:latin typeface="Cambria" panose="02040503050406030204" pitchFamily="18" charset="0"/>
                <a:ea typeface="Cambria" panose="02040503050406030204" pitchFamily="18" charset="0"/>
                <a:cs typeface="Cambria" panose="02040503050406030204" pitchFamily="18" charset="0"/>
              </a:rPr>
              <a:t>three</a:t>
            </a: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 adult children who live 3-4 hours awa</a:t>
            </a:r>
            <a:r>
              <a:rPr lang="en-US" sz="1800" dirty="0">
                <a:solidFill>
                  <a:srgbClr val="000000"/>
                </a:solidFill>
                <a:latin typeface="Cambria" panose="02040503050406030204" pitchFamily="18" charset="0"/>
                <a:ea typeface="Cambria" panose="02040503050406030204" pitchFamily="18" charset="0"/>
                <a:cs typeface="Cambria" panose="02040503050406030204" pitchFamily="18" charset="0"/>
              </a:rPr>
              <a:t>y and visit only periodically.  </a:t>
            </a: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 He was residing at home prior to hospitalization for his atrial fibrillation. He was then discharged to an assisted living facility. HT was a</a:t>
            </a:r>
            <a:r>
              <a:rPr lang="en-US" sz="1800" dirty="0">
                <a:effectLst/>
                <a:latin typeface="Cambria" panose="02040503050406030204" pitchFamily="18" charset="0"/>
                <a:ea typeface="Cambria" panose="02040503050406030204" pitchFamily="18" charset="0"/>
                <a:cs typeface="Cambria" panose="02040503050406030204" pitchFamily="18" charset="0"/>
              </a:rPr>
              <a:t> </a:t>
            </a: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smoker for 20 year</a:t>
            </a:r>
            <a:r>
              <a:rPr lang="en-US" sz="1800" dirty="0">
                <a:effectLst/>
                <a:latin typeface="Cambria" panose="02040503050406030204" pitchFamily="18" charset="0"/>
                <a:ea typeface="Cambria" panose="02040503050406030204" pitchFamily="18" charset="0"/>
                <a:cs typeface="Cambria" panose="02040503050406030204" pitchFamily="18" charset="0"/>
              </a:rPr>
              <a:t>s;</a:t>
            </a: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 he quit when he was 40 years old. He reports that he does not drink alcohol.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Family history: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Mother: history of cataracts, glaucoma, and depression.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Father: history of hypertension and diabetes.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Vitals (Today):</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dirty="0" err="1">
                <a:solidFill>
                  <a:srgbClr val="000000"/>
                </a:solidFill>
                <a:effectLst/>
                <a:latin typeface="Cambria" panose="02040503050406030204" pitchFamily="18" charset="0"/>
                <a:ea typeface="Cambria" panose="02040503050406030204" pitchFamily="18" charset="0"/>
                <a:cs typeface="Cambria" panose="02040503050406030204" pitchFamily="18" charset="0"/>
              </a:rPr>
              <a:t>Ht</a:t>
            </a: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 70 inches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dirty="0" err="1">
                <a:solidFill>
                  <a:srgbClr val="000000"/>
                </a:solidFill>
                <a:effectLst/>
                <a:latin typeface="Cambria" panose="02040503050406030204" pitchFamily="18" charset="0"/>
                <a:ea typeface="Cambria" panose="02040503050406030204" pitchFamily="18" charset="0"/>
                <a:cs typeface="Cambria" panose="02040503050406030204" pitchFamily="18" charset="0"/>
              </a:rPr>
              <a:t>Wt</a:t>
            </a: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 175 </a:t>
            </a:r>
            <a:r>
              <a:rPr lang="en-US" sz="1800" dirty="0" err="1">
                <a:solidFill>
                  <a:srgbClr val="000000"/>
                </a:solidFill>
                <a:effectLst/>
                <a:latin typeface="Cambria" panose="02040503050406030204" pitchFamily="18" charset="0"/>
                <a:ea typeface="Cambria" panose="02040503050406030204" pitchFamily="18" charset="0"/>
                <a:cs typeface="Cambria" panose="02040503050406030204" pitchFamily="18" charset="0"/>
              </a:rPr>
              <a:t>lbs</a:t>
            </a: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 </a:t>
            </a:r>
            <a:r>
              <a:rPr lang="en-US" sz="1800" b="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BP: 138/78 mmHg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Pulse: 65 bpm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RR: 22 </a:t>
            </a:r>
            <a:endParaRPr lang="en-US" sz="1800" dirty="0">
              <a:effectLst/>
              <a:latin typeface="Calibri" panose="020F0502020204030204" pitchFamily="34" charset="0"/>
              <a:ea typeface="Calibri" panose="020F0502020204030204" pitchFamily="34" charset="0"/>
            </a:endParaRPr>
          </a:p>
          <a:p>
            <a:pPr marL="0" marR="0">
              <a:lnSpc>
                <a:spcPct val="107000"/>
              </a:lnSpc>
              <a:spcBef>
                <a:spcPts val="0"/>
              </a:spcBef>
              <a:spcAft>
                <a:spcPts val="0"/>
              </a:spcAft>
            </a:pPr>
            <a:r>
              <a:rPr lang="en-US"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Temp: 96.0 </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262391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19C7-46DB-4091-9F9A-BF1127AB8F28}"/>
              </a:ext>
            </a:extLst>
          </p:cNvPr>
          <p:cNvSpPr>
            <a:spLocks noGrp="1"/>
          </p:cNvSpPr>
          <p:nvPr>
            <p:ph type="title"/>
          </p:nvPr>
        </p:nvSpPr>
        <p:spPr/>
        <p:txBody>
          <a:bodyPr/>
          <a:lstStyle/>
          <a:p>
            <a:r>
              <a:rPr lang="en-US" dirty="0"/>
              <a:t>Patient Case Scenario Three</a:t>
            </a:r>
          </a:p>
        </p:txBody>
      </p:sp>
      <p:sp>
        <p:nvSpPr>
          <p:cNvPr id="4" name="Content Placeholder 3">
            <a:extLst>
              <a:ext uri="{FF2B5EF4-FFF2-40B4-BE49-F238E27FC236}">
                <a16:creationId xmlns:a16="http://schemas.microsoft.com/office/drawing/2014/main" id="{697185CC-3127-4C23-89F0-02B67AD494EF}"/>
              </a:ext>
            </a:extLst>
          </p:cNvPr>
          <p:cNvSpPr>
            <a:spLocks noGrp="1"/>
          </p:cNvSpPr>
          <p:nvPr>
            <p:ph sz="half" idx="1"/>
          </p:nvPr>
        </p:nvSpPr>
        <p:spPr/>
        <p:txBody>
          <a:bodyPr/>
          <a:lstStyle/>
          <a:p>
            <a:pPr algn="ctr"/>
            <a:r>
              <a:rPr lang="en-US" dirty="0"/>
              <a:t>Orthostatic Blood Pressures</a:t>
            </a:r>
          </a:p>
          <a:p>
            <a:endParaRPr lang="en-US" dirty="0"/>
          </a:p>
        </p:txBody>
      </p:sp>
      <p:graphicFrame>
        <p:nvGraphicFramePr>
          <p:cNvPr id="8" name="Content Placeholder 7">
            <a:extLst>
              <a:ext uri="{FF2B5EF4-FFF2-40B4-BE49-F238E27FC236}">
                <a16:creationId xmlns:a16="http://schemas.microsoft.com/office/drawing/2014/main" id="{BE8C25C1-E97F-4B30-821D-701530FD95B9}"/>
              </a:ext>
            </a:extLst>
          </p:cNvPr>
          <p:cNvGraphicFramePr>
            <a:graphicFrameLocks noGrp="1"/>
          </p:cNvGraphicFramePr>
          <p:nvPr>
            <p:ph sz="half" idx="2"/>
            <p:extLst>
              <p:ext uri="{D42A27DB-BD31-4B8C-83A1-F6EECF244321}">
                <p14:modId xmlns:p14="http://schemas.microsoft.com/office/powerpoint/2010/main" val="3100943163"/>
              </p:ext>
            </p:extLst>
          </p:nvPr>
        </p:nvGraphicFramePr>
        <p:xfrm>
          <a:off x="1230577" y="2349859"/>
          <a:ext cx="4990834" cy="3015109"/>
        </p:xfrm>
        <a:graphic>
          <a:graphicData uri="http://schemas.openxmlformats.org/drawingml/2006/table">
            <a:tbl>
              <a:tblPr bandRow="1">
                <a:tableStyleId>{5C22544A-7EE6-4342-B048-85BDC9FD1C3A}</a:tableStyleId>
              </a:tblPr>
              <a:tblGrid>
                <a:gridCol w="1835473">
                  <a:extLst>
                    <a:ext uri="{9D8B030D-6E8A-4147-A177-3AD203B41FA5}">
                      <a16:colId xmlns:a16="http://schemas.microsoft.com/office/drawing/2014/main" val="1428796980"/>
                    </a:ext>
                  </a:extLst>
                </a:gridCol>
                <a:gridCol w="1361135">
                  <a:extLst>
                    <a:ext uri="{9D8B030D-6E8A-4147-A177-3AD203B41FA5}">
                      <a16:colId xmlns:a16="http://schemas.microsoft.com/office/drawing/2014/main" val="2303897794"/>
                    </a:ext>
                  </a:extLst>
                </a:gridCol>
                <a:gridCol w="1794226">
                  <a:extLst>
                    <a:ext uri="{9D8B030D-6E8A-4147-A177-3AD203B41FA5}">
                      <a16:colId xmlns:a16="http://schemas.microsoft.com/office/drawing/2014/main" val="2996397302"/>
                    </a:ext>
                  </a:extLst>
                </a:gridCol>
              </a:tblGrid>
              <a:tr h="0">
                <a:tc>
                  <a:txBody>
                    <a:bodyPr/>
                    <a:lstStyle/>
                    <a:p>
                      <a:pPr marL="0" marR="0">
                        <a:lnSpc>
                          <a:spcPct val="107000"/>
                        </a:lnSpc>
                        <a:spcBef>
                          <a:spcPts val="0"/>
                        </a:spcBef>
                        <a:spcAft>
                          <a:spcPts val="0"/>
                        </a:spcAft>
                      </a:pPr>
                      <a:r>
                        <a:rPr lang="en-US" sz="1000" dirty="0">
                          <a:effectLst/>
                        </a:rPr>
                        <a:t>Date </a:t>
                      </a:r>
                      <a:endParaRPr lang="en-US" sz="11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a:effectLst/>
                        </a:rPr>
                        <a:t>Sitting BP</a:t>
                      </a:r>
                      <a:endParaRPr lang="en-US" sz="11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a:effectLst/>
                        </a:rPr>
                        <a:t>Standing BP</a:t>
                      </a:r>
                      <a:endParaRPr lang="en-US" sz="110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2811129616"/>
                  </a:ext>
                </a:extLst>
              </a:tr>
              <a:tr h="455380">
                <a:tc>
                  <a:txBody>
                    <a:bodyPr/>
                    <a:lstStyle/>
                    <a:p>
                      <a:pPr marL="0" marR="0">
                        <a:lnSpc>
                          <a:spcPct val="107000"/>
                        </a:lnSpc>
                        <a:spcBef>
                          <a:spcPts val="0"/>
                        </a:spcBef>
                        <a:spcAft>
                          <a:spcPts val="0"/>
                        </a:spcAft>
                      </a:pPr>
                      <a:r>
                        <a:rPr lang="en-US" sz="1000" dirty="0">
                          <a:effectLst/>
                        </a:rPr>
                        <a:t>1/3/2025</a:t>
                      </a:r>
                      <a:endParaRPr lang="en-US" sz="11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dirty="0">
                          <a:effectLst/>
                        </a:rPr>
                        <a:t>125/60 mmHg</a:t>
                      </a:r>
                      <a:endParaRPr lang="en-US" sz="11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dirty="0">
                          <a:effectLst/>
                        </a:rPr>
                        <a:t>--</a:t>
                      </a:r>
                      <a:endParaRPr lang="en-US" sz="1100"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4126570764"/>
                  </a:ext>
                </a:extLst>
              </a:tr>
              <a:tr h="455380">
                <a:tc>
                  <a:txBody>
                    <a:bodyPr/>
                    <a:lstStyle/>
                    <a:p>
                      <a:pPr marL="0" marR="0">
                        <a:lnSpc>
                          <a:spcPct val="107000"/>
                        </a:lnSpc>
                        <a:spcBef>
                          <a:spcPts val="0"/>
                        </a:spcBef>
                        <a:spcAft>
                          <a:spcPts val="0"/>
                        </a:spcAft>
                      </a:pPr>
                      <a:r>
                        <a:rPr lang="en-US" sz="1000" dirty="0">
                          <a:effectLst/>
                        </a:rPr>
                        <a:t>1/8/2025</a:t>
                      </a:r>
                      <a:endParaRPr lang="en-US" sz="11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dirty="0">
                          <a:effectLst/>
                        </a:rPr>
                        <a:t>135/77 mmHg</a:t>
                      </a:r>
                      <a:endParaRPr lang="en-US" sz="11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dirty="0">
                          <a:effectLst/>
                        </a:rPr>
                        <a:t>120/55 mmHg</a:t>
                      </a:r>
                      <a:endParaRPr lang="en-US" sz="1100"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1050387831"/>
                  </a:ext>
                </a:extLst>
              </a:tr>
              <a:tr h="455380">
                <a:tc>
                  <a:txBody>
                    <a:bodyPr/>
                    <a:lstStyle/>
                    <a:p>
                      <a:pPr marL="0" marR="0">
                        <a:lnSpc>
                          <a:spcPct val="107000"/>
                        </a:lnSpc>
                        <a:spcBef>
                          <a:spcPts val="0"/>
                        </a:spcBef>
                        <a:spcAft>
                          <a:spcPts val="0"/>
                        </a:spcAft>
                      </a:pPr>
                      <a:r>
                        <a:rPr lang="en-US" sz="1000" dirty="0">
                          <a:effectLst/>
                        </a:rPr>
                        <a:t>1/10/2025</a:t>
                      </a:r>
                      <a:endParaRPr lang="en-US" sz="11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dirty="0">
                          <a:effectLst/>
                        </a:rPr>
                        <a:t>142/76 mmHg</a:t>
                      </a:r>
                      <a:endParaRPr lang="en-US" sz="11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dirty="0">
                          <a:effectLst/>
                        </a:rPr>
                        <a:t>125/60 mmHg</a:t>
                      </a:r>
                      <a:endParaRPr lang="en-US" sz="1100"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1496045727"/>
                  </a:ext>
                </a:extLst>
              </a:tr>
              <a:tr h="455380">
                <a:tc>
                  <a:txBody>
                    <a:bodyPr/>
                    <a:lstStyle/>
                    <a:p>
                      <a:pPr marL="0" marR="0">
                        <a:lnSpc>
                          <a:spcPct val="107000"/>
                        </a:lnSpc>
                        <a:spcBef>
                          <a:spcPts val="0"/>
                        </a:spcBef>
                        <a:spcAft>
                          <a:spcPts val="0"/>
                        </a:spcAft>
                      </a:pPr>
                      <a:r>
                        <a:rPr lang="en-US" sz="1000" dirty="0">
                          <a:effectLst/>
                        </a:rPr>
                        <a:t>1/15/2025</a:t>
                      </a:r>
                      <a:endParaRPr lang="en-US" sz="11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dirty="0">
                          <a:effectLst/>
                        </a:rPr>
                        <a:t>137/74 mmHg</a:t>
                      </a:r>
                      <a:endParaRPr lang="en-US" sz="11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dirty="0">
                          <a:effectLst/>
                        </a:rPr>
                        <a:t>110/70 mmHg</a:t>
                      </a:r>
                      <a:endParaRPr lang="en-US" sz="1100"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1180568844"/>
                  </a:ext>
                </a:extLst>
              </a:tr>
              <a:tr h="455380">
                <a:tc>
                  <a:txBody>
                    <a:bodyPr/>
                    <a:lstStyle/>
                    <a:p>
                      <a:pPr marL="0" marR="0">
                        <a:lnSpc>
                          <a:spcPct val="107000"/>
                        </a:lnSpc>
                        <a:spcBef>
                          <a:spcPts val="0"/>
                        </a:spcBef>
                        <a:spcAft>
                          <a:spcPts val="0"/>
                        </a:spcAft>
                      </a:pPr>
                      <a:r>
                        <a:rPr lang="en-US" sz="1000" dirty="0">
                          <a:effectLst/>
                        </a:rPr>
                        <a:t>1/17/2025</a:t>
                      </a:r>
                      <a:endParaRPr lang="en-US" sz="11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dirty="0">
                          <a:effectLst/>
                        </a:rPr>
                        <a:t>129/78 mmHg</a:t>
                      </a:r>
                      <a:endParaRPr lang="en-US" sz="11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dirty="0">
                          <a:effectLst/>
                        </a:rPr>
                        <a:t>127/55 mmHg</a:t>
                      </a:r>
                      <a:endParaRPr lang="en-US" sz="1100"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3550229396"/>
                  </a:ext>
                </a:extLst>
              </a:tr>
              <a:tr h="455380">
                <a:tc>
                  <a:txBody>
                    <a:bodyPr/>
                    <a:lstStyle/>
                    <a:p>
                      <a:pPr marL="0" marR="0">
                        <a:lnSpc>
                          <a:spcPct val="107000"/>
                        </a:lnSpc>
                        <a:spcBef>
                          <a:spcPts val="0"/>
                        </a:spcBef>
                        <a:spcAft>
                          <a:spcPts val="0"/>
                        </a:spcAft>
                      </a:pPr>
                      <a:r>
                        <a:rPr lang="en-US" sz="1000" dirty="0">
                          <a:effectLst/>
                        </a:rPr>
                        <a:t>1/22/2025</a:t>
                      </a:r>
                      <a:endParaRPr lang="en-US" sz="11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dirty="0">
                          <a:effectLst/>
                        </a:rPr>
                        <a:t>130/76 mmHg</a:t>
                      </a:r>
                      <a:endParaRPr lang="en-US" sz="11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07000"/>
                        </a:lnSpc>
                        <a:spcBef>
                          <a:spcPts val="0"/>
                        </a:spcBef>
                        <a:spcAft>
                          <a:spcPts val="0"/>
                        </a:spcAft>
                      </a:pPr>
                      <a:r>
                        <a:rPr lang="en-US" sz="1000" dirty="0">
                          <a:effectLst/>
                        </a:rPr>
                        <a:t>125/57 mmHg</a:t>
                      </a:r>
                      <a:endParaRPr lang="en-US" sz="1100"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1070704833"/>
                  </a:ext>
                </a:extLst>
              </a:tr>
            </a:tbl>
          </a:graphicData>
        </a:graphic>
      </p:graphicFrame>
      <p:sp>
        <p:nvSpPr>
          <p:cNvPr id="11" name="TextBox 10">
            <a:extLst>
              <a:ext uri="{FF2B5EF4-FFF2-40B4-BE49-F238E27FC236}">
                <a16:creationId xmlns:a16="http://schemas.microsoft.com/office/drawing/2014/main" id="{73F8C0FE-A47D-4E4A-B1E3-9C9C502DAC95}"/>
              </a:ext>
            </a:extLst>
          </p:cNvPr>
          <p:cNvSpPr txBox="1"/>
          <p:nvPr/>
        </p:nvSpPr>
        <p:spPr>
          <a:xfrm>
            <a:off x="4105275" y="3248025"/>
            <a:ext cx="184731" cy="369332"/>
          </a:xfrm>
          <a:prstGeom prst="rect">
            <a:avLst/>
          </a:prstGeom>
          <a:noFill/>
        </p:spPr>
        <p:txBody>
          <a:bodyPr wrap="none" rtlCol="0">
            <a:spAutoFit/>
          </a:bodyPr>
          <a:lstStyle/>
          <a:p>
            <a:endParaRPr lang="en-US" dirty="0"/>
          </a:p>
        </p:txBody>
      </p:sp>
      <p:sp>
        <p:nvSpPr>
          <p:cNvPr id="13" name="TextBox 12">
            <a:extLst>
              <a:ext uri="{FF2B5EF4-FFF2-40B4-BE49-F238E27FC236}">
                <a16:creationId xmlns:a16="http://schemas.microsoft.com/office/drawing/2014/main" id="{0A624D31-63D1-42D0-8BAD-04FC85D0EBC6}"/>
              </a:ext>
            </a:extLst>
          </p:cNvPr>
          <p:cNvSpPr txBox="1"/>
          <p:nvPr/>
        </p:nvSpPr>
        <p:spPr>
          <a:xfrm>
            <a:off x="8877300" y="1843554"/>
            <a:ext cx="649858" cy="400110"/>
          </a:xfrm>
          <a:prstGeom prst="rect">
            <a:avLst/>
          </a:prstGeom>
          <a:noFill/>
        </p:spPr>
        <p:txBody>
          <a:bodyPr wrap="none" rtlCol="0">
            <a:spAutoFit/>
          </a:bodyPr>
          <a:lstStyle/>
          <a:p>
            <a:r>
              <a:rPr lang="en-US" sz="2000" dirty="0"/>
              <a:t>Labs</a:t>
            </a:r>
            <a:endParaRPr lang="en-US" dirty="0"/>
          </a:p>
        </p:txBody>
      </p:sp>
      <p:graphicFrame>
        <p:nvGraphicFramePr>
          <p:cNvPr id="14" name="Table 13">
            <a:extLst>
              <a:ext uri="{FF2B5EF4-FFF2-40B4-BE49-F238E27FC236}">
                <a16:creationId xmlns:a16="http://schemas.microsoft.com/office/drawing/2014/main" id="{30FD783D-822C-45DD-8982-64C20781747F}"/>
              </a:ext>
            </a:extLst>
          </p:cNvPr>
          <p:cNvGraphicFramePr>
            <a:graphicFrameLocks noGrp="1"/>
          </p:cNvGraphicFramePr>
          <p:nvPr>
            <p:extLst>
              <p:ext uri="{D42A27DB-BD31-4B8C-83A1-F6EECF244321}">
                <p14:modId xmlns:p14="http://schemas.microsoft.com/office/powerpoint/2010/main" val="2940342237"/>
              </p:ext>
            </p:extLst>
          </p:nvPr>
        </p:nvGraphicFramePr>
        <p:xfrm>
          <a:off x="7749283" y="2237137"/>
          <a:ext cx="3345438" cy="4024033"/>
        </p:xfrm>
        <a:graphic>
          <a:graphicData uri="http://schemas.openxmlformats.org/drawingml/2006/table">
            <a:tbl>
              <a:tblPr bandRow="1">
                <a:tableStyleId>{5C22544A-7EE6-4342-B048-85BDC9FD1C3A}</a:tableStyleId>
              </a:tblPr>
              <a:tblGrid>
                <a:gridCol w="1163926">
                  <a:extLst>
                    <a:ext uri="{9D8B030D-6E8A-4147-A177-3AD203B41FA5}">
                      <a16:colId xmlns:a16="http://schemas.microsoft.com/office/drawing/2014/main" val="1085978087"/>
                    </a:ext>
                  </a:extLst>
                </a:gridCol>
                <a:gridCol w="1090756">
                  <a:extLst>
                    <a:ext uri="{9D8B030D-6E8A-4147-A177-3AD203B41FA5}">
                      <a16:colId xmlns:a16="http://schemas.microsoft.com/office/drawing/2014/main" val="3313658574"/>
                    </a:ext>
                  </a:extLst>
                </a:gridCol>
                <a:gridCol w="1090756">
                  <a:extLst>
                    <a:ext uri="{9D8B030D-6E8A-4147-A177-3AD203B41FA5}">
                      <a16:colId xmlns:a16="http://schemas.microsoft.com/office/drawing/2014/main" val="4201806815"/>
                    </a:ext>
                  </a:extLst>
                </a:gridCol>
              </a:tblGrid>
              <a:tr h="399343">
                <a:tc>
                  <a:txBody>
                    <a:bodyPr/>
                    <a:lstStyle/>
                    <a:p>
                      <a:pPr marL="0" marR="0">
                        <a:lnSpc>
                          <a:spcPct val="107000"/>
                        </a:lnSpc>
                        <a:spcBef>
                          <a:spcPts val="0"/>
                        </a:spcBef>
                        <a:spcAft>
                          <a:spcPts val="0"/>
                        </a:spcAft>
                      </a:pPr>
                      <a:r>
                        <a:rPr lang="en-US" sz="1100">
                          <a:effectLst/>
                        </a:rPr>
                        <a:t> </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dirty="0">
                          <a:effectLst/>
                        </a:rPr>
                        <a:t>1/3/2025</a:t>
                      </a:r>
                      <a:endParaRPr lang="en-US" sz="1000" dirty="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dirty="0">
                          <a:effectLst/>
                        </a:rPr>
                        <a:t>1/28/2025</a:t>
                      </a:r>
                      <a:endParaRPr lang="en-US" sz="1000" dirty="0">
                        <a:effectLst/>
                        <a:latin typeface="Calibri" panose="020F0502020204030204" pitchFamily="34" charset="0"/>
                        <a:ea typeface="Calibri" panose="020F0502020204030204" pitchFamily="34" charset="0"/>
                      </a:endParaRPr>
                    </a:p>
                  </a:txBody>
                  <a:tcPr marL="57000" marR="57000" marT="57000" marB="57000"/>
                </a:tc>
                <a:extLst>
                  <a:ext uri="{0D108BD9-81ED-4DB2-BD59-A6C34878D82A}">
                    <a16:rowId xmlns:a16="http://schemas.microsoft.com/office/drawing/2014/main" val="3951793921"/>
                  </a:ext>
                </a:extLst>
              </a:tr>
              <a:tr h="413992">
                <a:tc>
                  <a:txBody>
                    <a:bodyPr/>
                    <a:lstStyle/>
                    <a:p>
                      <a:pPr marL="0" marR="0">
                        <a:lnSpc>
                          <a:spcPct val="107000"/>
                        </a:lnSpc>
                        <a:spcBef>
                          <a:spcPts val="0"/>
                        </a:spcBef>
                        <a:spcAft>
                          <a:spcPts val="0"/>
                        </a:spcAft>
                      </a:pPr>
                      <a:r>
                        <a:rPr lang="en-US" sz="900">
                          <a:effectLst/>
                        </a:rPr>
                        <a:t>Sodium </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141</a:t>
                      </a:r>
                      <a:r>
                        <a:rPr lang="en-US" sz="1000">
                          <a:effectLst/>
                        </a:rPr>
                        <a:t> </a:t>
                      </a:r>
                      <a:r>
                        <a:rPr lang="en-US" sz="900">
                          <a:effectLst/>
                        </a:rPr>
                        <a:t>mEq/L</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137</a:t>
                      </a:r>
                      <a:r>
                        <a:rPr lang="en-US" sz="1000">
                          <a:effectLst/>
                        </a:rPr>
                        <a:t> </a:t>
                      </a:r>
                      <a:r>
                        <a:rPr lang="en-US" sz="900">
                          <a:effectLst/>
                        </a:rPr>
                        <a:t>mEq/L</a:t>
                      </a:r>
                      <a:endParaRPr lang="en-US" sz="1000">
                        <a:effectLst/>
                        <a:latin typeface="Calibri" panose="020F0502020204030204" pitchFamily="34" charset="0"/>
                        <a:ea typeface="Calibri" panose="020F0502020204030204" pitchFamily="34" charset="0"/>
                      </a:endParaRPr>
                    </a:p>
                  </a:txBody>
                  <a:tcPr marL="57000" marR="57000" marT="57000" marB="57000"/>
                </a:tc>
                <a:extLst>
                  <a:ext uri="{0D108BD9-81ED-4DB2-BD59-A6C34878D82A}">
                    <a16:rowId xmlns:a16="http://schemas.microsoft.com/office/drawing/2014/main" val="1168322154"/>
                  </a:ext>
                </a:extLst>
              </a:tr>
              <a:tr h="413992">
                <a:tc>
                  <a:txBody>
                    <a:bodyPr/>
                    <a:lstStyle/>
                    <a:p>
                      <a:pPr marL="0" marR="0">
                        <a:lnSpc>
                          <a:spcPct val="107000"/>
                        </a:lnSpc>
                        <a:spcBef>
                          <a:spcPts val="0"/>
                        </a:spcBef>
                        <a:spcAft>
                          <a:spcPts val="0"/>
                        </a:spcAft>
                      </a:pPr>
                      <a:r>
                        <a:rPr lang="en-US" sz="900">
                          <a:effectLst/>
                        </a:rPr>
                        <a:t>Potassium </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4.2</a:t>
                      </a:r>
                      <a:r>
                        <a:rPr lang="en-US" sz="1000">
                          <a:effectLst/>
                        </a:rPr>
                        <a:t> </a:t>
                      </a:r>
                      <a:r>
                        <a:rPr lang="en-US" sz="900">
                          <a:effectLst/>
                        </a:rPr>
                        <a:t>mEq/L</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4.5</a:t>
                      </a:r>
                      <a:r>
                        <a:rPr lang="en-US" sz="1000">
                          <a:effectLst/>
                        </a:rPr>
                        <a:t> </a:t>
                      </a:r>
                      <a:r>
                        <a:rPr lang="en-US" sz="900">
                          <a:effectLst/>
                        </a:rPr>
                        <a:t>mEq/L</a:t>
                      </a:r>
                      <a:endParaRPr lang="en-US" sz="1000">
                        <a:effectLst/>
                        <a:latin typeface="Calibri" panose="020F0502020204030204" pitchFamily="34" charset="0"/>
                        <a:ea typeface="Calibri" panose="020F0502020204030204" pitchFamily="34" charset="0"/>
                      </a:endParaRPr>
                    </a:p>
                  </a:txBody>
                  <a:tcPr marL="57000" marR="57000" marT="57000" marB="57000"/>
                </a:tc>
                <a:extLst>
                  <a:ext uri="{0D108BD9-81ED-4DB2-BD59-A6C34878D82A}">
                    <a16:rowId xmlns:a16="http://schemas.microsoft.com/office/drawing/2014/main" val="1739567361"/>
                  </a:ext>
                </a:extLst>
              </a:tr>
              <a:tr h="399343">
                <a:tc>
                  <a:txBody>
                    <a:bodyPr/>
                    <a:lstStyle/>
                    <a:p>
                      <a:pPr marL="0" marR="0">
                        <a:lnSpc>
                          <a:spcPct val="107000"/>
                        </a:lnSpc>
                        <a:spcBef>
                          <a:spcPts val="0"/>
                        </a:spcBef>
                        <a:spcAft>
                          <a:spcPts val="0"/>
                        </a:spcAft>
                      </a:pPr>
                      <a:r>
                        <a:rPr lang="en-US" sz="900">
                          <a:effectLst/>
                        </a:rPr>
                        <a:t>SCr</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1.12 mg/dL</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1.2 mg/dL</a:t>
                      </a:r>
                      <a:endParaRPr lang="en-US" sz="1000">
                        <a:effectLst/>
                        <a:latin typeface="Calibri" panose="020F0502020204030204" pitchFamily="34" charset="0"/>
                        <a:ea typeface="Calibri" panose="020F0502020204030204" pitchFamily="34" charset="0"/>
                      </a:endParaRPr>
                    </a:p>
                  </a:txBody>
                  <a:tcPr marL="57000" marR="57000" marT="57000" marB="57000"/>
                </a:tc>
                <a:extLst>
                  <a:ext uri="{0D108BD9-81ED-4DB2-BD59-A6C34878D82A}">
                    <a16:rowId xmlns:a16="http://schemas.microsoft.com/office/drawing/2014/main" val="2037777841"/>
                  </a:ext>
                </a:extLst>
              </a:tr>
              <a:tr h="545719">
                <a:tc>
                  <a:txBody>
                    <a:bodyPr/>
                    <a:lstStyle/>
                    <a:p>
                      <a:pPr marL="0" marR="0">
                        <a:lnSpc>
                          <a:spcPct val="107000"/>
                        </a:lnSpc>
                        <a:spcBef>
                          <a:spcPts val="0"/>
                        </a:spcBef>
                        <a:spcAft>
                          <a:spcPts val="0"/>
                        </a:spcAft>
                      </a:pPr>
                      <a:r>
                        <a:rPr lang="en-US" sz="900">
                          <a:effectLst/>
                        </a:rPr>
                        <a:t>eGFR</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&gt;60 mL/min</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&gt;60 mL/min</a:t>
                      </a:r>
                      <a:endParaRPr lang="en-US" sz="1000">
                        <a:effectLst/>
                        <a:latin typeface="Calibri" panose="020F0502020204030204" pitchFamily="34" charset="0"/>
                        <a:ea typeface="Calibri" panose="020F0502020204030204" pitchFamily="34" charset="0"/>
                      </a:endParaRPr>
                    </a:p>
                  </a:txBody>
                  <a:tcPr marL="57000" marR="57000" marT="57000" marB="57000"/>
                </a:tc>
                <a:extLst>
                  <a:ext uri="{0D108BD9-81ED-4DB2-BD59-A6C34878D82A}">
                    <a16:rowId xmlns:a16="http://schemas.microsoft.com/office/drawing/2014/main" val="1525878005"/>
                  </a:ext>
                </a:extLst>
              </a:tr>
              <a:tr h="399343">
                <a:tc>
                  <a:txBody>
                    <a:bodyPr/>
                    <a:lstStyle/>
                    <a:p>
                      <a:pPr marL="0" marR="0">
                        <a:lnSpc>
                          <a:spcPct val="107000"/>
                        </a:lnSpc>
                        <a:spcBef>
                          <a:spcPts val="0"/>
                        </a:spcBef>
                        <a:spcAft>
                          <a:spcPts val="0"/>
                        </a:spcAft>
                      </a:pPr>
                      <a:r>
                        <a:rPr lang="en-US" sz="900">
                          <a:effectLst/>
                        </a:rPr>
                        <a:t>Hemoglobin </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13.3 g/dL</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13.5 g/dL</a:t>
                      </a:r>
                      <a:endParaRPr lang="en-US" sz="1000">
                        <a:effectLst/>
                        <a:latin typeface="Calibri" panose="020F0502020204030204" pitchFamily="34" charset="0"/>
                        <a:ea typeface="Calibri" panose="020F0502020204030204" pitchFamily="34" charset="0"/>
                      </a:endParaRPr>
                    </a:p>
                  </a:txBody>
                  <a:tcPr marL="57000" marR="57000" marT="57000" marB="57000"/>
                </a:tc>
                <a:extLst>
                  <a:ext uri="{0D108BD9-81ED-4DB2-BD59-A6C34878D82A}">
                    <a16:rowId xmlns:a16="http://schemas.microsoft.com/office/drawing/2014/main" val="857155282"/>
                  </a:ext>
                </a:extLst>
              </a:tr>
              <a:tr h="399343">
                <a:tc>
                  <a:txBody>
                    <a:bodyPr/>
                    <a:lstStyle/>
                    <a:p>
                      <a:pPr marL="0" marR="0">
                        <a:lnSpc>
                          <a:spcPct val="107000"/>
                        </a:lnSpc>
                        <a:spcBef>
                          <a:spcPts val="0"/>
                        </a:spcBef>
                        <a:spcAft>
                          <a:spcPts val="0"/>
                        </a:spcAft>
                      </a:pPr>
                      <a:r>
                        <a:rPr lang="en-US" sz="900">
                          <a:effectLst/>
                        </a:rPr>
                        <a:t>Platelet </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158</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172</a:t>
                      </a:r>
                      <a:endParaRPr lang="en-US" sz="1000">
                        <a:effectLst/>
                        <a:latin typeface="Calibri" panose="020F0502020204030204" pitchFamily="34" charset="0"/>
                        <a:ea typeface="Calibri" panose="020F0502020204030204" pitchFamily="34" charset="0"/>
                      </a:endParaRPr>
                    </a:p>
                  </a:txBody>
                  <a:tcPr marL="57000" marR="57000" marT="57000" marB="57000"/>
                </a:tc>
                <a:extLst>
                  <a:ext uri="{0D108BD9-81ED-4DB2-BD59-A6C34878D82A}">
                    <a16:rowId xmlns:a16="http://schemas.microsoft.com/office/drawing/2014/main" val="1794613245"/>
                  </a:ext>
                </a:extLst>
              </a:tr>
              <a:tr h="399343">
                <a:tc>
                  <a:txBody>
                    <a:bodyPr/>
                    <a:lstStyle/>
                    <a:p>
                      <a:pPr marL="0" marR="0">
                        <a:lnSpc>
                          <a:spcPct val="107000"/>
                        </a:lnSpc>
                        <a:spcBef>
                          <a:spcPts val="0"/>
                        </a:spcBef>
                        <a:spcAft>
                          <a:spcPts val="0"/>
                        </a:spcAft>
                      </a:pPr>
                      <a:r>
                        <a:rPr lang="en-US" sz="900">
                          <a:effectLst/>
                        </a:rPr>
                        <a:t>ALT</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32 units/L</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33 units/L</a:t>
                      </a:r>
                      <a:endParaRPr lang="en-US" sz="1000">
                        <a:effectLst/>
                        <a:latin typeface="Calibri" panose="020F0502020204030204" pitchFamily="34" charset="0"/>
                        <a:ea typeface="Calibri" panose="020F0502020204030204" pitchFamily="34" charset="0"/>
                      </a:endParaRPr>
                    </a:p>
                  </a:txBody>
                  <a:tcPr marL="57000" marR="57000" marT="57000" marB="57000"/>
                </a:tc>
                <a:extLst>
                  <a:ext uri="{0D108BD9-81ED-4DB2-BD59-A6C34878D82A}">
                    <a16:rowId xmlns:a16="http://schemas.microsoft.com/office/drawing/2014/main" val="2519111765"/>
                  </a:ext>
                </a:extLst>
              </a:tr>
              <a:tr h="399343">
                <a:tc>
                  <a:txBody>
                    <a:bodyPr/>
                    <a:lstStyle/>
                    <a:p>
                      <a:pPr marL="0" marR="0">
                        <a:lnSpc>
                          <a:spcPct val="107000"/>
                        </a:lnSpc>
                        <a:spcBef>
                          <a:spcPts val="0"/>
                        </a:spcBef>
                        <a:spcAft>
                          <a:spcPts val="0"/>
                        </a:spcAft>
                      </a:pPr>
                      <a:r>
                        <a:rPr lang="en-US" sz="900">
                          <a:effectLst/>
                        </a:rPr>
                        <a:t>AST</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16 units/L</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20 units/L</a:t>
                      </a:r>
                      <a:endParaRPr lang="en-US" sz="1000">
                        <a:effectLst/>
                        <a:latin typeface="Calibri" panose="020F0502020204030204" pitchFamily="34" charset="0"/>
                        <a:ea typeface="Calibri" panose="020F0502020204030204" pitchFamily="34" charset="0"/>
                      </a:endParaRPr>
                    </a:p>
                  </a:txBody>
                  <a:tcPr marL="57000" marR="57000" marT="57000" marB="57000"/>
                </a:tc>
                <a:extLst>
                  <a:ext uri="{0D108BD9-81ED-4DB2-BD59-A6C34878D82A}">
                    <a16:rowId xmlns:a16="http://schemas.microsoft.com/office/drawing/2014/main" val="616595426"/>
                  </a:ext>
                </a:extLst>
              </a:tr>
              <a:tr h="252966">
                <a:tc>
                  <a:txBody>
                    <a:bodyPr/>
                    <a:lstStyle/>
                    <a:p>
                      <a:pPr marL="0" marR="0">
                        <a:lnSpc>
                          <a:spcPct val="107000"/>
                        </a:lnSpc>
                        <a:spcBef>
                          <a:spcPts val="0"/>
                        </a:spcBef>
                        <a:spcAft>
                          <a:spcPts val="0"/>
                        </a:spcAft>
                      </a:pPr>
                      <a:r>
                        <a:rPr lang="en-US" sz="900">
                          <a:effectLst/>
                        </a:rPr>
                        <a:t>HgA1c</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a:effectLst/>
                        </a:rPr>
                        <a:t>--</a:t>
                      </a:r>
                      <a:endParaRPr lang="en-US" sz="1000">
                        <a:effectLst/>
                        <a:latin typeface="Calibri" panose="020F0502020204030204" pitchFamily="34" charset="0"/>
                        <a:ea typeface="Calibri" panose="020F0502020204030204" pitchFamily="34" charset="0"/>
                      </a:endParaRPr>
                    </a:p>
                  </a:txBody>
                  <a:tcPr marL="57000" marR="57000" marT="57000" marB="57000"/>
                </a:tc>
                <a:tc>
                  <a:txBody>
                    <a:bodyPr/>
                    <a:lstStyle/>
                    <a:p>
                      <a:pPr marL="0" marR="0">
                        <a:lnSpc>
                          <a:spcPct val="107000"/>
                        </a:lnSpc>
                        <a:spcBef>
                          <a:spcPts val="0"/>
                        </a:spcBef>
                        <a:spcAft>
                          <a:spcPts val="0"/>
                        </a:spcAft>
                      </a:pPr>
                      <a:r>
                        <a:rPr lang="en-US" sz="900" dirty="0">
                          <a:effectLst/>
                        </a:rPr>
                        <a:t>6.1%</a:t>
                      </a:r>
                      <a:endParaRPr lang="en-US" sz="1000" dirty="0">
                        <a:effectLst/>
                        <a:latin typeface="Calibri" panose="020F0502020204030204" pitchFamily="34" charset="0"/>
                        <a:ea typeface="Calibri" panose="020F0502020204030204" pitchFamily="34" charset="0"/>
                      </a:endParaRPr>
                    </a:p>
                  </a:txBody>
                  <a:tcPr marL="57000" marR="57000" marT="57000" marB="57000"/>
                </a:tc>
                <a:extLst>
                  <a:ext uri="{0D108BD9-81ED-4DB2-BD59-A6C34878D82A}">
                    <a16:rowId xmlns:a16="http://schemas.microsoft.com/office/drawing/2014/main" val="1238768675"/>
                  </a:ext>
                </a:extLst>
              </a:tr>
            </a:tbl>
          </a:graphicData>
        </a:graphic>
      </p:graphicFrame>
    </p:spTree>
    <p:extLst>
      <p:ext uri="{BB962C8B-B14F-4D97-AF65-F5344CB8AC3E}">
        <p14:creationId xmlns:p14="http://schemas.microsoft.com/office/powerpoint/2010/main" val="2950502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BEE3F6-A101-0DB5-A73C-F5544C7FFAF1}"/>
              </a:ext>
            </a:extLst>
          </p:cNvPr>
          <p:cNvSpPr>
            <a:spLocks noGrp="1"/>
          </p:cNvSpPr>
          <p:nvPr>
            <p:ph type="title"/>
          </p:nvPr>
        </p:nvSpPr>
        <p:spPr/>
        <p:txBody>
          <a:bodyPr/>
          <a:lstStyle/>
          <a:p>
            <a:r>
              <a:rPr lang="en-US" dirty="0"/>
              <a:t>References</a:t>
            </a:r>
          </a:p>
        </p:txBody>
      </p:sp>
      <p:sp>
        <p:nvSpPr>
          <p:cNvPr id="5" name="Content Placeholder 4">
            <a:extLst>
              <a:ext uri="{FF2B5EF4-FFF2-40B4-BE49-F238E27FC236}">
                <a16:creationId xmlns:a16="http://schemas.microsoft.com/office/drawing/2014/main" id="{9D60F515-74E0-7BBB-FC6A-C09023EF2BAF}"/>
              </a:ext>
            </a:extLst>
          </p:cNvPr>
          <p:cNvSpPr>
            <a:spLocks noGrp="1"/>
          </p:cNvSpPr>
          <p:nvPr>
            <p:ph idx="1"/>
          </p:nvPr>
        </p:nvSpPr>
        <p:spPr>
          <a:xfrm>
            <a:off x="1097280" y="1845733"/>
            <a:ext cx="10058400" cy="4413023"/>
          </a:xfrm>
        </p:spPr>
        <p:txBody>
          <a:bodyPr>
            <a:normAutofit fontScale="25000" lnSpcReduction="20000"/>
          </a:bodyPr>
          <a:lstStyle/>
          <a:p>
            <a:pPr marL="342900" indent="-342900">
              <a:lnSpc>
                <a:spcPct val="120000"/>
              </a:lnSpc>
              <a:spcBef>
                <a:spcPts val="600"/>
              </a:spcBef>
              <a:buFont typeface="+mj-lt"/>
              <a:buAutoNum type="arabicPeriod"/>
            </a:pPr>
            <a:r>
              <a:rPr lang="en-US" sz="3200" b="0" i="0" dirty="0">
                <a:solidFill>
                  <a:srgbClr val="212121"/>
                </a:solidFill>
                <a:effectLst/>
              </a:rPr>
              <a:t>Coleman EA. Falling through the cracks: challenges and opportunities for improving transitional care for persons with continuous complex care needs. </a:t>
            </a:r>
            <a:r>
              <a:rPr lang="en-US" sz="3200" b="0" i="1" dirty="0">
                <a:solidFill>
                  <a:srgbClr val="212121"/>
                </a:solidFill>
                <a:effectLst/>
              </a:rPr>
              <a:t>J Am </a:t>
            </a:r>
            <a:r>
              <a:rPr lang="en-US" sz="3200" b="0" i="1" dirty="0" err="1">
                <a:solidFill>
                  <a:srgbClr val="212121"/>
                </a:solidFill>
                <a:effectLst/>
              </a:rPr>
              <a:t>Geriatr</a:t>
            </a:r>
            <a:r>
              <a:rPr lang="en-US" sz="3200" b="0" i="1" dirty="0">
                <a:solidFill>
                  <a:srgbClr val="212121"/>
                </a:solidFill>
                <a:effectLst/>
              </a:rPr>
              <a:t> Soc</a:t>
            </a:r>
            <a:r>
              <a:rPr lang="en-US" sz="3200" b="0" i="0" dirty="0">
                <a:solidFill>
                  <a:srgbClr val="212121"/>
                </a:solidFill>
                <a:effectLst/>
              </a:rPr>
              <a:t>. 2003;51(4):549-555. doi:10.1046/j.1532-5415.2003.51185.x </a:t>
            </a:r>
          </a:p>
          <a:p>
            <a:pPr marL="342900" indent="-342900">
              <a:lnSpc>
                <a:spcPct val="120000"/>
              </a:lnSpc>
              <a:spcBef>
                <a:spcPts val="600"/>
              </a:spcBef>
              <a:buFont typeface="+mj-lt"/>
              <a:buAutoNum type="arabicPeriod"/>
            </a:pPr>
            <a:r>
              <a:rPr lang="en-US" sz="3200" dirty="0"/>
              <a:t>National Transitions of Care Coalition (NTOCC) website, </a:t>
            </a:r>
            <a:r>
              <a:rPr lang="en-US" sz="3200" dirty="0">
                <a:hlinkClick r:id="rId2"/>
              </a:rPr>
              <a:t>https://www.ntocc.org/</a:t>
            </a:r>
            <a:endParaRPr lang="en-US" sz="3200" dirty="0"/>
          </a:p>
          <a:p>
            <a:pPr marL="342900" indent="-342900">
              <a:lnSpc>
                <a:spcPct val="120000"/>
              </a:lnSpc>
              <a:spcBef>
                <a:spcPts val="600"/>
              </a:spcBef>
              <a:buFont typeface="+mj-lt"/>
              <a:buAutoNum type="arabicPeriod"/>
            </a:pPr>
            <a:r>
              <a:rPr lang="en-US" sz="3200" dirty="0"/>
              <a:t>Institute of Medicine (US) Committee on the Future Health Care Workforce for Older Americans. Retooling for an Aging America: Building the Health Care Workforce. Washington (DC): National Academies Press (US); 2008. 2, Health Status and Health Care Service Utilization. Available from: https://www.ncbi.nlm.nih.gov/books/NBK215400</a:t>
            </a:r>
          </a:p>
          <a:p>
            <a:pPr marL="342900" indent="-342900">
              <a:lnSpc>
                <a:spcPct val="120000"/>
              </a:lnSpc>
              <a:spcBef>
                <a:spcPts val="600"/>
              </a:spcBef>
              <a:buFont typeface="+mj-lt"/>
              <a:buAutoNum type="arabicPeriod"/>
            </a:pPr>
            <a:r>
              <a:rPr lang="en-US" sz="3200" dirty="0"/>
              <a:t>NTOCC Care Transitions Bundle Seven Essential Interventions Categories </a:t>
            </a:r>
            <a:r>
              <a:rPr lang="en-US" sz="3200" dirty="0">
                <a:hlinkClick r:id="rId3"/>
              </a:rPr>
              <a:t>https://static1.squarespace.com/static/5d48b6eb75823b00016db708/t/66c37ae7a2d20e77089df4ce/1724087015931/VE+EDITS+Revised+Care+Transitions+Bundle+4.2022+%283%29+PLay.pdf</a:t>
            </a:r>
            <a:r>
              <a:rPr lang="en-US" sz="3200" dirty="0"/>
              <a:t> </a:t>
            </a:r>
          </a:p>
          <a:p>
            <a:pPr marL="342900" indent="-342900">
              <a:lnSpc>
                <a:spcPct val="120000"/>
              </a:lnSpc>
              <a:spcBef>
                <a:spcPts val="600"/>
              </a:spcBef>
              <a:buFont typeface="+mj-lt"/>
              <a:buAutoNum type="arabicPeriod"/>
            </a:pPr>
            <a:r>
              <a:rPr lang="en-US" sz="3200" dirty="0"/>
              <a:t>Care Transitions Bundle Definitions 2022  </a:t>
            </a:r>
            <a:r>
              <a:rPr lang="en-US" sz="3200" dirty="0">
                <a:hlinkClick r:id="rId4"/>
              </a:rPr>
              <a:t>https://static1.squarespace.com/static/5d48b6eb75823b00016db708/t/625ed9791b7c6619b871bf1f/1650383225902/Appendix+Care+Transitions+Bundle+Definitions+2022+Revised+CL.pdf</a:t>
            </a:r>
            <a:endParaRPr lang="en-US" sz="3200" dirty="0"/>
          </a:p>
          <a:p>
            <a:pPr marL="342900" indent="-342900">
              <a:lnSpc>
                <a:spcPct val="120000"/>
              </a:lnSpc>
              <a:spcBef>
                <a:spcPts val="600"/>
              </a:spcBef>
              <a:buFont typeface="+mj-lt"/>
              <a:buAutoNum type="arabicPeriod"/>
            </a:pPr>
            <a:r>
              <a:rPr lang="en-US" sz="3200" dirty="0">
                <a:effectLst/>
              </a:rPr>
              <a:t>Hoyer EH, Golden B, Dougherty G, et al. The Paradox of Readmission Prevention Interventions: Missing Those Most in Need. </a:t>
            </a:r>
            <a:r>
              <a:rPr lang="en-US" sz="3200" i="1" dirty="0">
                <a:effectLst/>
              </a:rPr>
              <a:t>The American Journal of Medicine</a:t>
            </a:r>
            <a:r>
              <a:rPr lang="en-US" sz="3200" dirty="0">
                <a:effectLst/>
              </a:rPr>
              <a:t>. 2021;134(9):1142-1147. doi:</a:t>
            </a:r>
            <a:r>
              <a:rPr lang="en-US" sz="3200" dirty="0">
                <a:effectLst/>
                <a:hlinkClick r:id="rId5"/>
              </a:rPr>
              <a:t>10.1016/j.amjmed.2021.04.006</a:t>
            </a:r>
            <a:endParaRPr lang="en-US" sz="3200" dirty="0"/>
          </a:p>
          <a:p>
            <a:pPr marL="342900" indent="-342900">
              <a:lnSpc>
                <a:spcPct val="120000"/>
              </a:lnSpc>
              <a:spcBef>
                <a:spcPts val="600"/>
              </a:spcBef>
              <a:buFont typeface="+mj-lt"/>
              <a:buAutoNum type="arabicPeriod"/>
            </a:pPr>
            <a:r>
              <a:rPr lang="en-US" sz="3200" dirty="0"/>
              <a:t>Auerbach AD, </a:t>
            </a:r>
            <a:r>
              <a:rPr lang="en-US" sz="3200" dirty="0" err="1"/>
              <a:t>Kripalani</a:t>
            </a:r>
            <a:r>
              <a:rPr lang="en-US" sz="3200" dirty="0"/>
              <a:t> S, </a:t>
            </a:r>
            <a:r>
              <a:rPr lang="en-US" sz="3200" dirty="0" err="1"/>
              <a:t>Vasilevskis</a:t>
            </a:r>
            <a:r>
              <a:rPr lang="en-US" sz="3200" dirty="0"/>
              <a:t> EE, Sehgal N, </a:t>
            </a:r>
            <a:r>
              <a:rPr lang="en-US" sz="3200" dirty="0" err="1"/>
              <a:t>Lindenauer</a:t>
            </a:r>
            <a:r>
              <a:rPr lang="en-US" sz="3200" dirty="0"/>
              <a:t> PK, </a:t>
            </a:r>
            <a:r>
              <a:rPr lang="en-US" sz="3200" dirty="0" err="1"/>
              <a:t>Metlay</a:t>
            </a:r>
            <a:r>
              <a:rPr lang="en-US" sz="3200" dirty="0"/>
              <a:t> JP, Fletcher G, </a:t>
            </a:r>
            <a:r>
              <a:rPr lang="en-US" sz="3200" dirty="0" err="1"/>
              <a:t>Ruhnke</a:t>
            </a:r>
            <a:r>
              <a:rPr lang="en-US" sz="3200" dirty="0"/>
              <a:t> GW, Flanders SA, Kim C, Williams MV, Thomas L, </a:t>
            </a:r>
            <a:r>
              <a:rPr lang="en-US" sz="3200" dirty="0" err="1"/>
              <a:t>Giang</a:t>
            </a:r>
            <a:r>
              <a:rPr lang="en-US" sz="3200" dirty="0"/>
              <a:t> V, Herzig SJ, Patel K, </a:t>
            </a:r>
            <a:r>
              <a:rPr lang="en-US" sz="3200" dirty="0" err="1"/>
              <a:t>Boscardin</a:t>
            </a:r>
            <a:r>
              <a:rPr lang="en-US" sz="3200" dirty="0"/>
              <a:t> WJ, Robinson EJ, </a:t>
            </a:r>
            <a:r>
              <a:rPr lang="en-US" sz="3200" dirty="0" err="1"/>
              <a:t>Schnipper</a:t>
            </a:r>
            <a:r>
              <a:rPr lang="en-US" sz="3200" dirty="0"/>
              <a:t> JL. Preventability and Causes of Readmissions in a National Cohort of General Medicine Patients. JAMA Intern Med. 2016 Apr;176(4):484-93. </a:t>
            </a:r>
            <a:r>
              <a:rPr lang="en-US" sz="3200" dirty="0" err="1"/>
              <a:t>doi</a:t>
            </a:r>
            <a:r>
              <a:rPr lang="en-US" sz="3200" dirty="0"/>
              <a:t>: 10.1001/jamainternmed.2015.7863. Erratum in: JAMA Intern Med. 2016 Oct 1;176(10):1579. </a:t>
            </a:r>
            <a:r>
              <a:rPr lang="en-US" sz="3200" dirty="0" err="1"/>
              <a:t>doi</a:t>
            </a:r>
            <a:r>
              <a:rPr lang="en-US" sz="3200" dirty="0"/>
              <a:t>: 10.1001/jamainternmed.2016.4948. PMID: 26954564; PMCID: PMC6900926.</a:t>
            </a:r>
          </a:p>
          <a:p>
            <a:pPr marL="342900" indent="-342900">
              <a:lnSpc>
                <a:spcPct val="120000"/>
              </a:lnSpc>
              <a:spcBef>
                <a:spcPts val="600"/>
              </a:spcBef>
              <a:buFont typeface="+mj-lt"/>
              <a:buAutoNum type="arabicPeriod"/>
            </a:pPr>
            <a:r>
              <a:rPr lang="en-US" sz="3200" b="0" i="0" dirty="0">
                <a:solidFill>
                  <a:srgbClr val="212121"/>
                </a:solidFill>
                <a:effectLst/>
              </a:rPr>
              <a:t>Mueller SK, </a:t>
            </a:r>
            <a:r>
              <a:rPr lang="en-US" sz="3200" b="0" i="0" dirty="0" err="1">
                <a:solidFill>
                  <a:srgbClr val="212121"/>
                </a:solidFill>
                <a:effectLst/>
              </a:rPr>
              <a:t>Sponsler</a:t>
            </a:r>
            <a:r>
              <a:rPr lang="en-US" sz="3200" b="0" i="0" dirty="0">
                <a:solidFill>
                  <a:srgbClr val="212121"/>
                </a:solidFill>
                <a:effectLst/>
              </a:rPr>
              <a:t> KC, </a:t>
            </a:r>
            <a:r>
              <a:rPr lang="en-US" sz="3200" b="0" i="0" dirty="0" err="1">
                <a:solidFill>
                  <a:srgbClr val="212121"/>
                </a:solidFill>
                <a:effectLst/>
              </a:rPr>
              <a:t>Kripalani</a:t>
            </a:r>
            <a:r>
              <a:rPr lang="en-US" sz="3200" b="0" i="0" dirty="0">
                <a:solidFill>
                  <a:srgbClr val="212121"/>
                </a:solidFill>
                <a:effectLst/>
              </a:rPr>
              <a:t> S, </a:t>
            </a:r>
            <a:r>
              <a:rPr lang="en-US" sz="3200" b="0" i="0" dirty="0" err="1">
                <a:solidFill>
                  <a:srgbClr val="212121"/>
                </a:solidFill>
                <a:effectLst/>
              </a:rPr>
              <a:t>Schnipper</a:t>
            </a:r>
            <a:r>
              <a:rPr lang="en-US" sz="3200" b="0" i="0" dirty="0">
                <a:solidFill>
                  <a:srgbClr val="212121"/>
                </a:solidFill>
                <a:effectLst/>
              </a:rPr>
              <a:t> JL. Hospital-based medication reconciliation practices: a systematic review. </a:t>
            </a:r>
            <a:r>
              <a:rPr lang="en-US" sz="3200" b="0" i="1" dirty="0">
                <a:solidFill>
                  <a:srgbClr val="212121"/>
                </a:solidFill>
                <a:effectLst/>
              </a:rPr>
              <a:t>Arch Intern Med</a:t>
            </a:r>
            <a:r>
              <a:rPr lang="en-US" sz="3200" b="0" i="0" dirty="0">
                <a:solidFill>
                  <a:srgbClr val="212121"/>
                </a:solidFill>
                <a:effectLst/>
              </a:rPr>
              <a:t>. 2012;172(14):1057-1069. doi:10.1001/archinternmed.2012.2246</a:t>
            </a:r>
            <a:endParaRPr lang="en-US" sz="3200" dirty="0">
              <a:solidFill>
                <a:prstClr val="black">
                  <a:lumMod val="65000"/>
                  <a:lumOff val="35000"/>
                </a:prstClr>
              </a:solidFill>
            </a:endParaRPr>
          </a:p>
          <a:p>
            <a:pPr marL="342900" indent="-342900">
              <a:lnSpc>
                <a:spcPct val="120000"/>
              </a:lnSpc>
              <a:spcBef>
                <a:spcPts val="600"/>
              </a:spcBef>
              <a:buFont typeface="+mj-lt"/>
              <a:buAutoNum type="arabicPeriod"/>
            </a:pPr>
            <a:r>
              <a:rPr lang="en-US" sz="3200" b="0" i="0" dirty="0" err="1">
                <a:solidFill>
                  <a:srgbClr val="212121"/>
                </a:solidFill>
                <a:effectLst/>
              </a:rPr>
              <a:t>Kerstenetzky</a:t>
            </a:r>
            <a:r>
              <a:rPr lang="en-US" sz="3200" b="0" i="0" dirty="0">
                <a:solidFill>
                  <a:srgbClr val="212121"/>
                </a:solidFill>
                <a:effectLst/>
              </a:rPr>
              <a:t> L, </a:t>
            </a:r>
            <a:r>
              <a:rPr lang="en-US" sz="3200" b="0" i="0" dirty="0" err="1">
                <a:solidFill>
                  <a:srgbClr val="212121"/>
                </a:solidFill>
                <a:effectLst/>
              </a:rPr>
              <a:t>Birschbach</a:t>
            </a:r>
            <a:r>
              <a:rPr lang="en-US" sz="3200" b="0" i="0" dirty="0">
                <a:solidFill>
                  <a:srgbClr val="212121"/>
                </a:solidFill>
                <a:effectLst/>
              </a:rPr>
              <a:t> MJ, Beach KF, Hager DR, </a:t>
            </a:r>
            <a:r>
              <a:rPr lang="en-US" sz="3200" b="0" i="0" dirty="0" err="1">
                <a:solidFill>
                  <a:srgbClr val="212121"/>
                </a:solidFill>
                <a:effectLst/>
              </a:rPr>
              <a:t>Kennelty</a:t>
            </a:r>
            <a:r>
              <a:rPr lang="en-US" sz="3200" b="0" i="0" dirty="0">
                <a:solidFill>
                  <a:srgbClr val="212121"/>
                </a:solidFill>
                <a:effectLst/>
              </a:rPr>
              <a:t> KA. Improving medication information transfer between hospitals, skilled-nursing facilities, and long-term-care pharmacies for hospital discharge transitions of care: A targeted needs assessment using the Intervention Mapping framework. </a:t>
            </a:r>
            <a:r>
              <a:rPr lang="en-US" sz="3200" b="0" i="1" dirty="0">
                <a:solidFill>
                  <a:srgbClr val="212121"/>
                </a:solidFill>
                <a:effectLst/>
              </a:rPr>
              <a:t>Res Social Adm Pharm</a:t>
            </a:r>
            <a:r>
              <a:rPr lang="en-US" sz="3200" b="0" i="0" dirty="0">
                <a:solidFill>
                  <a:srgbClr val="212121"/>
                </a:solidFill>
                <a:effectLst/>
              </a:rPr>
              <a:t>. 2018;14(2):138-145. doi:10.1016/j.sapharm.2016.12.013 </a:t>
            </a:r>
            <a:r>
              <a:rPr lang="en-US" sz="3200" b="0" i="0" u="sng" dirty="0">
                <a:solidFill>
                  <a:srgbClr val="005EA2"/>
                </a:solidFill>
                <a:effectLst/>
                <a:hlinkClick r:id="rId6"/>
              </a:rPr>
              <a:t>10.1001/jamainternmed.2015.7863</a:t>
            </a:r>
            <a:endParaRPr lang="en-US" sz="3200" dirty="0"/>
          </a:p>
          <a:p>
            <a:pPr marL="342900" indent="-342900">
              <a:lnSpc>
                <a:spcPct val="120000"/>
              </a:lnSpc>
              <a:spcBef>
                <a:spcPts val="600"/>
              </a:spcBef>
              <a:buFont typeface="+mj-lt"/>
              <a:buAutoNum type="arabicPeriod"/>
            </a:pPr>
            <a:r>
              <a:rPr lang="en-US" sz="3200" dirty="0"/>
              <a:t>Improving Care Transitions </a:t>
            </a:r>
            <a:r>
              <a:rPr lang="en-US" sz="3200" dirty="0">
                <a:hlinkClick r:id="rId7"/>
              </a:rPr>
              <a:t>Improving Care Transitions | Medicaid</a:t>
            </a:r>
            <a:endParaRPr lang="en-US" sz="3200" dirty="0"/>
          </a:p>
          <a:p>
            <a:pPr marL="342900" indent="-342900">
              <a:lnSpc>
                <a:spcPct val="120000"/>
              </a:lnSpc>
              <a:spcBef>
                <a:spcPts val="600"/>
              </a:spcBef>
              <a:buFont typeface="+mj-lt"/>
              <a:buAutoNum type="arabicPeriod"/>
            </a:pPr>
            <a:r>
              <a:rPr lang="en-US" sz="3200" dirty="0"/>
              <a:t>IDEAL Discharge Planning </a:t>
            </a:r>
            <a:r>
              <a:rPr lang="en-US" sz="3200" dirty="0">
                <a:hlinkClick r:id="rId8"/>
              </a:rPr>
              <a:t>https://www.ahrq.gov/patient-safety/patients-families/engagingfamilies/strategy4/index.html</a:t>
            </a:r>
            <a:endParaRPr lang="en-US" sz="3200" dirty="0"/>
          </a:p>
          <a:p>
            <a:pPr marL="342900" indent="-342900">
              <a:lnSpc>
                <a:spcPct val="120000"/>
              </a:lnSpc>
              <a:spcBef>
                <a:spcPts val="600"/>
              </a:spcBef>
              <a:buFont typeface="+mj-lt"/>
              <a:buAutoNum type="arabicPeriod"/>
            </a:pPr>
            <a:r>
              <a:rPr lang="en-US" sz="2800" dirty="0"/>
              <a:t>Communication During Transitions of Care, 2024.  </a:t>
            </a:r>
            <a:r>
              <a:rPr lang="en-US" sz="2800" dirty="0">
                <a:hlinkClick r:id="rId9"/>
              </a:rPr>
              <a:t>https://psnet.ahrq.gov/perspective/communication-during-transitions-care</a:t>
            </a:r>
            <a:r>
              <a:rPr lang="en-US" sz="2800" dirty="0"/>
              <a:t> </a:t>
            </a:r>
          </a:p>
          <a:p>
            <a:pPr marL="342900" indent="-342900">
              <a:lnSpc>
                <a:spcPct val="120000"/>
              </a:lnSpc>
              <a:spcBef>
                <a:spcPts val="600"/>
              </a:spcBef>
              <a:buFont typeface="+mj-lt"/>
              <a:buAutoNum type="arabicPeriod"/>
            </a:pPr>
            <a:r>
              <a:rPr lang="en-US" sz="3200" dirty="0" err="1">
                <a:latin typeface="Calibri" panose="020F0502020204030204" pitchFamily="34" charset="0"/>
                <a:ea typeface="Calibri" panose="020F0502020204030204" pitchFamily="34" charset="0"/>
                <a:cs typeface="Times New Roman" panose="02020603050405020304" pitchFamily="18" charset="0"/>
              </a:rPr>
              <a:t>Tanski</a:t>
            </a:r>
            <a:r>
              <a:rPr lang="en-US" sz="3200" dirty="0">
                <a:latin typeface="Calibri" panose="020F0502020204030204" pitchFamily="34" charset="0"/>
                <a:ea typeface="Calibri" panose="020F0502020204030204" pitchFamily="34" charset="0"/>
                <a:cs typeface="Times New Roman" panose="02020603050405020304" pitchFamily="18" charset="0"/>
              </a:rPr>
              <a:t>, MC.  Pharmacy Times Health Systems Edition September 2023, 12(5).</a:t>
            </a:r>
          </a:p>
          <a:p>
            <a:pPr marL="342900" indent="-342900">
              <a:lnSpc>
                <a:spcPct val="120000"/>
              </a:lnSpc>
              <a:spcBef>
                <a:spcPts val="600"/>
              </a:spcBef>
              <a:buFont typeface="+mj-lt"/>
              <a:buAutoNum type="arabicPeriod"/>
            </a:pPr>
            <a:r>
              <a:rPr lang="en-US" sz="3200" dirty="0">
                <a:latin typeface="Calibri" panose="020F0502020204030204" pitchFamily="34" charset="0"/>
                <a:ea typeface="Calibri" panose="020F0502020204030204" pitchFamily="34" charset="0"/>
                <a:cs typeface="Times New Roman" panose="02020603050405020304" pitchFamily="18" charset="0"/>
              </a:rPr>
              <a:t>Institute for Healthcare Improvement. Medication reconciliation to prevent adverse drug events. Accessed March 31, 2023. </a:t>
            </a:r>
            <a:r>
              <a:rPr lang="en-US" sz="3200" dirty="0">
                <a:latin typeface="Calibri" panose="020F0502020204030204" pitchFamily="34" charset="0"/>
                <a:ea typeface="Calibri" panose="020F0502020204030204" pitchFamily="34" charset="0"/>
                <a:cs typeface="Times New Roman" panose="02020603050405020304" pitchFamily="18" charset="0"/>
                <a:hlinkClick r:id="rId10"/>
              </a:rPr>
              <a:t>https://www.ihi.org/Topics/ADEsMedicationReconciliation/Pages/default.aspx</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20000"/>
              </a:lnSpc>
              <a:spcBef>
                <a:spcPts val="600"/>
              </a:spcBef>
              <a:buFont typeface="+mj-lt"/>
              <a:buAutoNum type="arabicPeriod"/>
            </a:pPr>
            <a:r>
              <a:rPr lang="en-US" sz="3200" dirty="0">
                <a:latin typeface="Calibri" panose="020F0502020204030204" pitchFamily="34" charset="0"/>
                <a:ea typeface="Calibri" panose="020F0502020204030204" pitchFamily="34" charset="0"/>
                <a:cs typeface="Times New Roman" panose="02020603050405020304" pitchFamily="18" charset="0"/>
              </a:rPr>
              <a:t>Joint Commission. National Patient Safety Goals 2023. Accessed March 31, 2023. </a:t>
            </a:r>
            <a:r>
              <a:rPr lang="en-US" sz="3200" dirty="0">
                <a:latin typeface="Calibri" panose="020F0502020204030204" pitchFamily="34" charset="0"/>
                <a:ea typeface="Calibri" panose="020F0502020204030204" pitchFamily="34" charset="0"/>
                <a:cs typeface="Times New Roman" panose="02020603050405020304" pitchFamily="18" charset="0"/>
                <a:hlinkClick r:id="rId11"/>
              </a:rPr>
              <a:t>https://www.jointcommission.org/standards/national-patient-safety-goals/hospital-national-patient-safety-goals/</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20000"/>
              </a:lnSpc>
              <a:spcBef>
                <a:spcPts val="600"/>
              </a:spcBef>
              <a:buFont typeface="+mj-lt"/>
              <a:buAutoNum type="arabicPeriod"/>
            </a:pPr>
            <a:r>
              <a:rPr lang="en-US" sz="2800" dirty="0"/>
              <a:t>Health in Aging.org  </a:t>
            </a:r>
            <a:r>
              <a:rPr lang="en-US" sz="2800" dirty="0">
                <a:hlinkClick r:id="rId12"/>
              </a:rPr>
              <a:t>https://www.healthinaging.org/age-friendly-healthcare-you</a:t>
            </a:r>
            <a:r>
              <a:rPr lang="en-US" sz="2800" dirty="0"/>
              <a:t> </a:t>
            </a:r>
            <a:endParaRPr lang="en-US" sz="3200" dirty="0"/>
          </a:p>
          <a:p>
            <a:endParaRPr lang="en-US" dirty="0"/>
          </a:p>
        </p:txBody>
      </p:sp>
    </p:spTree>
    <p:extLst>
      <p:ext uri="{BB962C8B-B14F-4D97-AF65-F5344CB8AC3E}">
        <p14:creationId xmlns:p14="http://schemas.microsoft.com/office/powerpoint/2010/main" val="3169620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lstStyle/>
          <a:p>
            <a:r>
              <a:rPr lang="en-US" sz="2400" b="1" dirty="0"/>
              <a:t>Transition of Care</a:t>
            </a:r>
            <a:r>
              <a:rPr lang="en-US" sz="2400" dirty="0"/>
              <a:t>: coordination and continuity of health care during a movement from one location to another or transitioning to a different levels of care within the same location.</a:t>
            </a:r>
          </a:p>
          <a:p>
            <a:r>
              <a:rPr lang="en-US" sz="2400" dirty="0"/>
              <a:t>Examples of Care Transitions</a:t>
            </a:r>
          </a:p>
          <a:p>
            <a:pPr lvl="1"/>
            <a:r>
              <a:rPr lang="en-US" sz="2400" dirty="0"/>
              <a:t>Skilled Nursing Facility </a:t>
            </a:r>
            <a:r>
              <a:rPr lang="en-US" sz="2400" dirty="0">
                <a:sym typeface="Wingdings"/>
              </a:rPr>
              <a:t> Assisted Living Facility</a:t>
            </a:r>
          </a:p>
          <a:p>
            <a:pPr lvl="1"/>
            <a:r>
              <a:rPr lang="en-US" sz="2400" dirty="0">
                <a:sym typeface="Wingdings"/>
              </a:rPr>
              <a:t>Hospital  Rehab Facility</a:t>
            </a:r>
          </a:p>
          <a:p>
            <a:pPr lvl="1"/>
            <a:r>
              <a:rPr lang="en-US" sz="2400" dirty="0">
                <a:sym typeface="Wingdings"/>
              </a:rPr>
              <a:t>Hospital  Home</a:t>
            </a:r>
          </a:p>
          <a:p>
            <a:pPr lvl="1"/>
            <a:r>
              <a:rPr lang="en-US" sz="2400" dirty="0">
                <a:sym typeface="Wingdings"/>
              </a:rPr>
              <a:t>Rehab Facility  Home </a:t>
            </a:r>
          </a:p>
          <a:p>
            <a:endParaRPr lang="en-US" dirty="0"/>
          </a:p>
        </p:txBody>
      </p:sp>
      <p:sp>
        <p:nvSpPr>
          <p:cNvPr id="4" name="TextBox 3">
            <a:extLst>
              <a:ext uri="{FF2B5EF4-FFF2-40B4-BE49-F238E27FC236}">
                <a16:creationId xmlns:a16="http://schemas.microsoft.com/office/drawing/2014/main" id="{A2319E69-D92D-B8A8-7DFB-DA8C407A9520}"/>
              </a:ext>
            </a:extLst>
          </p:cNvPr>
          <p:cNvSpPr txBox="1"/>
          <p:nvPr/>
        </p:nvSpPr>
        <p:spPr>
          <a:xfrm>
            <a:off x="488887" y="5613149"/>
            <a:ext cx="11102478" cy="1015663"/>
          </a:xfrm>
          <a:prstGeom prst="rect">
            <a:avLst/>
          </a:prstGeom>
          <a:noFill/>
        </p:spPr>
        <p:txBody>
          <a:bodyPr wrap="square" rtlCol="0">
            <a:spAutoFit/>
          </a:bodyPr>
          <a:lstStyle/>
          <a:p>
            <a:r>
              <a:rPr lang="en-US" sz="1400" dirty="0"/>
              <a:t>-</a:t>
            </a:r>
            <a:r>
              <a:rPr lang="en-US" sz="1400" b="0" i="0" dirty="0">
                <a:solidFill>
                  <a:srgbClr val="212121"/>
                </a:solidFill>
                <a:effectLst/>
                <a:latin typeface="BlinkMacSystemFont"/>
              </a:rPr>
              <a:t> Coleman EA. Falling through the cracks: challenges and opportunities for improving transitional care for persons with continuous complex care needs. </a:t>
            </a:r>
            <a:r>
              <a:rPr lang="en-US" sz="1400" b="0" i="1" dirty="0">
                <a:solidFill>
                  <a:srgbClr val="212121"/>
                </a:solidFill>
                <a:effectLst/>
                <a:latin typeface="BlinkMacSystemFont"/>
              </a:rPr>
              <a:t>J Am </a:t>
            </a:r>
            <a:r>
              <a:rPr lang="en-US" sz="1400" b="0" i="1" dirty="0" err="1">
                <a:solidFill>
                  <a:srgbClr val="212121"/>
                </a:solidFill>
                <a:effectLst/>
                <a:latin typeface="BlinkMacSystemFont"/>
              </a:rPr>
              <a:t>Geriatr</a:t>
            </a:r>
            <a:r>
              <a:rPr lang="en-US" sz="1400" b="0" i="1" dirty="0">
                <a:solidFill>
                  <a:srgbClr val="212121"/>
                </a:solidFill>
                <a:effectLst/>
                <a:latin typeface="BlinkMacSystemFont"/>
              </a:rPr>
              <a:t> Soc</a:t>
            </a:r>
            <a:r>
              <a:rPr lang="en-US" sz="1400" b="0" i="0" dirty="0">
                <a:solidFill>
                  <a:srgbClr val="212121"/>
                </a:solidFill>
                <a:effectLst/>
                <a:latin typeface="BlinkMacSystemFont"/>
              </a:rPr>
              <a:t>. 2003;51(4):549-555. doi:10.1046/j.1532-5415.2003.51185.x</a:t>
            </a:r>
            <a:endParaRPr lang="en-US" sz="1400" dirty="0"/>
          </a:p>
          <a:p>
            <a:r>
              <a:rPr lang="en-US" sz="1400" dirty="0">
                <a:hlinkClick r:id="rId3"/>
              </a:rPr>
              <a:t>-https://www.ntocc.org/</a:t>
            </a:r>
            <a:endParaRPr lang="en-US" sz="1400" dirty="0"/>
          </a:p>
          <a:p>
            <a:endParaRPr lang="en-US" dirty="0"/>
          </a:p>
        </p:txBody>
      </p:sp>
    </p:spTree>
    <p:extLst>
      <p:ext uri="{BB962C8B-B14F-4D97-AF65-F5344CB8AC3E}">
        <p14:creationId xmlns:p14="http://schemas.microsoft.com/office/powerpoint/2010/main" val="2742883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a:xfrm>
            <a:off x="721863" y="2297317"/>
            <a:ext cx="10433817" cy="3125709"/>
          </a:xfrm>
        </p:spPr>
        <p:txBody>
          <a:bodyPr>
            <a:normAutofit/>
          </a:bodyPr>
          <a:lstStyle/>
          <a:p>
            <a:pPr>
              <a:buFont typeface="Arial" panose="020B0604020202020204" pitchFamily="34" charset="0"/>
              <a:buChar char="•"/>
            </a:pPr>
            <a:r>
              <a:rPr lang="en-US" dirty="0"/>
              <a:t>  In the US, approximately 35 million patients are discharged from the hospital each year.  Majority are discharged home.  Discharge planning is mandatory for hospital accreditation.</a:t>
            </a:r>
          </a:p>
          <a:p>
            <a:pPr>
              <a:buFont typeface="Arial" panose="020B0604020202020204" pitchFamily="34" charset="0"/>
              <a:buChar char="•"/>
            </a:pPr>
            <a:r>
              <a:rPr lang="en-US" dirty="0"/>
              <a:t>  Of hospitalized patients, ages 65 and older, 21 percent are discharged to a long-term care facility or other institution</a:t>
            </a:r>
          </a:p>
          <a:p>
            <a:pPr>
              <a:buFont typeface="Arial" panose="020B0604020202020204" pitchFamily="34" charset="0"/>
              <a:buChar char="•"/>
            </a:pPr>
            <a:r>
              <a:rPr lang="en-US" dirty="0"/>
              <a:t>  Approximately 25 percent of Medicare nursing home residents are readmitted to the hospital</a:t>
            </a:r>
          </a:p>
          <a:p>
            <a:pPr>
              <a:buFont typeface="Arial" panose="020B0604020202020204" pitchFamily="34" charset="0"/>
              <a:buChar char="•"/>
            </a:pPr>
            <a:r>
              <a:rPr lang="en-US" dirty="0"/>
              <a:t>  CMS penalizes hospitals for high readmission rates</a:t>
            </a:r>
          </a:p>
          <a:p>
            <a:pPr>
              <a:buFont typeface="Arial" panose="020B0604020202020204" pitchFamily="34" charset="0"/>
              <a:buChar char="•"/>
            </a:pPr>
            <a:r>
              <a:rPr lang="en-US" dirty="0"/>
              <a:t>  1 in 5 older individuals is readmitted within 30 days after hospital discharge</a:t>
            </a:r>
          </a:p>
        </p:txBody>
      </p:sp>
      <p:sp>
        <p:nvSpPr>
          <p:cNvPr id="4" name="TextBox 3">
            <a:extLst>
              <a:ext uri="{FF2B5EF4-FFF2-40B4-BE49-F238E27FC236}">
                <a16:creationId xmlns:a16="http://schemas.microsoft.com/office/drawing/2014/main" id="{7C702F74-4001-ECDE-1466-CCAD530917E0}"/>
              </a:ext>
            </a:extLst>
          </p:cNvPr>
          <p:cNvSpPr txBox="1"/>
          <p:nvPr/>
        </p:nvSpPr>
        <p:spPr>
          <a:xfrm>
            <a:off x="615636" y="5423026"/>
            <a:ext cx="9895437" cy="738664"/>
          </a:xfrm>
          <a:prstGeom prst="rect">
            <a:avLst/>
          </a:prstGeom>
          <a:noFill/>
        </p:spPr>
        <p:txBody>
          <a:bodyPr wrap="square" rtlCol="0">
            <a:spAutoFit/>
          </a:bodyPr>
          <a:lstStyle/>
          <a:p>
            <a:r>
              <a:rPr lang="en-US" sz="1400" dirty="0"/>
              <a:t>Institute of Medicine (US) Committee on the Future Health Care Workforce for Older Americans. Retooling for an Aging America: Building the Health Care Workforce. Washington (DC): National Academies Press (US); 2008. 2, Health Status and Health Care Service Utilization. Available from: https://www.ncbi.nlm.nih.gov/books/NBK215400</a:t>
            </a:r>
          </a:p>
        </p:txBody>
      </p:sp>
    </p:spTree>
    <p:extLst>
      <p:ext uri="{BB962C8B-B14F-4D97-AF65-F5344CB8AC3E}">
        <p14:creationId xmlns:p14="http://schemas.microsoft.com/office/powerpoint/2010/main" val="2658051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9ECB8-F9EE-2345-275E-86EA5A85A8F3}"/>
              </a:ext>
            </a:extLst>
          </p:cNvPr>
          <p:cNvSpPr>
            <a:spLocks noGrp="1"/>
          </p:cNvSpPr>
          <p:nvPr>
            <p:ph type="title"/>
          </p:nvPr>
        </p:nvSpPr>
        <p:spPr/>
        <p:txBody>
          <a:bodyPr>
            <a:normAutofit/>
          </a:bodyPr>
          <a:lstStyle/>
          <a:p>
            <a:r>
              <a:rPr lang="en-US" sz="3600" dirty="0"/>
              <a:t>The National Transitions of Care Coalition (NTOCC)</a:t>
            </a:r>
            <a:br>
              <a:rPr lang="en-US" sz="3600" dirty="0"/>
            </a:br>
            <a:endParaRPr lang="en-US" sz="3600" dirty="0"/>
          </a:p>
        </p:txBody>
      </p:sp>
      <p:sp>
        <p:nvSpPr>
          <p:cNvPr id="3" name="Content Placeholder 2">
            <a:extLst>
              <a:ext uri="{FF2B5EF4-FFF2-40B4-BE49-F238E27FC236}">
                <a16:creationId xmlns:a16="http://schemas.microsoft.com/office/drawing/2014/main" id="{6492444E-87DC-EA5E-49CE-A7232D9920AF}"/>
              </a:ext>
            </a:extLst>
          </p:cNvPr>
          <p:cNvSpPr>
            <a:spLocks noGrp="1"/>
          </p:cNvSpPr>
          <p:nvPr>
            <p:ph idx="1"/>
          </p:nvPr>
        </p:nvSpPr>
        <p:spPr/>
        <p:txBody>
          <a:bodyPr/>
          <a:lstStyle/>
          <a:p>
            <a:pPr>
              <a:buFont typeface="Arial" panose="020B0604020202020204" pitchFamily="34" charset="0"/>
              <a:buChar char="•"/>
            </a:pPr>
            <a:r>
              <a:rPr lang="en-US" dirty="0"/>
              <a:t> Seven Intervention Categories</a:t>
            </a:r>
          </a:p>
          <a:p>
            <a:pPr lvl="1">
              <a:buFont typeface="Arial" panose="020B0604020202020204" pitchFamily="34" charset="0"/>
              <a:buChar char="•"/>
            </a:pPr>
            <a:r>
              <a:rPr lang="en-US" dirty="0"/>
              <a:t>Medication Management Services &amp; Coordination</a:t>
            </a:r>
          </a:p>
          <a:p>
            <a:pPr lvl="1">
              <a:buFont typeface="Arial" panose="020B0604020202020204" pitchFamily="34" charset="0"/>
              <a:buChar char="•"/>
            </a:pPr>
            <a:r>
              <a:rPr lang="en-US" dirty="0"/>
              <a:t>Transition Planning</a:t>
            </a:r>
          </a:p>
          <a:p>
            <a:pPr lvl="1">
              <a:buFont typeface="Arial" panose="020B0604020202020204" pitchFamily="34" charset="0"/>
              <a:buChar char="•"/>
            </a:pPr>
            <a:r>
              <a:rPr lang="en-US" dirty="0"/>
              <a:t>Patient and Identified Family Caregiver Engagement  &amp; Education</a:t>
            </a:r>
          </a:p>
          <a:p>
            <a:pPr lvl="1">
              <a:buFont typeface="Arial" panose="020B0604020202020204" pitchFamily="34" charset="0"/>
              <a:buChar char="•"/>
            </a:pPr>
            <a:r>
              <a:rPr lang="en-US" dirty="0"/>
              <a:t>Information Transfer</a:t>
            </a:r>
          </a:p>
          <a:p>
            <a:pPr lvl="1">
              <a:buFont typeface="Arial" panose="020B0604020202020204" pitchFamily="34" charset="0"/>
              <a:buChar char="•"/>
            </a:pPr>
            <a:r>
              <a:rPr lang="en-US" dirty="0"/>
              <a:t>Follow-Up Care</a:t>
            </a:r>
          </a:p>
          <a:p>
            <a:pPr lvl="1">
              <a:buFont typeface="Arial" panose="020B0604020202020204" pitchFamily="34" charset="0"/>
              <a:buChar char="•"/>
            </a:pPr>
            <a:r>
              <a:rPr lang="en-US" dirty="0"/>
              <a:t>Healthcare Provider Engagement &amp; Shared Accountability Across the Healthcare Continuum</a:t>
            </a:r>
          </a:p>
          <a:p>
            <a:pPr lvl="1">
              <a:buFont typeface="Arial" panose="020B0604020202020204" pitchFamily="34" charset="0"/>
              <a:buChar char="•"/>
            </a:pPr>
            <a:r>
              <a:rPr lang="en-US" dirty="0"/>
              <a:t>Physical Health, Mental Health, Social Determinants of Health Triune</a:t>
            </a:r>
          </a:p>
          <a:p>
            <a:pPr>
              <a:buFont typeface="Arial" panose="020B0604020202020204" pitchFamily="34" charset="0"/>
              <a:buChar char="•"/>
            </a:pPr>
            <a:r>
              <a:rPr lang="en-US" dirty="0"/>
              <a:t>Failure to optimize care in one or more of these seven intervention categories can lead to negative outcomes.</a:t>
            </a:r>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094A77D4-3F0A-5ECD-E476-EBA0EA24ECBE}"/>
              </a:ext>
            </a:extLst>
          </p:cNvPr>
          <p:cNvSpPr txBox="1"/>
          <p:nvPr/>
        </p:nvSpPr>
        <p:spPr>
          <a:xfrm>
            <a:off x="339090" y="5746635"/>
            <a:ext cx="11681460" cy="446276"/>
          </a:xfrm>
          <a:prstGeom prst="rect">
            <a:avLst/>
          </a:prstGeom>
          <a:noFill/>
        </p:spPr>
        <p:txBody>
          <a:bodyPr wrap="square" rtlCol="0">
            <a:spAutoFit/>
          </a:bodyPr>
          <a:lstStyle/>
          <a:p>
            <a:r>
              <a:rPr lang="en-US" sz="1200" dirty="0"/>
              <a:t>NTOCC Care Transitions Bundle Seven Essential Interventions Categories </a:t>
            </a:r>
          </a:p>
          <a:p>
            <a:r>
              <a:rPr lang="en-US" sz="1050" dirty="0">
                <a:hlinkClick r:id="rId2"/>
              </a:rPr>
              <a:t>https://static1.squarespace.com/static/5d48b6eb75823b00016db708/t/66c37ae7a2d20e77089df4ce/1724087015931/VE+EDITS+Revised+Care+Transitions+Bundle+4.2022+%283%29+PLay.pdf</a:t>
            </a:r>
            <a:r>
              <a:rPr lang="en-US" sz="1050" dirty="0"/>
              <a:t> </a:t>
            </a:r>
          </a:p>
        </p:txBody>
      </p:sp>
    </p:spTree>
    <p:extLst>
      <p:ext uri="{BB962C8B-B14F-4D97-AF65-F5344CB8AC3E}">
        <p14:creationId xmlns:p14="http://schemas.microsoft.com/office/powerpoint/2010/main" val="2774750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26DAC-8B6A-A875-85F3-AE20EA68DDF5}"/>
              </a:ext>
            </a:extLst>
          </p:cNvPr>
          <p:cNvSpPr>
            <a:spLocks noGrp="1"/>
          </p:cNvSpPr>
          <p:nvPr>
            <p:ph type="title"/>
          </p:nvPr>
        </p:nvSpPr>
        <p:spPr/>
        <p:txBody>
          <a:bodyPr/>
          <a:lstStyle/>
          <a:p>
            <a:r>
              <a:rPr lang="en-US" dirty="0"/>
              <a:t>Interprofessional Team </a:t>
            </a:r>
          </a:p>
        </p:txBody>
      </p:sp>
      <p:sp>
        <p:nvSpPr>
          <p:cNvPr id="3" name="Content Placeholder 2">
            <a:extLst>
              <a:ext uri="{FF2B5EF4-FFF2-40B4-BE49-F238E27FC236}">
                <a16:creationId xmlns:a16="http://schemas.microsoft.com/office/drawing/2014/main" id="{EE4A2A6D-E956-6FA7-F46A-61F7304A823F}"/>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dirty="0"/>
              <a:t> In addition to the patient and patient’s family/caregivers, the team may include (in alphabetical order):</a:t>
            </a:r>
          </a:p>
          <a:p>
            <a:pPr lvl="1">
              <a:buFont typeface="Arial" panose="020B0604020202020204" pitchFamily="34" charset="0"/>
              <a:buChar char="•"/>
            </a:pPr>
            <a:r>
              <a:rPr lang="en-US" dirty="0"/>
              <a:t>Case Manager</a:t>
            </a:r>
          </a:p>
          <a:p>
            <a:pPr lvl="1">
              <a:buFont typeface="Arial" panose="020B0604020202020204" pitchFamily="34" charset="0"/>
              <a:buChar char="•"/>
            </a:pPr>
            <a:r>
              <a:rPr lang="en-US" dirty="0"/>
              <a:t>Chaplin</a:t>
            </a:r>
          </a:p>
          <a:p>
            <a:pPr lvl="1">
              <a:buFont typeface="Arial" panose="020B0604020202020204" pitchFamily="34" charset="0"/>
              <a:buChar char="•"/>
            </a:pPr>
            <a:r>
              <a:rPr lang="en-US" dirty="0"/>
              <a:t>Community Health Worker</a:t>
            </a:r>
          </a:p>
          <a:p>
            <a:pPr lvl="1">
              <a:buFont typeface="Arial" panose="020B0604020202020204" pitchFamily="34" charset="0"/>
              <a:buChar char="•"/>
            </a:pPr>
            <a:r>
              <a:rPr lang="en-US" dirty="0"/>
              <a:t>Dieticians</a:t>
            </a:r>
          </a:p>
          <a:p>
            <a:pPr lvl="1">
              <a:buFont typeface="Arial" panose="020B0604020202020204" pitchFamily="34" charset="0"/>
              <a:buChar char="•"/>
            </a:pPr>
            <a:r>
              <a:rPr lang="en-US" dirty="0"/>
              <a:t>Nurses</a:t>
            </a:r>
          </a:p>
          <a:p>
            <a:pPr lvl="1">
              <a:buFont typeface="Arial" panose="020B0604020202020204" pitchFamily="34" charset="0"/>
              <a:buChar char="•"/>
            </a:pPr>
            <a:r>
              <a:rPr lang="en-US" dirty="0"/>
              <a:t>Nurse Practitioners</a:t>
            </a:r>
          </a:p>
          <a:p>
            <a:pPr lvl="1">
              <a:buFont typeface="Arial" panose="020B0604020202020204" pitchFamily="34" charset="0"/>
              <a:buChar char="•"/>
            </a:pPr>
            <a:r>
              <a:rPr lang="en-US" dirty="0"/>
              <a:t>Occupational Therapist</a:t>
            </a:r>
          </a:p>
          <a:p>
            <a:pPr lvl="1">
              <a:buFont typeface="Arial" panose="020B0604020202020204" pitchFamily="34" charset="0"/>
              <a:buChar char="•"/>
            </a:pPr>
            <a:r>
              <a:rPr lang="en-US" dirty="0"/>
              <a:t>Pharmacists</a:t>
            </a:r>
          </a:p>
          <a:p>
            <a:pPr lvl="1">
              <a:buFont typeface="Arial" panose="020B0604020202020204" pitchFamily="34" charset="0"/>
              <a:buChar char="•"/>
            </a:pPr>
            <a:r>
              <a:rPr lang="en-US" dirty="0"/>
              <a:t>Physical Therapist</a:t>
            </a:r>
          </a:p>
          <a:p>
            <a:pPr lvl="1">
              <a:buFont typeface="Arial" panose="020B0604020202020204" pitchFamily="34" charset="0"/>
              <a:buChar char="•"/>
            </a:pPr>
            <a:r>
              <a:rPr lang="en-US" dirty="0"/>
              <a:t>Physicians</a:t>
            </a:r>
          </a:p>
          <a:p>
            <a:pPr lvl="1">
              <a:buFont typeface="Arial" panose="020B0604020202020204" pitchFamily="34" charset="0"/>
              <a:buChar char="•"/>
            </a:pPr>
            <a:r>
              <a:rPr lang="en-US" dirty="0"/>
              <a:t>Physician Assistants</a:t>
            </a:r>
          </a:p>
          <a:p>
            <a:pPr lvl="1">
              <a:buFont typeface="Arial" panose="020B0604020202020204" pitchFamily="34" charset="0"/>
              <a:buChar char="•"/>
            </a:pPr>
            <a:r>
              <a:rPr lang="en-US" dirty="0"/>
              <a:t>Social Worker</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TextBox 3">
            <a:extLst>
              <a:ext uri="{FF2B5EF4-FFF2-40B4-BE49-F238E27FC236}">
                <a16:creationId xmlns:a16="http://schemas.microsoft.com/office/drawing/2014/main" id="{F87982A6-E090-8DD9-A832-D2DDBF3007AC}"/>
              </a:ext>
            </a:extLst>
          </p:cNvPr>
          <p:cNvSpPr txBox="1"/>
          <p:nvPr/>
        </p:nvSpPr>
        <p:spPr>
          <a:xfrm>
            <a:off x="564636" y="5832733"/>
            <a:ext cx="11398065" cy="738664"/>
          </a:xfrm>
          <a:prstGeom prst="rect">
            <a:avLst/>
          </a:prstGeom>
          <a:noFill/>
        </p:spPr>
        <p:txBody>
          <a:bodyPr wrap="square" rtlCol="0">
            <a:spAutoFit/>
          </a:bodyPr>
          <a:lstStyle/>
          <a:p>
            <a:r>
              <a:rPr lang="en-US" sz="1400" dirty="0"/>
              <a:t>Care Transitions Bundle Definitions 2022</a:t>
            </a:r>
          </a:p>
          <a:p>
            <a:r>
              <a:rPr lang="en-US" sz="1400" dirty="0"/>
              <a:t>https://static1.squarespace.com/static/5d48b6eb75823b00016db708/t/625ed9791b7c6619b871bf1f/1650383225902/Appendix+Care+Transitions+Bundle+Definitions+2022+Revised+CL.pdf</a:t>
            </a:r>
          </a:p>
        </p:txBody>
      </p:sp>
    </p:spTree>
    <p:extLst>
      <p:ext uri="{BB962C8B-B14F-4D97-AF65-F5344CB8AC3E}">
        <p14:creationId xmlns:p14="http://schemas.microsoft.com/office/powerpoint/2010/main" val="3316430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50DA4-601A-1C8E-4805-A017E86F3394}"/>
              </a:ext>
            </a:extLst>
          </p:cNvPr>
          <p:cNvSpPr>
            <a:spLocks noGrp="1"/>
          </p:cNvSpPr>
          <p:nvPr>
            <p:ph type="title"/>
          </p:nvPr>
        </p:nvSpPr>
        <p:spPr/>
        <p:txBody>
          <a:bodyPr/>
          <a:lstStyle/>
          <a:p>
            <a:r>
              <a:rPr lang="en-US" dirty="0"/>
              <a:t>What the literature has shown…</a:t>
            </a:r>
          </a:p>
        </p:txBody>
      </p:sp>
      <p:sp>
        <p:nvSpPr>
          <p:cNvPr id="3" name="Content Placeholder 2">
            <a:extLst>
              <a:ext uri="{FF2B5EF4-FFF2-40B4-BE49-F238E27FC236}">
                <a16:creationId xmlns:a16="http://schemas.microsoft.com/office/drawing/2014/main" id="{51C78A51-9272-E2BD-F5CE-C1BE7EBA7C07}"/>
              </a:ext>
            </a:extLst>
          </p:cNvPr>
          <p:cNvSpPr>
            <a:spLocks noGrp="1"/>
          </p:cNvSpPr>
          <p:nvPr>
            <p:ph sz="half" idx="1"/>
          </p:nvPr>
        </p:nvSpPr>
        <p:spPr/>
        <p:txBody>
          <a:bodyPr>
            <a:normAutofit/>
          </a:bodyPr>
          <a:lstStyle/>
          <a:p>
            <a:pPr marL="0" indent="0">
              <a:buNone/>
            </a:pPr>
            <a:br>
              <a:rPr lang="en-US" b="0" i="0" dirty="0">
                <a:solidFill>
                  <a:srgbClr val="1F1F1F"/>
                </a:solidFill>
                <a:effectLst/>
                <a:latin typeface="ElsevierSans"/>
              </a:rPr>
            </a:br>
            <a:endParaRPr lang="en-US" dirty="0"/>
          </a:p>
        </p:txBody>
      </p:sp>
      <p:sp>
        <p:nvSpPr>
          <p:cNvPr id="9" name="Content Placeholder 8">
            <a:extLst>
              <a:ext uri="{FF2B5EF4-FFF2-40B4-BE49-F238E27FC236}">
                <a16:creationId xmlns:a16="http://schemas.microsoft.com/office/drawing/2014/main" id="{680ED24C-CE2D-4282-B8F2-3D6646069854}"/>
              </a:ext>
            </a:extLst>
          </p:cNvPr>
          <p:cNvSpPr>
            <a:spLocks noGrp="1"/>
          </p:cNvSpPr>
          <p:nvPr>
            <p:ph sz="half" idx="2"/>
          </p:nvPr>
        </p:nvSpPr>
        <p:spPr/>
        <p:txBody>
          <a:bodyPr/>
          <a:lstStyle/>
          <a:p>
            <a:endParaRPr lang="en-US" dirty="0">
              <a:effectLst/>
            </a:endParaRPr>
          </a:p>
          <a:p>
            <a:endParaRPr lang="en-US" dirty="0"/>
          </a:p>
          <a:p>
            <a:pPr marL="0" indent="0">
              <a:buNone/>
            </a:pPr>
            <a:r>
              <a:rPr lang="en-US" dirty="0">
                <a:effectLst/>
              </a:rPr>
              <a:t>Hoyer EH, Golden B, Dougherty G, et al. The Paradox of Readmission Prevention Interventions: Missing Those Most in Need. </a:t>
            </a:r>
            <a:r>
              <a:rPr lang="en-US" i="1" dirty="0">
                <a:effectLst/>
              </a:rPr>
              <a:t>The American Journal of Medicine</a:t>
            </a:r>
            <a:r>
              <a:rPr lang="en-US" dirty="0">
                <a:effectLst/>
              </a:rPr>
              <a:t>. 2021;134(9):1142-1147. doi:</a:t>
            </a:r>
            <a:r>
              <a:rPr lang="en-US" dirty="0">
                <a:effectLst/>
                <a:hlinkClick r:id="rId3"/>
              </a:rPr>
              <a:t>10.1016/j.amjmed.2021.04.006</a:t>
            </a:r>
            <a:endParaRPr lang="en-US" dirty="0">
              <a:effectLst/>
            </a:endParaRPr>
          </a:p>
          <a:p>
            <a:endParaRPr lang="en-US" dirty="0"/>
          </a:p>
        </p:txBody>
      </p:sp>
      <p:sp>
        <p:nvSpPr>
          <p:cNvPr id="7" name="TextBox 6">
            <a:extLst>
              <a:ext uri="{FF2B5EF4-FFF2-40B4-BE49-F238E27FC236}">
                <a16:creationId xmlns:a16="http://schemas.microsoft.com/office/drawing/2014/main" id="{E712146F-71E0-4F44-897A-09A628DCFDA4}"/>
              </a:ext>
            </a:extLst>
          </p:cNvPr>
          <p:cNvSpPr txBox="1"/>
          <p:nvPr/>
        </p:nvSpPr>
        <p:spPr>
          <a:xfrm>
            <a:off x="75920" y="5557422"/>
            <a:ext cx="11918238" cy="1077218"/>
          </a:xfrm>
          <a:prstGeom prst="rect">
            <a:avLst/>
          </a:prstGeom>
          <a:noFill/>
        </p:spPr>
        <p:txBody>
          <a:bodyPr wrap="square" rtlCol="0">
            <a:spAutoFit/>
          </a:bodyPr>
          <a:lstStyle/>
          <a:p>
            <a:pPr algn="r"/>
            <a:endParaRPr lang="en-US" dirty="0">
              <a:effectLst/>
            </a:endParaRPr>
          </a:p>
          <a:p>
            <a:pPr>
              <a:spcBef>
                <a:spcPts val="0"/>
              </a:spcBef>
              <a:spcAft>
                <a:spcPts val="0"/>
              </a:spcAft>
            </a:pPr>
            <a:r>
              <a:rPr lang="en-US" sz="1400" dirty="0">
                <a:effectLst/>
              </a:rPr>
              <a:t>Hoyer EH, Golden B, Dougherty G, et al. The Paradox of Readmission Prevention Interventions: Missing Those Most in Need. </a:t>
            </a:r>
            <a:r>
              <a:rPr lang="en-US" sz="1400" i="1" dirty="0">
                <a:effectLst/>
              </a:rPr>
              <a:t>The American Journal of Medicine</a:t>
            </a:r>
            <a:r>
              <a:rPr lang="en-US" sz="1400" dirty="0">
                <a:effectLst/>
              </a:rPr>
              <a:t>. 2021;134(9):1142-1147. doi:</a:t>
            </a:r>
            <a:r>
              <a:rPr lang="en-US" sz="1400" dirty="0">
                <a:effectLst/>
                <a:hlinkClick r:id="rId3"/>
              </a:rPr>
              <a:t>10.1016/j.amjmed.2021.04.006</a:t>
            </a:r>
            <a:endParaRPr lang="en-US" sz="1400" dirty="0">
              <a:effectLst/>
            </a:endParaRPr>
          </a:p>
          <a:p>
            <a:endParaRPr lang="en-US" dirty="0"/>
          </a:p>
        </p:txBody>
      </p:sp>
      <p:pic>
        <p:nvPicPr>
          <p:cNvPr id="11" name="Picture 10">
            <a:extLst>
              <a:ext uri="{FF2B5EF4-FFF2-40B4-BE49-F238E27FC236}">
                <a16:creationId xmlns:a16="http://schemas.microsoft.com/office/drawing/2014/main" id="{7ABA7469-F8CB-46C9-9F3F-62FDE75664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099" y="2284514"/>
            <a:ext cx="4928982" cy="2725754"/>
          </a:xfrm>
          <a:prstGeom prst="rect">
            <a:avLst/>
          </a:prstGeom>
        </p:spPr>
      </p:pic>
    </p:spTree>
    <p:extLst>
      <p:ext uri="{BB962C8B-B14F-4D97-AF65-F5344CB8AC3E}">
        <p14:creationId xmlns:p14="http://schemas.microsoft.com/office/powerpoint/2010/main" val="2786372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the literature has shown…</a:t>
            </a:r>
          </a:p>
        </p:txBody>
      </p:sp>
      <p:sp>
        <p:nvSpPr>
          <p:cNvPr id="3" name="Content Placeholder 2"/>
          <p:cNvSpPr>
            <a:spLocks noGrp="1"/>
          </p:cNvSpPr>
          <p:nvPr>
            <p:ph idx="1"/>
          </p:nvPr>
        </p:nvSpPr>
        <p:spPr>
          <a:xfrm>
            <a:off x="814812" y="2070982"/>
            <a:ext cx="10275683" cy="2953692"/>
          </a:xfrm>
        </p:spPr>
        <p:txBody>
          <a:bodyPr>
            <a:normAutofit/>
          </a:bodyPr>
          <a:lstStyle/>
          <a:p>
            <a:r>
              <a:rPr lang="en-US" dirty="0"/>
              <a:t>Causes of Readmission</a:t>
            </a:r>
          </a:p>
          <a:p>
            <a:pPr lvl="1"/>
            <a:r>
              <a:rPr lang="en-US" dirty="0"/>
              <a:t>Analysis of 1000 readmitted patients found 269 readmissions to be potentially preventable</a:t>
            </a:r>
          </a:p>
          <a:p>
            <a:pPr lvl="1"/>
            <a:r>
              <a:rPr lang="en-US" dirty="0"/>
              <a:t>Of the medication-related risk factors that showed statistical significance:</a:t>
            </a:r>
          </a:p>
          <a:p>
            <a:pPr lvl="2"/>
            <a:r>
              <a:rPr lang="en-US" dirty="0"/>
              <a:t>Inadequate monitoring for ADEs or </a:t>
            </a:r>
            <a:r>
              <a:rPr lang="en-US" dirty="0" err="1"/>
              <a:t>nonadherence</a:t>
            </a:r>
            <a:endParaRPr lang="en-US" dirty="0"/>
          </a:p>
          <a:p>
            <a:pPr lvl="2"/>
            <a:r>
              <a:rPr lang="en-US" dirty="0"/>
              <a:t>Patient/caregiver misunderstanding of discharge medications</a:t>
            </a:r>
          </a:p>
          <a:p>
            <a:pPr lvl="2"/>
            <a:r>
              <a:rPr lang="en-US" dirty="0"/>
              <a:t>Inadequate steps to ensure the patient can afford medications</a:t>
            </a:r>
          </a:p>
          <a:p>
            <a:pPr lvl="2"/>
            <a:r>
              <a:rPr lang="en-US" dirty="0"/>
              <a:t>Patient/caregiver unable to manage/monitor medications or drug level</a:t>
            </a:r>
          </a:p>
          <a:p>
            <a:pPr lvl="2"/>
            <a:r>
              <a:rPr lang="en-US" dirty="0"/>
              <a:t>Errors in discharge orders</a:t>
            </a:r>
          </a:p>
          <a:p>
            <a:pPr lvl="2"/>
            <a:r>
              <a:rPr lang="en-US" dirty="0"/>
              <a:t>Drug-drug or drug disease interactions</a:t>
            </a:r>
          </a:p>
        </p:txBody>
      </p:sp>
      <p:sp>
        <p:nvSpPr>
          <p:cNvPr id="4" name="TextBox 3">
            <a:extLst>
              <a:ext uri="{FF2B5EF4-FFF2-40B4-BE49-F238E27FC236}">
                <a16:creationId xmlns:a16="http://schemas.microsoft.com/office/drawing/2014/main" id="{9612DD0C-850E-899E-6285-48C27A6824A5}"/>
              </a:ext>
            </a:extLst>
          </p:cNvPr>
          <p:cNvSpPr txBox="1"/>
          <p:nvPr/>
        </p:nvSpPr>
        <p:spPr>
          <a:xfrm>
            <a:off x="534154" y="5441133"/>
            <a:ext cx="9841117" cy="830997"/>
          </a:xfrm>
          <a:prstGeom prst="rect">
            <a:avLst/>
          </a:prstGeom>
          <a:noFill/>
        </p:spPr>
        <p:txBody>
          <a:bodyPr wrap="square" rtlCol="0">
            <a:spAutoFit/>
          </a:bodyPr>
          <a:lstStyle/>
          <a:p>
            <a:r>
              <a:rPr lang="en-US" sz="1200" dirty="0"/>
              <a:t>Auerbach AD, </a:t>
            </a:r>
            <a:r>
              <a:rPr lang="en-US" sz="1200" dirty="0" err="1"/>
              <a:t>Kripalani</a:t>
            </a:r>
            <a:r>
              <a:rPr lang="en-US" sz="1200" dirty="0"/>
              <a:t> S, </a:t>
            </a:r>
            <a:r>
              <a:rPr lang="en-US" sz="1200" dirty="0" err="1"/>
              <a:t>Vasilevskis</a:t>
            </a:r>
            <a:r>
              <a:rPr lang="en-US" sz="1200" dirty="0"/>
              <a:t> EE, Sehgal N, </a:t>
            </a:r>
            <a:r>
              <a:rPr lang="en-US" sz="1200" dirty="0" err="1"/>
              <a:t>Lindenauer</a:t>
            </a:r>
            <a:r>
              <a:rPr lang="en-US" sz="1200" dirty="0"/>
              <a:t> PK, </a:t>
            </a:r>
            <a:r>
              <a:rPr lang="en-US" sz="1200" dirty="0" err="1"/>
              <a:t>Metlay</a:t>
            </a:r>
            <a:r>
              <a:rPr lang="en-US" sz="1200" dirty="0"/>
              <a:t> JP, Fletcher G, </a:t>
            </a:r>
            <a:r>
              <a:rPr lang="en-US" sz="1200" dirty="0" err="1"/>
              <a:t>Ruhnke</a:t>
            </a:r>
            <a:r>
              <a:rPr lang="en-US" sz="1200" dirty="0"/>
              <a:t> GW, Flanders SA, Kim C, Williams MV, Thomas L, </a:t>
            </a:r>
            <a:r>
              <a:rPr lang="en-US" sz="1200" dirty="0" err="1"/>
              <a:t>Giang</a:t>
            </a:r>
            <a:r>
              <a:rPr lang="en-US" sz="1200" dirty="0"/>
              <a:t> V, Herzig SJ, Patel K, </a:t>
            </a:r>
            <a:r>
              <a:rPr lang="en-US" sz="1200" dirty="0" err="1"/>
              <a:t>Boscardin</a:t>
            </a:r>
            <a:r>
              <a:rPr lang="en-US" sz="1200" dirty="0"/>
              <a:t> WJ, Robinson EJ, </a:t>
            </a:r>
            <a:r>
              <a:rPr lang="en-US" sz="1200" dirty="0" err="1"/>
              <a:t>Schnipper</a:t>
            </a:r>
            <a:r>
              <a:rPr lang="en-US" sz="1200" dirty="0"/>
              <a:t> JL. Preventability and Causes of Readmissions in a National Cohort of General Medicine Patients. JAMA Intern Med. 2016 Apr;176(4):484-93. </a:t>
            </a:r>
            <a:r>
              <a:rPr lang="en-US" sz="1200" dirty="0" err="1"/>
              <a:t>doi</a:t>
            </a:r>
            <a:r>
              <a:rPr lang="en-US" sz="1200" dirty="0"/>
              <a:t>: 10.1001/jamainternmed.2015.7863. Erratum in: JAMA Intern Med. 2016 Oct 1;176(10):1579. </a:t>
            </a:r>
            <a:r>
              <a:rPr lang="en-US" sz="1200" dirty="0" err="1"/>
              <a:t>doi</a:t>
            </a:r>
            <a:r>
              <a:rPr lang="en-US" sz="1200" dirty="0"/>
              <a:t>: 10.1001/jamainternmed.2016.4948. PMID: 26954564; PMCID: PMC6900926.</a:t>
            </a:r>
          </a:p>
        </p:txBody>
      </p:sp>
    </p:spTree>
    <p:extLst>
      <p:ext uri="{BB962C8B-B14F-4D97-AF65-F5344CB8AC3E}">
        <p14:creationId xmlns:p14="http://schemas.microsoft.com/office/powerpoint/2010/main" val="4079642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67D6C-72E7-3328-7F22-EDFD3CA436A8}"/>
              </a:ext>
            </a:extLst>
          </p:cNvPr>
          <p:cNvSpPr>
            <a:spLocks noGrp="1"/>
          </p:cNvSpPr>
          <p:nvPr>
            <p:ph type="title"/>
          </p:nvPr>
        </p:nvSpPr>
        <p:spPr/>
        <p:txBody>
          <a:bodyPr/>
          <a:lstStyle/>
          <a:p>
            <a:r>
              <a:rPr lang="en-US" dirty="0"/>
              <a:t>What the literature has shown…</a:t>
            </a:r>
          </a:p>
        </p:txBody>
      </p:sp>
      <p:sp>
        <p:nvSpPr>
          <p:cNvPr id="3" name="Content Placeholder 2">
            <a:extLst>
              <a:ext uri="{FF2B5EF4-FFF2-40B4-BE49-F238E27FC236}">
                <a16:creationId xmlns:a16="http://schemas.microsoft.com/office/drawing/2014/main" id="{21660465-3B24-8041-78BB-F43D15F0CC61}"/>
              </a:ext>
            </a:extLst>
          </p:cNvPr>
          <p:cNvSpPr>
            <a:spLocks noGrp="1"/>
          </p:cNvSpPr>
          <p:nvPr>
            <p:ph idx="1"/>
          </p:nvPr>
        </p:nvSpPr>
        <p:spPr/>
        <p:txBody>
          <a:bodyPr/>
          <a:lstStyle/>
          <a:p>
            <a:pPr lvl="0">
              <a:buClr>
                <a:srgbClr val="94B6D2"/>
              </a:buClr>
              <a:buFont typeface="Arial" panose="020B0604020202020204" pitchFamily="34" charset="0"/>
              <a:buChar char="•"/>
            </a:pPr>
            <a:r>
              <a:rPr lang="en-US" sz="1900" dirty="0">
                <a:solidFill>
                  <a:prstClr val="black">
                    <a:lumMod val="65000"/>
                    <a:lumOff val="35000"/>
                  </a:prstClr>
                </a:solidFill>
              </a:rPr>
              <a:t>Adverse medication events (ADEs) are a large problem that leads to hospital readmissions.  ADEs occur in 12-17% of patients after hospital discharge.</a:t>
            </a:r>
          </a:p>
          <a:p>
            <a:pPr marL="0" indent="0" algn="r">
              <a:buClr>
                <a:srgbClr val="94B6D2"/>
              </a:buClr>
              <a:buNone/>
            </a:pPr>
            <a:r>
              <a:rPr lang="en-US" sz="1400" dirty="0">
                <a:solidFill>
                  <a:prstClr val="black">
                    <a:lumMod val="65000"/>
                    <a:lumOff val="35000"/>
                  </a:prstClr>
                </a:solidFill>
              </a:rPr>
              <a:t>Mueller SK, et al. Arch Intern Med. 2012;172(14):1057-68.</a:t>
            </a:r>
          </a:p>
          <a:p>
            <a:pPr>
              <a:buClr>
                <a:srgbClr val="94B6D2"/>
              </a:buClr>
              <a:buFont typeface="Arial" panose="020B0604020202020204" pitchFamily="34" charset="0"/>
              <a:buChar char="•"/>
            </a:pPr>
            <a:r>
              <a:rPr lang="en-US" sz="1900" dirty="0">
                <a:solidFill>
                  <a:prstClr val="black">
                    <a:lumMod val="65000"/>
                    <a:lumOff val="35000"/>
                  </a:prstClr>
                </a:solidFill>
              </a:rPr>
              <a:t>At least one medication discrepancy was discovered in 77.6%  (n = 45/58) of SNF and 76.0% (n = 19/25) of LTC pharmacy medication lists. A total of 191 medication discrepancies were identified across all SNF and LTC pharmacy records.</a:t>
            </a:r>
          </a:p>
          <a:p>
            <a:pPr marL="228600" lvl="1" indent="0" algn="r">
              <a:buClr>
                <a:srgbClr val="94B6D2">
                  <a:lumMod val="60000"/>
                  <a:lumOff val="40000"/>
                </a:srgbClr>
              </a:buClr>
              <a:buNone/>
            </a:pPr>
            <a:r>
              <a:rPr lang="en-US" sz="1400" dirty="0">
                <a:solidFill>
                  <a:prstClr val="black">
                    <a:lumMod val="65000"/>
                    <a:lumOff val="35000"/>
                  </a:prstClr>
                </a:solidFill>
              </a:rPr>
              <a:t>Res Social Adm Pharm. 2018 Feb;14(2):138-145</a:t>
            </a:r>
          </a:p>
          <a:p>
            <a:endParaRPr lang="en-US" dirty="0"/>
          </a:p>
        </p:txBody>
      </p:sp>
    </p:spTree>
    <p:extLst>
      <p:ext uri="{BB962C8B-B14F-4D97-AF65-F5344CB8AC3E}">
        <p14:creationId xmlns:p14="http://schemas.microsoft.com/office/powerpoint/2010/main" val="397658088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c37a091-b9a6-47e5-98d0-903d4a419203}" enabled="0" method="" siteId="{ec37a091-b9a6-47e5-98d0-903d4a419203}" removed="1"/>
</clbl:labelList>
</file>

<file path=docProps/app.xml><?xml version="1.0" encoding="utf-8"?>
<Properties xmlns="http://schemas.openxmlformats.org/officeDocument/2006/extended-properties" xmlns:vt="http://schemas.openxmlformats.org/officeDocument/2006/docPropsVTypes">
  <Template>Retrospect</Template>
  <TotalTime>1865</TotalTime>
  <Words>3820</Words>
  <Application>Microsoft Office PowerPoint</Application>
  <PresentationFormat>Widescreen</PresentationFormat>
  <Paragraphs>336</Paragraphs>
  <Slides>28</Slides>
  <Notes>12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28</vt:i4>
      </vt:variant>
    </vt:vector>
  </HeadingPairs>
  <TitlesOfParts>
    <vt:vector size="41" baseType="lpstr">
      <vt:lpstr>Arial</vt:lpstr>
      <vt:lpstr>BlinkMacSystemFont</vt:lpstr>
      <vt:lpstr>Calibri</vt:lpstr>
      <vt:lpstr>Calibri Light</vt:lpstr>
      <vt:lpstr>Cambria</vt:lpstr>
      <vt:lpstr>ElsevierSans</vt:lpstr>
      <vt:lpstr>Google Sans</vt:lpstr>
      <vt:lpstr>Noto Sans Symbols</vt:lpstr>
      <vt:lpstr>Source Sans Pro</vt:lpstr>
      <vt:lpstr>Times New Roman</vt:lpstr>
      <vt:lpstr>Wingdings</vt:lpstr>
      <vt:lpstr>Work Sans</vt:lpstr>
      <vt:lpstr>Retrospect</vt:lpstr>
      <vt:lpstr>Interprofessional Collaboration for Transitions of Care for Older Adults </vt:lpstr>
      <vt:lpstr>Objectives</vt:lpstr>
      <vt:lpstr>Definition</vt:lpstr>
      <vt:lpstr>Background</vt:lpstr>
      <vt:lpstr>The National Transitions of Care Coalition (NTOCC) </vt:lpstr>
      <vt:lpstr>Interprofessional Team </vt:lpstr>
      <vt:lpstr>What the literature has shown…</vt:lpstr>
      <vt:lpstr>What the literature has shown…</vt:lpstr>
      <vt:lpstr>What the literature has shown…</vt:lpstr>
      <vt:lpstr>The health care team, working together with patients and caregivers, can identify opportunities for improving patient care during transitions of care.</vt:lpstr>
      <vt:lpstr>Goals of Effective Care Transitions</vt:lpstr>
      <vt:lpstr>AHRQ Guide to Patient and Family Engagement  in Hospital Quality and Safety: IDEAL Discharge Planning</vt:lpstr>
      <vt:lpstr>Improved Communication Leads to Better Transitions</vt:lpstr>
      <vt:lpstr>Medication Reconciliation</vt:lpstr>
      <vt:lpstr>What has been your experiences with care transitions working as a team?  What do you see as challenges and opportunities for the healthcare team? </vt:lpstr>
      <vt:lpstr>Patient Case Scenarios</vt:lpstr>
      <vt:lpstr>Patient Case Scenario One</vt:lpstr>
      <vt:lpstr>Patient Case Scenario One</vt:lpstr>
      <vt:lpstr>What Can We Do:  35 Minutes </vt:lpstr>
      <vt:lpstr>So Let’s Review:</vt:lpstr>
      <vt:lpstr>Case #2 – Transition to Home after CABG</vt:lpstr>
      <vt:lpstr>Case #2 Findings and Medications</vt:lpstr>
      <vt:lpstr>Case #2 – Lab and other findings</vt:lpstr>
      <vt:lpstr>Patient Case Scenario Three</vt:lpstr>
      <vt:lpstr>Patient Case Scenario Three</vt:lpstr>
      <vt:lpstr>Patient Case Scenario Three</vt:lpstr>
      <vt:lpstr>Patient Case Scenario Three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Dewey</dc:creator>
  <cp:lastModifiedBy>Flatin, Jan</cp:lastModifiedBy>
  <cp:revision>29</cp:revision>
  <dcterms:created xsi:type="dcterms:W3CDTF">2025-01-22T22:00:48Z</dcterms:created>
  <dcterms:modified xsi:type="dcterms:W3CDTF">2025-02-07T23:12:03Z</dcterms:modified>
</cp:coreProperties>
</file>