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0"/>
  </p:notesMasterIdLst>
  <p:sldIdLst>
    <p:sldId id="256" r:id="rId2"/>
    <p:sldId id="518" r:id="rId3"/>
    <p:sldId id="519" r:id="rId4"/>
    <p:sldId id="281" r:id="rId5"/>
    <p:sldId id="261" r:id="rId6"/>
    <p:sldId id="262" r:id="rId7"/>
    <p:sldId id="265" r:id="rId8"/>
    <p:sldId id="312" r:id="rId9"/>
    <p:sldId id="263" r:id="rId10"/>
    <p:sldId id="264" r:id="rId11"/>
    <p:sldId id="258" r:id="rId12"/>
    <p:sldId id="259" r:id="rId13"/>
    <p:sldId id="260" r:id="rId14"/>
    <p:sldId id="274" r:id="rId15"/>
    <p:sldId id="275" r:id="rId16"/>
    <p:sldId id="276" r:id="rId17"/>
    <p:sldId id="257" r:id="rId18"/>
    <p:sldId id="277" r:id="rId19"/>
    <p:sldId id="278" r:id="rId20"/>
    <p:sldId id="279" r:id="rId21"/>
    <p:sldId id="273" r:id="rId22"/>
    <p:sldId id="272" r:id="rId23"/>
    <p:sldId id="269" r:id="rId24"/>
    <p:sldId id="280" r:id="rId25"/>
    <p:sldId id="266" r:id="rId26"/>
    <p:sldId id="271" r:id="rId27"/>
    <p:sldId id="267" r:id="rId28"/>
    <p:sldId id="268" r:id="rId29"/>
    <p:sldId id="270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1" r:id="rId39"/>
    <p:sldId id="290" r:id="rId40"/>
    <p:sldId id="292" r:id="rId41"/>
    <p:sldId id="294" r:id="rId42"/>
    <p:sldId id="293" r:id="rId43"/>
    <p:sldId id="295" r:id="rId44"/>
    <p:sldId id="296" r:id="rId45"/>
    <p:sldId id="297" r:id="rId46"/>
    <p:sldId id="298" r:id="rId47"/>
    <p:sldId id="299" r:id="rId48"/>
    <p:sldId id="300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01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3" autoAdjust="0"/>
    <p:restoredTop sz="94660"/>
  </p:normalViewPr>
  <p:slideViewPr>
    <p:cSldViewPr snapToGrid="0">
      <p:cViewPr varScale="1">
        <p:scale>
          <a:sx n="92" d="100"/>
          <a:sy n="92" d="100"/>
        </p:scale>
        <p:origin x="1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B6744E-89E8-4117-AEB4-08327DDC49B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9FA9244-600E-4C41-820D-BFEE7A38D12D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Socially Inappropriate</a:t>
          </a:r>
        </a:p>
      </dgm:t>
    </dgm:pt>
    <dgm:pt modelId="{CB03D960-E2B5-4162-9B01-102F28D104E8}" type="parTrans" cxnId="{95C7F75F-DB67-48FA-AC9E-0AC8765ED7A1}">
      <dgm:prSet/>
      <dgm:spPr/>
      <dgm:t>
        <a:bodyPr/>
        <a:lstStyle/>
        <a:p>
          <a:endParaRPr lang="en-US"/>
        </a:p>
      </dgm:t>
    </dgm:pt>
    <dgm:pt modelId="{51FB7A97-EEF6-42FC-9E67-EF745C5AE5E9}" type="sibTrans" cxnId="{95C7F75F-DB67-48FA-AC9E-0AC8765ED7A1}">
      <dgm:prSet/>
      <dgm:spPr/>
      <dgm:t>
        <a:bodyPr/>
        <a:lstStyle/>
        <a:p>
          <a:endParaRPr lang="en-US"/>
        </a:p>
      </dgm:t>
    </dgm:pt>
    <dgm:pt modelId="{1CB92E0E-06BB-4326-B92D-CC0F15F8E6D1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No empathy</a:t>
          </a:r>
        </a:p>
      </dgm:t>
    </dgm:pt>
    <dgm:pt modelId="{E771A7E7-A462-43C9-A38A-1A250A673DFA}" type="parTrans" cxnId="{3F859500-DA71-4B15-878C-A6E6AB210987}">
      <dgm:prSet/>
      <dgm:spPr/>
      <dgm:t>
        <a:bodyPr/>
        <a:lstStyle/>
        <a:p>
          <a:endParaRPr lang="en-US"/>
        </a:p>
      </dgm:t>
    </dgm:pt>
    <dgm:pt modelId="{926176C8-0550-4C2C-9F64-E4AE031B2D77}" type="sibTrans" cxnId="{3F859500-DA71-4B15-878C-A6E6AB210987}">
      <dgm:prSet/>
      <dgm:spPr/>
      <dgm:t>
        <a:bodyPr/>
        <a:lstStyle/>
        <a:p>
          <a:endParaRPr lang="en-US"/>
        </a:p>
      </dgm:t>
    </dgm:pt>
    <dgm:pt modelId="{FAE794B3-7898-4291-920A-882FC8F0D846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Poor Judgement</a:t>
          </a:r>
        </a:p>
      </dgm:t>
    </dgm:pt>
    <dgm:pt modelId="{C0E2F27C-6419-45B1-A57A-227291642EE8}" type="parTrans" cxnId="{BE6F23E4-64F9-47CB-B936-AA987272163E}">
      <dgm:prSet/>
      <dgm:spPr/>
      <dgm:t>
        <a:bodyPr/>
        <a:lstStyle/>
        <a:p>
          <a:endParaRPr lang="en-US"/>
        </a:p>
      </dgm:t>
    </dgm:pt>
    <dgm:pt modelId="{EB22C67F-2A18-459D-A934-69974EB0F73B}" type="sibTrans" cxnId="{BE6F23E4-64F9-47CB-B936-AA987272163E}">
      <dgm:prSet/>
      <dgm:spPr/>
      <dgm:t>
        <a:bodyPr/>
        <a:lstStyle/>
        <a:p>
          <a:endParaRPr lang="en-US"/>
        </a:p>
      </dgm:t>
    </dgm:pt>
    <dgm:pt modelId="{B6E37CE5-A077-40BE-AD4B-A6796A900641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Apathetic</a:t>
          </a:r>
        </a:p>
      </dgm:t>
    </dgm:pt>
    <dgm:pt modelId="{4EB1F77F-9601-4197-A3AC-6AFE1B263653}" type="parTrans" cxnId="{101B7EE2-3CFE-4013-81F4-CDE6FD487BF9}">
      <dgm:prSet/>
      <dgm:spPr/>
      <dgm:t>
        <a:bodyPr/>
        <a:lstStyle/>
        <a:p>
          <a:endParaRPr lang="en-US"/>
        </a:p>
      </dgm:t>
    </dgm:pt>
    <dgm:pt modelId="{0717DB5A-EA46-4EC1-9533-3CDF13DCF9FF}" type="sibTrans" cxnId="{101B7EE2-3CFE-4013-81F4-CDE6FD487BF9}">
      <dgm:prSet/>
      <dgm:spPr/>
      <dgm:t>
        <a:bodyPr/>
        <a:lstStyle/>
        <a:p>
          <a:endParaRPr lang="en-US"/>
        </a:p>
      </dgm:t>
    </dgm:pt>
    <dgm:pt modelId="{65F4C4A0-F0D9-4C16-9FFD-FF7F9ABDC7D9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Repetitively compulsive (tapping or clapping)</a:t>
          </a:r>
        </a:p>
      </dgm:t>
    </dgm:pt>
    <dgm:pt modelId="{31A849AC-C614-4C10-85DC-AD303DD9F6F5}" type="parTrans" cxnId="{4F35536E-8D8D-45DB-A0BF-B16ED2AA4208}">
      <dgm:prSet/>
      <dgm:spPr/>
      <dgm:t>
        <a:bodyPr/>
        <a:lstStyle/>
        <a:p>
          <a:endParaRPr lang="en-US"/>
        </a:p>
      </dgm:t>
    </dgm:pt>
    <dgm:pt modelId="{BE42F71B-94D6-4BB3-82E6-40FA1E3CEF9E}" type="sibTrans" cxnId="{4F35536E-8D8D-45DB-A0BF-B16ED2AA4208}">
      <dgm:prSet/>
      <dgm:spPr/>
      <dgm:t>
        <a:bodyPr/>
        <a:lstStyle/>
        <a:p>
          <a:endParaRPr lang="en-US"/>
        </a:p>
      </dgm:t>
    </dgm:pt>
    <dgm:pt modelId="{8993283B-1CEE-4D45-9E2E-9E3621FB4473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Poor hygiene</a:t>
          </a:r>
        </a:p>
      </dgm:t>
    </dgm:pt>
    <dgm:pt modelId="{86FB8F84-67BF-4D70-BE91-823726E4EF9F}" type="parTrans" cxnId="{76B433D8-C23E-4D40-8C56-C2354E04A1F1}">
      <dgm:prSet/>
      <dgm:spPr/>
      <dgm:t>
        <a:bodyPr/>
        <a:lstStyle/>
        <a:p>
          <a:endParaRPr lang="en-US"/>
        </a:p>
      </dgm:t>
    </dgm:pt>
    <dgm:pt modelId="{07805F0F-1C83-4109-B05D-B3270B490122}" type="sibTrans" cxnId="{76B433D8-C23E-4D40-8C56-C2354E04A1F1}">
      <dgm:prSet/>
      <dgm:spPr/>
      <dgm:t>
        <a:bodyPr/>
        <a:lstStyle/>
        <a:p>
          <a:endParaRPr lang="en-US"/>
        </a:p>
      </dgm:t>
    </dgm:pt>
    <dgm:pt modelId="{F3F76A59-537E-4145-BCA9-62F1ED103FF6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Over eating, especially sweets</a:t>
          </a:r>
        </a:p>
      </dgm:t>
    </dgm:pt>
    <dgm:pt modelId="{936827C5-B350-49BF-AD08-7D6BC84E51A3}" type="parTrans" cxnId="{E1FEFC93-A99B-4402-B8D0-AF9830CC27EB}">
      <dgm:prSet/>
      <dgm:spPr/>
      <dgm:t>
        <a:bodyPr/>
        <a:lstStyle/>
        <a:p>
          <a:endParaRPr lang="en-US"/>
        </a:p>
      </dgm:t>
    </dgm:pt>
    <dgm:pt modelId="{2E183C74-12E2-499E-A2DC-99DD7AD4EBF7}" type="sibTrans" cxnId="{E1FEFC93-A99B-4402-B8D0-AF9830CC27EB}">
      <dgm:prSet/>
      <dgm:spPr/>
      <dgm:t>
        <a:bodyPr/>
        <a:lstStyle/>
        <a:p>
          <a:endParaRPr lang="en-US"/>
        </a:p>
      </dgm:t>
    </dgm:pt>
    <dgm:pt modelId="{A77077F2-513D-4A1E-B039-123A6CC35767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Hyperphagia, eating inedible objects</a:t>
          </a:r>
        </a:p>
      </dgm:t>
    </dgm:pt>
    <dgm:pt modelId="{5CBAD6C4-E30A-4DF3-BAB7-F78B678C547C}" type="parTrans" cxnId="{5A874FBC-316B-46E0-9D8B-9361B1C41883}">
      <dgm:prSet/>
      <dgm:spPr/>
      <dgm:t>
        <a:bodyPr/>
        <a:lstStyle/>
        <a:p>
          <a:endParaRPr lang="en-US"/>
        </a:p>
      </dgm:t>
    </dgm:pt>
    <dgm:pt modelId="{4324EC8A-53D4-4B13-A0B5-EB6D74497812}" type="sibTrans" cxnId="{5A874FBC-316B-46E0-9D8B-9361B1C41883}">
      <dgm:prSet/>
      <dgm:spPr/>
      <dgm:t>
        <a:bodyPr/>
        <a:lstStyle/>
        <a:p>
          <a:endParaRPr lang="en-US"/>
        </a:p>
      </dgm:t>
    </dgm:pt>
    <dgm:pt modelId="{2DB2A7E3-1CA5-44CB-8754-8BFFA3D84841}" type="pres">
      <dgm:prSet presAssocID="{8BB6744E-89E8-4117-AEB4-08327DDC49B1}" presName="diagram" presStyleCnt="0">
        <dgm:presLayoutVars>
          <dgm:dir/>
          <dgm:resizeHandles val="exact"/>
        </dgm:presLayoutVars>
      </dgm:prSet>
      <dgm:spPr/>
    </dgm:pt>
    <dgm:pt modelId="{95867E05-424E-4683-83E4-E081486F8FD8}" type="pres">
      <dgm:prSet presAssocID="{B9FA9244-600E-4C41-820D-BFEE7A38D12D}" presName="node" presStyleLbl="node1" presStyleIdx="0" presStyleCnt="8">
        <dgm:presLayoutVars>
          <dgm:bulletEnabled val="1"/>
        </dgm:presLayoutVars>
      </dgm:prSet>
      <dgm:spPr/>
    </dgm:pt>
    <dgm:pt modelId="{09C47096-5977-4871-8942-E834487E3049}" type="pres">
      <dgm:prSet presAssocID="{51FB7A97-EEF6-42FC-9E67-EF745C5AE5E9}" presName="sibTrans" presStyleCnt="0"/>
      <dgm:spPr/>
    </dgm:pt>
    <dgm:pt modelId="{1605DF54-516F-43B0-9533-30A496D71850}" type="pres">
      <dgm:prSet presAssocID="{1CB92E0E-06BB-4326-B92D-CC0F15F8E6D1}" presName="node" presStyleLbl="node1" presStyleIdx="1" presStyleCnt="8">
        <dgm:presLayoutVars>
          <dgm:bulletEnabled val="1"/>
        </dgm:presLayoutVars>
      </dgm:prSet>
      <dgm:spPr/>
    </dgm:pt>
    <dgm:pt modelId="{6608F060-5C1E-40DF-95C0-99AC696244D8}" type="pres">
      <dgm:prSet presAssocID="{926176C8-0550-4C2C-9F64-E4AE031B2D77}" presName="sibTrans" presStyleCnt="0"/>
      <dgm:spPr/>
    </dgm:pt>
    <dgm:pt modelId="{07DCDD11-A7E8-4657-9B39-D7E26454B291}" type="pres">
      <dgm:prSet presAssocID="{FAE794B3-7898-4291-920A-882FC8F0D846}" presName="node" presStyleLbl="node1" presStyleIdx="2" presStyleCnt="8">
        <dgm:presLayoutVars>
          <dgm:bulletEnabled val="1"/>
        </dgm:presLayoutVars>
      </dgm:prSet>
      <dgm:spPr/>
    </dgm:pt>
    <dgm:pt modelId="{24B43941-4F46-4AF7-B596-B4F9388223A5}" type="pres">
      <dgm:prSet presAssocID="{EB22C67F-2A18-459D-A934-69974EB0F73B}" presName="sibTrans" presStyleCnt="0"/>
      <dgm:spPr/>
    </dgm:pt>
    <dgm:pt modelId="{555B8CFF-2DC2-4FDE-BC85-0CB421070C73}" type="pres">
      <dgm:prSet presAssocID="{B6E37CE5-A077-40BE-AD4B-A6796A900641}" presName="node" presStyleLbl="node1" presStyleIdx="3" presStyleCnt="8">
        <dgm:presLayoutVars>
          <dgm:bulletEnabled val="1"/>
        </dgm:presLayoutVars>
      </dgm:prSet>
      <dgm:spPr/>
    </dgm:pt>
    <dgm:pt modelId="{AD3EFE33-2FDD-4A04-9B76-6762710E35F6}" type="pres">
      <dgm:prSet presAssocID="{0717DB5A-EA46-4EC1-9533-3CDF13DCF9FF}" presName="sibTrans" presStyleCnt="0"/>
      <dgm:spPr/>
    </dgm:pt>
    <dgm:pt modelId="{43B134DE-634E-42B0-A9CC-73B9DFC0D59B}" type="pres">
      <dgm:prSet presAssocID="{65F4C4A0-F0D9-4C16-9FFD-FF7F9ABDC7D9}" presName="node" presStyleLbl="node1" presStyleIdx="4" presStyleCnt="8">
        <dgm:presLayoutVars>
          <dgm:bulletEnabled val="1"/>
        </dgm:presLayoutVars>
      </dgm:prSet>
      <dgm:spPr/>
    </dgm:pt>
    <dgm:pt modelId="{44C97CD1-0C38-4614-9EA8-FEE76378C83C}" type="pres">
      <dgm:prSet presAssocID="{BE42F71B-94D6-4BB3-82E6-40FA1E3CEF9E}" presName="sibTrans" presStyleCnt="0"/>
      <dgm:spPr/>
    </dgm:pt>
    <dgm:pt modelId="{3879A010-7F62-4E9A-ADBD-76C69867AA78}" type="pres">
      <dgm:prSet presAssocID="{8993283B-1CEE-4D45-9E2E-9E3621FB4473}" presName="node" presStyleLbl="node1" presStyleIdx="5" presStyleCnt="8">
        <dgm:presLayoutVars>
          <dgm:bulletEnabled val="1"/>
        </dgm:presLayoutVars>
      </dgm:prSet>
      <dgm:spPr/>
    </dgm:pt>
    <dgm:pt modelId="{075E8122-6858-4B00-B303-6A62F6429743}" type="pres">
      <dgm:prSet presAssocID="{07805F0F-1C83-4109-B05D-B3270B490122}" presName="sibTrans" presStyleCnt="0"/>
      <dgm:spPr/>
    </dgm:pt>
    <dgm:pt modelId="{A0A14D58-F848-45D1-8453-26B48DDB2590}" type="pres">
      <dgm:prSet presAssocID="{F3F76A59-537E-4145-BCA9-62F1ED103FF6}" presName="node" presStyleLbl="node1" presStyleIdx="6" presStyleCnt="8">
        <dgm:presLayoutVars>
          <dgm:bulletEnabled val="1"/>
        </dgm:presLayoutVars>
      </dgm:prSet>
      <dgm:spPr/>
    </dgm:pt>
    <dgm:pt modelId="{70649CB0-AF99-4927-9F92-0832652453EF}" type="pres">
      <dgm:prSet presAssocID="{2E183C74-12E2-499E-A2DC-99DD7AD4EBF7}" presName="sibTrans" presStyleCnt="0"/>
      <dgm:spPr/>
    </dgm:pt>
    <dgm:pt modelId="{AD15B0F0-095C-4E92-9580-84DBBBAEBA84}" type="pres">
      <dgm:prSet presAssocID="{A77077F2-513D-4A1E-B039-123A6CC35767}" presName="node" presStyleLbl="node1" presStyleIdx="7" presStyleCnt="8">
        <dgm:presLayoutVars>
          <dgm:bulletEnabled val="1"/>
        </dgm:presLayoutVars>
      </dgm:prSet>
      <dgm:spPr/>
    </dgm:pt>
  </dgm:ptLst>
  <dgm:cxnLst>
    <dgm:cxn modelId="{3F859500-DA71-4B15-878C-A6E6AB210987}" srcId="{8BB6744E-89E8-4117-AEB4-08327DDC49B1}" destId="{1CB92E0E-06BB-4326-B92D-CC0F15F8E6D1}" srcOrd="1" destOrd="0" parTransId="{E771A7E7-A462-43C9-A38A-1A250A673DFA}" sibTransId="{926176C8-0550-4C2C-9F64-E4AE031B2D77}"/>
    <dgm:cxn modelId="{3E096604-3ACD-4A2D-8344-26B4B264F5D3}" type="presOf" srcId="{F3F76A59-537E-4145-BCA9-62F1ED103FF6}" destId="{A0A14D58-F848-45D1-8453-26B48DDB2590}" srcOrd="0" destOrd="0" presId="urn:microsoft.com/office/officeart/2005/8/layout/default"/>
    <dgm:cxn modelId="{EBD70C22-4480-4CDD-97A1-A2E0A4DA1C4E}" type="presOf" srcId="{65F4C4A0-F0D9-4C16-9FFD-FF7F9ABDC7D9}" destId="{43B134DE-634E-42B0-A9CC-73B9DFC0D59B}" srcOrd="0" destOrd="0" presId="urn:microsoft.com/office/officeart/2005/8/layout/default"/>
    <dgm:cxn modelId="{95C7F75F-DB67-48FA-AC9E-0AC8765ED7A1}" srcId="{8BB6744E-89E8-4117-AEB4-08327DDC49B1}" destId="{B9FA9244-600E-4C41-820D-BFEE7A38D12D}" srcOrd="0" destOrd="0" parTransId="{CB03D960-E2B5-4162-9B01-102F28D104E8}" sibTransId="{51FB7A97-EEF6-42FC-9E67-EF745C5AE5E9}"/>
    <dgm:cxn modelId="{AEA72548-0FC6-460A-9A5D-D1E304838DAC}" type="presOf" srcId="{FAE794B3-7898-4291-920A-882FC8F0D846}" destId="{07DCDD11-A7E8-4657-9B39-D7E26454B291}" srcOrd="0" destOrd="0" presId="urn:microsoft.com/office/officeart/2005/8/layout/default"/>
    <dgm:cxn modelId="{4F35536E-8D8D-45DB-A0BF-B16ED2AA4208}" srcId="{8BB6744E-89E8-4117-AEB4-08327DDC49B1}" destId="{65F4C4A0-F0D9-4C16-9FFD-FF7F9ABDC7D9}" srcOrd="4" destOrd="0" parTransId="{31A849AC-C614-4C10-85DC-AD303DD9F6F5}" sibTransId="{BE42F71B-94D6-4BB3-82E6-40FA1E3CEF9E}"/>
    <dgm:cxn modelId="{68240A51-36EF-42CC-9414-722A20CBEB4A}" type="presOf" srcId="{B9FA9244-600E-4C41-820D-BFEE7A38D12D}" destId="{95867E05-424E-4683-83E4-E081486F8FD8}" srcOrd="0" destOrd="0" presId="urn:microsoft.com/office/officeart/2005/8/layout/default"/>
    <dgm:cxn modelId="{C31A6680-673F-4A68-B860-12F0AA49B645}" type="presOf" srcId="{B6E37CE5-A077-40BE-AD4B-A6796A900641}" destId="{555B8CFF-2DC2-4FDE-BC85-0CB421070C73}" srcOrd="0" destOrd="0" presId="urn:microsoft.com/office/officeart/2005/8/layout/default"/>
    <dgm:cxn modelId="{CB416A89-5E27-4F42-B9D7-A83AEBB8823F}" type="presOf" srcId="{8993283B-1CEE-4D45-9E2E-9E3621FB4473}" destId="{3879A010-7F62-4E9A-ADBD-76C69867AA78}" srcOrd="0" destOrd="0" presId="urn:microsoft.com/office/officeart/2005/8/layout/default"/>
    <dgm:cxn modelId="{E1FEFC93-A99B-4402-B8D0-AF9830CC27EB}" srcId="{8BB6744E-89E8-4117-AEB4-08327DDC49B1}" destId="{F3F76A59-537E-4145-BCA9-62F1ED103FF6}" srcOrd="6" destOrd="0" parTransId="{936827C5-B350-49BF-AD08-7D6BC84E51A3}" sibTransId="{2E183C74-12E2-499E-A2DC-99DD7AD4EBF7}"/>
    <dgm:cxn modelId="{E2EA029A-60A2-43FF-8EFB-5BE3CEA7D64D}" type="presOf" srcId="{8BB6744E-89E8-4117-AEB4-08327DDC49B1}" destId="{2DB2A7E3-1CA5-44CB-8754-8BFFA3D84841}" srcOrd="0" destOrd="0" presId="urn:microsoft.com/office/officeart/2005/8/layout/default"/>
    <dgm:cxn modelId="{5A874FBC-316B-46E0-9D8B-9361B1C41883}" srcId="{8BB6744E-89E8-4117-AEB4-08327DDC49B1}" destId="{A77077F2-513D-4A1E-B039-123A6CC35767}" srcOrd="7" destOrd="0" parTransId="{5CBAD6C4-E30A-4DF3-BAB7-F78B678C547C}" sibTransId="{4324EC8A-53D4-4B13-A0B5-EB6D74497812}"/>
    <dgm:cxn modelId="{EB3A6BBD-965F-45A9-82EC-8208A9672EDB}" type="presOf" srcId="{A77077F2-513D-4A1E-B039-123A6CC35767}" destId="{AD15B0F0-095C-4E92-9580-84DBBBAEBA84}" srcOrd="0" destOrd="0" presId="urn:microsoft.com/office/officeart/2005/8/layout/default"/>
    <dgm:cxn modelId="{A9FB1DC6-C145-47D2-B4CA-EB8AE14570CE}" type="presOf" srcId="{1CB92E0E-06BB-4326-B92D-CC0F15F8E6D1}" destId="{1605DF54-516F-43B0-9533-30A496D71850}" srcOrd="0" destOrd="0" presId="urn:microsoft.com/office/officeart/2005/8/layout/default"/>
    <dgm:cxn modelId="{76B433D8-C23E-4D40-8C56-C2354E04A1F1}" srcId="{8BB6744E-89E8-4117-AEB4-08327DDC49B1}" destId="{8993283B-1CEE-4D45-9E2E-9E3621FB4473}" srcOrd="5" destOrd="0" parTransId="{86FB8F84-67BF-4D70-BE91-823726E4EF9F}" sibTransId="{07805F0F-1C83-4109-B05D-B3270B490122}"/>
    <dgm:cxn modelId="{101B7EE2-3CFE-4013-81F4-CDE6FD487BF9}" srcId="{8BB6744E-89E8-4117-AEB4-08327DDC49B1}" destId="{B6E37CE5-A077-40BE-AD4B-A6796A900641}" srcOrd="3" destOrd="0" parTransId="{4EB1F77F-9601-4197-A3AC-6AFE1B263653}" sibTransId="{0717DB5A-EA46-4EC1-9533-3CDF13DCF9FF}"/>
    <dgm:cxn modelId="{BE6F23E4-64F9-47CB-B936-AA987272163E}" srcId="{8BB6744E-89E8-4117-AEB4-08327DDC49B1}" destId="{FAE794B3-7898-4291-920A-882FC8F0D846}" srcOrd="2" destOrd="0" parTransId="{C0E2F27C-6419-45B1-A57A-227291642EE8}" sibTransId="{EB22C67F-2A18-459D-A934-69974EB0F73B}"/>
    <dgm:cxn modelId="{2092FBB8-6833-477B-BAC1-0B773FE5189E}" type="presParOf" srcId="{2DB2A7E3-1CA5-44CB-8754-8BFFA3D84841}" destId="{95867E05-424E-4683-83E4-E081486F8FD8}" srcOrd="0" destOrd="0" presId="urn:microsoft.com/office/officeart/2005/8/layout/default"/>
    <dgm:cxn modelId="{787964E2-FDA8-4922-98D8-AC90844465E8}" type="presParOf" srcId="{2DB2A7E3-1CA5-44CB-8754-8BFFA3D84841}" destId="{09C47096-5977-4871-8942-E834487E3049}" srcOrd="1" destOrd="0" presId="urn:microsoft.com/office/officeart/2005/8/layout/default"/>
    <dgm:cxn modelId="{9CE48692-3E9F-4BDB-AB79-304250D9A209}" type="presParOf" srcId="{2DB2A7E3-1CA5-44CB-8754-8BFFA3D84841}" destId="{1605DF54-516F-43B0-9533-30A496D71850}" srcOrd="2" destOrd="0" presId="urn:microsoft.com/office/officeart/2005/8/layout/default"/>
    <dgm:cxn modelId="{772B0E55-A874-4E00-9215-43DB89A08CC2}" type="presParOf" srcId="{2DB2A7E3-1CA5-44CB-8754-8BFFA3D84841}" destId="{6608F060-5C1E-40DF-95C0-99AC696244D8}" srcOrd="3" destOrd="0" presId="urn:microsoft.com/office/officeart/2005/8/layout/default"/>
    <dgm:cxn modelId="{C2FD141A-89D6-4CF3-87F9-D66B2EACE923}" type="presParOf" srcId="{2DB2A7E3-1CA5-44CB-8754-8BFFA3D84841}" destId="{07DCDD11-A7E8-4657-9B39-D7E26454B291}" srcOrd="4" destOrd="0" presId="urn:microsoft.com/office/officeart/2005/8/layout/default"/>
    <dgm:cxn modelId="{3583AD95-FA8E-4E33-9245-ADC301555540}" type="presParOf" srcId="{2DB2A7E3-1CA5-44CB-8754-8BFFA3D84841}" destId="{24B43941-4F46-4AF7-B596-B4F9388223A5}" srcOrd="5" destOrd="0" presId="urn:microsoft.com/office/officeart/2005/8/layout/default"/>
    <dgm:cxn modelId="{FB4E6231-C2F1-46FF-943E-5C7A020056F2}" type="presParOf" srcId="{2DB2A7E3-1CA5-44CB-8754-8BFFA3D84841}" destId="{555B8CFF-2DC2-4FDE-BC85-0CB421070C73}" srcOrd="6" destOrd="0" presId="urn:microsoft.com/office/officeart/2005/8/layout/default"/>
    <dgm:cxn modelId="{BD0EA60E-B546-411D-8905-FE86E34F26CE}" type="presParOf" srcId="{2DB2A7E3-1CA5-44CB-8754-8BFFA3D84841}" destId="{AD3EFE33-2FDD-4A04-9B76-6762710E35F6}" srcOrd="7" destOrd="0" presId="urn:microsoft.com/office/officeart/2005/8/layout/default"/>
    <dgm:cxn modelId="{76B4DFED-71B0-4861-AD6A-1F61B3D7E4AC}" type="presParOf" srcId="{2DB2A7E3-1CA5-44CB-8754-8BFFA3D84841}" destId="{43B134DE-634E-42B0-A9CC-73B9DFC0D59B}" srcOrd="8" destOrd="0" presId="urn:microsoft.com/office/officeart/2005/8/layout/default"/>
    <dgm:cxn modelId="{F56305C5-2C30-4D4E-AE27-D2F50FD4635D}" type="presParOf" srcId="{2DB2A7E3-1CA5-44CB-8754-8BFFA3D84841}" destId="{44C97CD1-0C38-4614-9EA8-FEE76378C83C}" srcOrd="9" destOrd="0" presId="urn:microsoft.com/office/officeart/2005/8/layout/default"/>
    <dgm:cxn modelId="{632ED896-5D36-4AA1-9AB9-3D8EDBC021DF}" type="presParOf" srcId="{2DB2A7E3-1CA5-44CB-8754-8BFFA3D84841}" destId="{3879A010-7F62-4E9A-ADBD-76C69867AA78}" srcOrd="10" destOrd="0" presId="urn:microsoft.com/office/officeart/2005/8/layout/default"/>
    <dgm:cxn modelId="{E670D2A3-3DA4-4881-8CAF-BEA373EA80A0}" type="presParOf" srcId="{2DB2A7E3-1CA5-44CB-8754-8BFFA3D84841}" destId="{075E8122-6858-4B00-B303-6A62F6429743}" srcOrd="11" destOrd="0" presId="urn:microsoft.com/office/officeart/2005/8/layout/default"/>
    <dgm:cxn modelId="{690B19B5-65A3-4EDC-A9F8-322C0FEF6816}" type="presParOf" srcId="{2DB2A7E3-1CA5-44CB-8754-8BFFA3D84841}" destId="{A0A14D58-F848-45D1-8453-26B48DDB2590}" srcOrd="12" destOrd="0" presId="urn:microsoft.com/office/officeart/2005/8/layout/default"/>
    <dgm:cxn modelId="{BBA08069-4D1D-4A73-BB2F-F00715CD8A63}" type="presParOf" srcId="{2DB2A7E3-1CA5-44CB-8754-8BFFA3D84841}" destId="{70649CB0-AF99-4927-9F92-0832652453EF}" srcOrd="13" destOrd="0" presId="urn:microsoft.com/office/officeart/2005/8/layout/default"/>
    <dgm:cxn modelId="{FAE6CF5C-DD45-48BE-8129-E09780246FAB}" type="presParOf" srcId="{2DB2A7E3-1CA5-44CB-8754-8BFFA3D84841}" destId="{AD15B0F0-095C-4E92-9580-84DBBBAEBA84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67E05-424E-4683-83E4-E081486F8FD8}">
      <dsp:nvSpPr>
        <dsp:cNvPr id="0" name=""/>
        <dsp:cNvSpPr/>
      </dsp:nvSpPr>
      <dsp:spPr>
        <a:xfrm>
          <a:off x="538805" y="1865"/>
          <a:ext cx="1552760" cy="9316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Socially Inappropriate</a:t>
          </a:r>
        </a:p>
      </dsp:txBody>
      <dsp:txXfrm>
        <a:off x="538805" y="1865"/>
        <a:ext cx="1552760" cy="931656"/>
      </dsp:txXfrm>
    </dsp:sp>
    <dsp:sp modelId="{1605DF54-516F-43B0-9533-30A496D71850}">
      <dsp:nvSpPr>
        <dsp:cNvPr id="0" name=""/>
        <dsp:cNvSpPr/>
      </dsp:nvSpPr>
      <dsp:spPr>
        <a:xfrm>
          <a:off x="2246842" y="1865"/>
          <a:ext cx="1552760" cy="9316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No empathy</a:t>
          </a:r>
        </a:p>
      </dsp:txBody>
      <dsp:txXfrm>
        <a:off x="2246842" y="1865"/>
        <a:ext cx="1552760" cy="931656"/>
      </dsp:txXfrm>
    </dsp:sp>
    <dsp:sp modelId="{07DCDD11-A7E8-4657-9B39-D7E26454B291}">
      <dsp:nvSpPr>
        <dsp:cNvPr id="0" name=""/>
        <dsp:cNvSpPr/>
      </dsp:nvSpPr>
      <dsp:spPr>
        <a:xfrm>
          <a:off x="538805" y="1088798"/>
          <a:ext cx="1552760" cy="9316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Poor Judgement</a:t>
          </a:r>
        </a:p>
      </dsp:txBody>
      <dsp:txXfrm>
        <a:off x="538805" y="1088798"/>
        <a:ext cx="1552760" cy="931656"/>
      </dsp:txXfrm>
    </dsp:sp>
    <dsp:sp modelId="{555B8CFF-2DC2-4FDE-BC85-0CB421070C73}">
      <dsp:nvSpPr>
        <dsp:cNvPr id="0" name=""/>
        <dsp:cNvSpPr/>
      </dsp:nvSpPr>
      <dsp:spPr>
        <a:xfrm>
          <a:off x="2246842" y="1088798"/>
          <a:ext cx="1552760" cy="9316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Apathetic</a:t>
          </a:r>
        </a:p>
      </dsp:txBody>
      <dsp:txXfrm>
        <a:off x="2246842" y="1088798"/>
        <a:ext cx="1552760" cy="931656"/>
      </dsp:txXfrm>
    </dsp:sp>
    <dsp:sp modelId="{43B134DE-634E-42B0-A9CC-73B9DFC0D59B}">
      <dsp:nvSpPr>
        <dsp:cNvPr id="0" name=""/>
        <dsp:cNvSpPr/>
      </dsp:nvSpPr>
      <dsp:spPr>
        <a:xfrm>
          <a:off x="538805" y="2175730"/>
          <a:ext cx="1552760" cy="9316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Repetitively compulsive (tapping or clapping)</a:t>
          </a:r>
        </a:p>
      </dsp:txBody>
      <dsp:txXfrm>
        <a:off x="538805" y="2175730"/>
        <a:ext cx="1552760" cy="931656"/>
      </dsp:txXfrm>
    </dsp:sp>
    <dsp:sp modelId="{3879A010-7F62-4E9A-ADBD-76C69867AA78}">
      <dsp:nvSpPr>
        <dsp:cNvPr id="0" name=""/>
        <dsp:cNvSpPr/>
      </dsp:nvSpPr>
      <dsp:spPr>
        <a:xfrm>
          <a:off x="2246842" y="2175730"/>
          <a:ext cx="1552760" cy="9316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Poor hygiene</a:t>
          </a:r>
        </a:p>
      </dsp:txBody>
      <dsp:txXfrm>
        <a:off x="2246842" y="2175730"/>
        <a:ext cx="1552760" cy="931656"/>
      </dsp:txXfrm>
    </dsp:sp>
    <dsp:sp modelId="{A0A14D58-F848-45D1-8453-26B48DDB2590}">
      <dsp:nvSpPr>
        <dsp:cNvPr id="0" name=""/>
        <dsp:cNvSpPr/>
      </dsp:nvSpPr>
      <dsp:spPr>
        <a:xfrm>
          <a:off x="538805" y="3262662"/>
          <a:ext cx="1552760" cy="9316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Over eating, especially sweets</a:t>
          </a:r>
        </a:p>
      </dsp:txBody>
      <dsp:txXfrm>
        <a:off x="538805" y="3262662"/>
        <a:ext cx="1552760" cy="931656"/>
      </dsp:txXfrm>
    </dsp:sp>
    <dsp:sp modelId="{AD15B0F0-095C-4E92-9580-84DBBBAEBA84}">
      <dsp:nvSpPr>
        <dsp:cNvPr id="0" name=""/>
        <dsp:cNvSpPr/>
      </dsp:nvSpPr>
      <dsp:spPr>
        <a:xfrm>
          <a:off x="2246842" y="3262662"/>
          <a:ext cx="1552760" cy="9316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Hyperphagia, eating inedible objects</a:t>
          </a:r>
        </a:p>
      </dsp:txBody>
      <dsp:txXfrm>
        <a:off x="2246842" y="3262662"/>
        <a:ext cx="1552760" cy="931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29B91-4940-4ED0-8872-1B5824A5B6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0309-BB67-446B-816F-00D15EF9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4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Ginger Rogers was quoted as saying that she did all the same dance steps as her partner Fred Astaire except backwards and in heals.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0309-BB67-446B-816F-00D15EF9FE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38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Blank Gree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B1C3523-86E2-7C42-9068-7F65C52C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9F3ED9-8339-7A4F-9545-D213ED742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109" y="2171621"/>
            <a:ext cx="5669691" cy="437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10A489A-4F67-2340-91D6-36B26B713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2171621"/>
            <a:ext cx="5669691" cy="437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6390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71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1D3D6C-CD52-4CB0-5BCC-50B6859E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0837" y="1325880"/>
            <a:ext cx="3543464" cy="306650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1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Agitation and Behavioral changes associated with different dementias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EF4055-63E4-BDDD-C9C7-F0074563A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3137" y="4588329"/>
            <a:ext cx="3840172" cy="162150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Donald Jurivich, DO</a:t>
            </a:r>
          </a:p>
          <a:p>
            <a:r>
              <a:rPr lang="en-US" sz="18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gilbertson</a:t>
            </a:r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distinguished professor of geriatrics</a:t>
            </a:r>
          </a:p>
          <a:p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north </a:t>
            </a:r>
            <a:r>
              <a:rPr lang="en-US" sz="18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dakota</a:t>
            </a:r>
            <a:endParaRPr lang="en-US" sz="1800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B79DD-3427-2649-AB3C-C57D49E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8" r="1235" b="2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1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128B0-64FF-5F2D-0DCC-07D5C30AD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9717"/>
            <a:ext cx="12192000" cy="435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61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9787B81-C7DF-412B-A405-EF4454012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D5D947-0FB5-BB7D-796A-0F9BAB3C7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0510" b="21922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25049-8524-92C9-DAE9-511A9AAC0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Case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AF8B9-8377-EB3F-BE98-D82A5B7FA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62F works as a project manager and after 10 years on the job with excellent reviews she received an end of year reprimand with a  personal improvement plan that indicated concerns about personal hygiene, inappropriate comments, and little enthusiasm about work product.  </a:t>
            </a:r>
          </a:p>
        </p:txBody>
      </p:sp>
    </p:spTree>
    <p:extLst>
      <p:ext uri="{BB962C8B-B14F-4D97-AF65-F5344CB8AC3E}">
        <p14:creationId xmlns:p14="http://schemas.microsoft.com/office/powerpoint/2010/main" val="1072275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095D3-5B9D-E126-A977-B2A6540E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Case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C77B0-B9D3-478B-179B-D98480831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063" y="1332412"/>
            <a:ext cx="10885713" cy="537318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Physician visit reveals 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Unkempt appearance, comments that the physician “looks like a good kisser” 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BP 155 / 88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Oriented to person, place and time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cogwheeling or back propulsion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CN, sensory and motor intact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SLUMS test 27 / 30, clock draw is off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Sharpened Romberg / balance test is abnormal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Affect:  mood is flat, judgement fair – poor.  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17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8E2D-864A-8FC1-8181-7F70B9AB9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the most likely diagnosis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EAF1D-21E2-4EED-EA43-85DDE20B2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Lewy Body dementia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Alzheimer’s dementia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Vascular dementia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Frontotemporal dementia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Krutzfeld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Jakob disease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634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8E2D-864A-8FC1-8181-7F70B9AB9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the most likely diagnosis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EAF1D-21E2-4EED-EA43-85DDE20B2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Lewy Body dementia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Alzheimer’s dementia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Vascular dementia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Frontotemporal dementia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Krutzfeld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Jakob disease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168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25676-10F6-8712-6F62-88DBFDEB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0" y="1894648"/>
            <a:ext cx="4923419" cy="275124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famous British Comedian had Frontotemporal dementia 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C86283-3260-2D83-A3FD-3575D2E24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2" r="4194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2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A8ABF6-0C1A-0A7F-6847-5E54D0FEA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6841" y="1447800"/>
            <a:ext cx="38874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700" dirty="0">
                <a:latin typeface="Arial" panose="020B0604020202020204" pitchFamily="34" charset="0"/>
                <a:cs typeface="Arial" panose="020B0604020202020204" pitchFamily="34" charset="0"/>
              </a:rPr>
              <a:t>Terry Jones of</a:t>
            </a:r>
            <a:br>
              <a:rPr lang="en-US" sz="4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700" dirty="0">
                <a:latin typeface="Arial" panose="020B0604020202020204" pitchFamily="34" charset="0"/>
                <a:cs typeface="Arial" panose="020B0604020202020204" pitchFamily="34" charset="0"/>
              </a:rPr>
              <a:t>Monty Python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2F666C-491B-1B43-34CE-058E2D7AEB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69" r="12928"/>
          <a:stretch/>
        </p:blipFill>
        <p:spPr>
          <a:xfrm>
            <a:off x="607848" y="609601"/>
            <a:ext cx="341980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B7C909-BEBA-9ADA-75EF-8CAF44E86F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308" r="9582"/>
          <a:stretch/>
        </p:blipFill>
        <p:spPr>
          <a:xfrm>
            <a:off x="4139714" y="609601"/>
            <a:ext cx="341442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146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8D028-511C-2C16-F650-0971153F9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FrontoTemporal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Dementia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300CF82A-FAB8-B61C-1B8B-E64715C347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0457364"/>
              </p:ext>
            </p:extLst>
          </p:nvPr>
        </p:nvGraphicFramePr>
        <p:xfrm>
          <a:off x="1103311" y="2052214"/>
          <a:ext cx="4338409" cy="4196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CAD2B8D-C3FF-1FB3-342F-B88FC7ACAC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5044" y="2052213"/>
            <a:ext cx="5025371" cy="4196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D869D4-8FAB-052A-840B-7D4CB2BD94F1}"/>
              </a:ext>
            </a:extLst>
          </p:cNvPr>
          <p:cNvSpPr txBox="1"/>
          <p:nvPr/>
        </p:nvSpPr>
        <p:spPr>
          <a:xfrm>
            <a:off x="6305044" y="6507332"/>
            <a:ext cx="502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– 15 % of all dementias</a:t>
            </a:r>
          </a:p>
        </p:txBody>
      </p:sp>
    </p:spTree>
    <p:extLst>
      <p:ext uri="{BB962C8B-B14F-4D97-AF65-F5344CB8AC3E}">
        <p14:creationId xmlns:p14="http://schemas.microsoft.com/office/powerpoint/2010/main" val="3928366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9291C-17A5-14DD-2979-360DF04F8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 issues in FTD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A4651-E5C5-FE5C-9AF0-80757907A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786343" cy="338974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Hyperphagia / over eating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inedible objects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Obese 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 fetish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drinking from a glass&#10;&#10;Description automatically generated with medium confidence">
            <a:extLst>
              <a:ext uri="{FF2B5EF4-FFF2-40B4-BE49-F238E27FC236}">
                <a16:creationId xmlns:a16="http://schemas.microsoft.com/office/drawing/2014/main" id="{5FE8D7D8-ACF8-9085-DDE1-C7FC712BB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4" r="34757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8625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4267B-251D-8143-EF9F-5B2EB4D35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 issues in FTD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CC354-CCC3-FB15-F67D-60896AB63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Repetitive actions:  foot / hand tapping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Compulsive behavior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80D55C-D369-0A30-AF6C-251B581176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10423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DD57D0-4CB7-C7E9-1717-7FC4757E3FFF}"/>
              </a:ext>
            </a:extLst>
          </p:cNvPr>
          <p:cNvSpPr txBox="1"/>
          <p:nvPr/>
        </p:nvSpPr>
        <p:spPr>
          <a:xfrm>
            <a:off x="397164" y="6248399"/>
            <a:ext cx="408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Ginger Rogers / Fred Astaire</a:t>
            </a:r>
          </a:p>
        </p:txBody>
      </p:sp>
    </p:spTree>
    <p:extLst>
      <p:ext uri="{BB962C8B-B14F-4D97-AF65-F5344CB8AC3E}">
        <p14:creationId xmlns:p14="http://schemas.microsoft.com/office/powerpoint/2010/main" val="1771821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589C1-7701-9500-675F-DCD490B79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Dakota Geriatrics Workforce Enhancement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E1BC3A-FCF2-E624-A039-98F99C14F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949" y="2271779"/>
            <a:ext cx="7453464" cy="32975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Vision: To promote healthy lifespans through a better prepared healthcare workforce, healthcare system, and community.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4" name="Picture 6" descr="Dakota Geriatric Workforce Enhancement Program – North Dakota Healthcare  Partners Events Calendar">
            <a:extLst>
              <a:ext uri="{FF2B5EF4-FFF2-40B4-BE49-F238E27FC236}">
                <a16:creationId xmlns:a16="http://schemas.microsoft.com/office/drawing/2014/main" id="{8C3B27F9-DA01-9B14-1682-61D13730F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1" y="2026983"/>
            <a:ext cx="38100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887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4163-B14D-5798-78B8-40210FE6B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FTD behavior</a:t>
            </a:r>
          </a:p>
        </p:txBody>
      </p:sp>
      <p:pic>
        <p:nvPicPr>
          <p:cNvPr id="5" name="Picture 4" descr="A person with white hair&#10;&#10;Description automatically generated with low confidence">
            <a:extLst>
              <a:ext uri="{FF2B5EF4-FFF2-40B4-BE49-F238E27FC236}">
                <a16:creationId xmlns:a16="http://schemas.microsoft.com/office/drawing/2014/main" id="{48764C9F-324D-4CB7-B5B4-DB262FA7B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80" r="22981" b="2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E9285-43B2-083F-FD79-934934D1C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r>
              <a:rPr lang="en-US" dirty="0"/>
              <a:t>Socially inappropriate</a:t>
            </a:r>
          </a:p>
        </p:txBody>
      </p:sp>
    </p:spTree>
    <p:extLst>
      <p:ext uri="{BB962C8B-B14F-4D97-AF65-F5344CB8AC3E}">
        <p14:creationId xmlns:p14="http://schemas.microsoft.com/office/powerpoint/2010/main" val="1185434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3902F7-3C91-1A34-9737-8186B6D50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alphaModFix amt="40000"/>
          </a:blip>
          <a:srcRect l="2044" r="2017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5AF62D-6652-45A6-F28D-C201246BC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famous comedian had Lewy Body Dementia ? </a:t>
            </a:r>
          </a:p>
        </p:txBody>
      </p:sp>
    </p:spTree>
    <p:extLst>
      <p:ext uri="{BB962C8B-B14F-4D97-AF65-F5344CB8AC3E}">
        <p14:creationId xmlns:p14="http://schemas.microsoft.com/office/powerpoint/2010/main" val="424347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EB81A-A790-D2EB-3B19-BBC84181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Robin Williams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had Lewy Body Dementia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CFC1AF-E138-E07A-862B-0A9E6CD9B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881" y="2052638"/>
            <a:ext cx="6704014" cy="4195762"/>
          </a:xfrm>
        </p:spPr>
      </p:pic>
    </p:spTree>
    <p:extLst>
      <p:ext uri="{BB962C8B-B14F-4D97-AF65-F5344CB8AC3E}">
        <p14:creationId xmlns:p14="http://schemas.microsoft.com/office/powerpoint/2010/main" val="3044824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B9D6D-005E-1080-3BB8-E2806B270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Lewy Body Dementia:  </a:t>
            </a:r>
            <a:br>
              <a:rPr lang="en-US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movement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4314B-DE75-E9A7-F59B-95E6945BA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Stooped posture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 rigidity or stiffness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Shuffling walk, slow movement, or frozen stance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Tremor or shaking, most commonly at rest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problems and falls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FFC7B-6705-C466-A4CA-0605C30DC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6" r="9625"/>
          <a:stretch/>
        </p:blipFill>
        <p:spPr>
          <a:xfrm flipH="1"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5829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6DCA4-B4AF-6B18-BA84-9F94C032B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LBD physical attributes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DAA46B9-B7E8-4487-B28E-C63A6EB7A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C866818C-1E5F-475A-B310-3C06B555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60930-63A3-7872-DDB7-1D036A65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0" y="1171943"/>
            <a:ext cx="5449471" cy="1634841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2AFDE8-E1ED-4A49-B8B3-4953F4B8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0F351-0A0E-314D-35AE-3090713A9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Loss of coordination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Smaller handwriting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micrographia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Reduced facial expression (masked facies)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Difficulty swallowing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Weak voice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25434-1262-5FBD-9F12-E0D9510C4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298" y="3526971"/>
            <a:ext cx="2469695" cy="27214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34868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58A00B-3033-E81A-F240-5E71758D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Lewy Body Dementia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3A58A-0457-9FCF-1D6A-CD99B9676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Hallucinations:  seeing, hearing, smelling or feeling things that are not there (80%)</a:t>
            </a:r>
          </a:p>
          <a:p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Delusions:  suspicions about spouse or thievery</a:t>
            </a:r>
          </a:p>
          <a:p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Paranoia  irrational distrust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C8066B-A061-D05A-1A78-80BB366AE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2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0174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28F7E-72EF-C84C-449F-950F3BE39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Lewy Body Dementia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03875-6D4D-FB20-9A0B-6E730DD6F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17" r="11450" b="-1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ECE3D-62EF-59CB-6BBE-256CA86CA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Restless sleep:  kicking, punching, yelling, and screaming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Insomnia / day time sleepiness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75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FC9558-DF78-19B8-CA00-7ABB0256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Lewy Body Dementia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D6495-5B5A-B1A9-BED6-53D5BA7AEB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83" r="27032" b="-1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B35E5-DC8D-1898-2043-896AB55CF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8"/>
            <a:ext cx="4638903" cy="419548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Apathy:  listless, not motivated, no socialization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Roller coaster attention:  stare into space, long naps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Anxiety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449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5DE180-F9F5-5535-6C3E-0A51C42463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00" b="125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489E29-742E-4D34-AB08-CE3217805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053153" y="1320127"/>
            <a:ext cx="4812846" cy="41954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D57F7-500D-DF45-3194-F99B8527A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887" y="1641860"/>
            <a:ext cx="4204298" cy="1034728"/>
          </a:xfrm>
        </p:spPr>
        <p:txBody>
          <a:bodyPr>
            <a:norm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Lewy Body Dementia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2B1DF-FAD9-66F8-2189-EBC167569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4887" y="2367446"/>
            <a:ext cx="4625622" cy="362793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Confusion about time &amp; place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Difficulty with language and numbers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Poor judgement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Perseveration / echolalia</a:t>
            </a:r>
          </a:p>
        </p:txBody>
      </p:sp>
    </p:spTree>
    <p:extLst>
      <p:ext uri="{BB962C8B-B14F-4D97-AF65-F5344CB8AC3E}">
        <p14:creationId xmlns:p14="http://schemas.microsoft.com/office/powerpoint/2010/main" val="629481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448D7-E131-781E-561B-559E95FB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Lewy Body Dementia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71C63-8ED5-42D3-2764-D71F7A12F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4" r="28510" b="1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5DDCFA-D3DE-4CEB-8AFF-C6501187E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0F94-22C5-EBC8-DF4F-8804E139B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8" y="2438400"/>
            <a:ext cx="4802031" cy="38099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Agitation or restlessness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Pacing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hand wringing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inability to get settled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irritability</a:t>
            </a:r>
          </a:p>
        </p:txBody>
      </p:sp>
    </p:spTree>
    <p:extLst>
      <p:ext uri="{BB962C8B-B14F-4D97-AF65-F5344CB8AC3E}">
        <p14:creationId xmlns:p14="http://schemas.microsoft.com/office/powerpoint/2010/main" val="87622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95914A-46D1-02D6-CA12-43D579373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BAA58C-82DF-D748-44CE-36E4D2DA0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Report the variety of behavioral issues that accompany different dementias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Describe different ways to assess and monitor behavioral problems as dementias progress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Utilize pharmacological and non pharmacological strategies to address dementia – related behavioral problems</a:t>
            </a:r>
          </a:p>
        </p:txBody>
      </p:sp>
    </p:spTree>
    <p:extLst>
      <p:ext uri="{BB962C8B-B14F-4D97-AF65-F5344CB8AC3E}">
        <p14:creationId xmlns:p14="http://schemas.microsoft.com/office/powerpoint/2010/main" val="3993333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792F1-BC07-7E07-5797-E13A8F15D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Alzheimer’s Dementia Behavior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5AB2DA-3765-DBFF-11B6-773C8C35A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619" y="2052638"/>
            <a:ext cx="3532538" cy="4195762"/>
          </a:xfrm>
        </p:spPr>
      </p:pic>
    </p:spTree>
    <p:extLst>
      <p:ext uri="{BB962C8B-B14F-4D97-AF65-F5344CB8AC3E}">
        <p14:creationId xmlns:p14="http://schemas.microsoft.com/office/powerpoint/2010/main" val="1363077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D9BFE-9C2D-781F-7FC3-BDB66FB37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Suspicion &amp; Delusions: unreal beliefs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B9599-F536-6ED0-9DD3-8EB280A92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Accusing others of theft 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Accuse spouse of infidelity</a:t>
            </a:r>
          </a:p>
        </p:txBody>
      </p:sp>
    </p:spTree>
    <p:extLst>
      <p:ext uri="{BB962C8B-B14F-4D97-AF65-F5344CB8AC3E}">
        <p14:creationId xmlns:p14="http://schemas.microsoft.com/office/powerpoint/2010/main" val="1234870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EA7736-A479-5000-8D62-A138BE807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76" y="5802"/>
            <a:ext cx="4166510" cy="1622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delusions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case, accessory&#10;&#10;Description automatically generated">
            <a:extLst>
              <a:ext uri="{FF2B5EF4-FFF2-40B4-BE49-F238E27FC236}">
                <a16:creationId xmlns:a16="http://schemas.microsoft.com/office/drawing/2014/main" id="{D5FC9E40-7AB3-F354-BCBD-15D087095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92" y="704054"/>
            <a:ext cx="5449889" cy="5449889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3BA5C-53EB-771D-3518-27D272D5E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63" y="1628124"/>
            <a:ext cx="4574437" cy="5229875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take offense.  Listen.  Reassure that you care</a:t>
            </a:r>
          </a:p>
          <a:p>
            <a:r>
              <a:rPr lang="en-US" sz="28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argue or convince.  Acknowledge</a:t>
            </a:r>
          </a:p>
          <a:p>
            <a:r>
              <a:rPr lang="en-US" sz="28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simple answer.  Provide short, simple reflections</a:t>
            </a:r>
          </a:p>
          <a:p>
            <a:r>
              <a:rPr lang="en-US" sz="28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 focus.  Divert to a physical activity</a:t>
            </a:r>
          </a:p>
          <a:p>
            <a:r>
              <a:rPr lang="en-US" sz="28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 missing item, </a:t>
            </a:r>
            <a:r>
              <a:rPr lang="en-US" sz="2800" dirty="0" err="1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US" sz="28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wallet or purse</a:t>
            </a:r>
          </a:p>
          <a:p>
            <a:endParaRPr lang="en-US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71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21ADF-3ACD-D86D-2E84-E464684F4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Aggression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C4BFFE-3B66-1E18-ED85-CD9A4A2E9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22" r="24780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8C1C4-3638-59E2-2C31-2F15B4118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8"/>
            <a:ext cx="4638903" cy="419548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Verbal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Passive Aggressive</a:t>
            </a:r>
          </a:p>
        </p:txBody>
      </p:sp>
    </p:spTree>
    <p:extLst>
      <p:ext uri="{BB962C8B-B14F-4D97-AF65-F5344CB8AC3E}">
        <p14:creationId xmlns:p14="http://schemas.microsoft.com/office/powerpoint/2010/main" val="1409618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C41B6-7380-69E1-22C7-31C05A19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Response to agitation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9FBDB-E536-FDF8-E9E4-0E9F36F2D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Identify potential cause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Empiric pain management, e.g., Tylenol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Work with the emotion, not the details of the eruption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 neutral, don’t show reciprocal anger.  Speak slowly and softly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Look to eliminate environmental triggers (e.g., loud children)</a:t>
            </a:r>
          </a:p>
        </p:txBody>
      </p:sp>
    </p:spTree>
    <p:extLst>
      <p:ext uri="{BB962C8B-B14F-4D97-AF65-F5344CB8AC3E}">
        <p14:creationId xmlns:p14="http://schemas.microsoft.com/office/powerpoint/2010/main" val="1326190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CCCE9-A8C2-308F-4462-23BA6C27C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Response to agitation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4E5E3-EA49-C8AC-F222-DDBC9B31D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477356" cy="419548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Add relaxation activity:  music, massage or exercise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Divert:  food or other activity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away from agitation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Get assistance if unable to calm, 911 if imminent harm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895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E0FEB-39D7-449F-26DB-F40659E9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Anxiety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362DCC-AB1F-12B7-E9E7-721FB5ABC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3726" y="2321463"/>
            <a:ext cx="5495038" cy="3658111"/>
          </a:xfrm>
        </p:spPr>
      </p:pic>
    </p:spTree>
    <p:extLst>
      <p:ext uri="{BB962C8B-B14F-4D97-AF65-F5344CB8AC3E}">
        <p14:creationId xmlns:p14="http://schemas.microsoft.com/office/powerpoint/2010/main" val="1610748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42DA-B0A3-81E6-315C-17B6039D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Responses to anxiety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DE277-B713-1B93-9BCC-5F0F9584A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80350"/>
            <a:ext cx="8946541" cy="419548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Remove stressors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Reduce caffeine consumption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Change environment, quieter, TV off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Provide security object (live or plush animal)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Time out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for pain, hunger, thirst, constipation, full bladder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Promote physical activity:  walk, shop, music / dance, exercise</a:t>
            </a:r>
          </a:p>
        </p:txBody>
      </p:sp>
    </p:spTree>
    <p:extLst>
      <p:ext uri="{BB962C8B-B14F-4D97-AF65-F5344CB8AC3E}">
        <p14:creationId xmlns:p14="http://schemas.microsoft.com/office/powerpoint/2010/main" val="1673919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F4377-355B-3981-5083-EC26D9191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Practical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3FB0A-0586-63FE-5A5A-3402B0DF3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022" y="2052918"/>
            <a:ext cx="11297541" cy="419548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Listen before reacting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Ask for permission to interact:  “Can I help you ? “ or “Can you help me ? “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Calming voice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Reassurance:  “I apologize”  “I’m sorry that you are upset”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Avoid open ended questions and Offer simple choices:  “Would you like to go for a walk or drive ?”</a:t>
            </a:r>
          </a:p>
        </p:txBody>
      </p:sp>
    </p:spTree>
    <p:extLst>
      <p:ext uri="{BB962C8B-B14F-4D97-AF65-F5344CB8AC3E}">
        <p14:creationId xmlns:p14="http://schemas.microsoft.com/office/powerpoint/2010/main" val="3549085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24AF-856E-F60B-4FB5-0FE7B26A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3322912" cy="1641987"/>
          </a:xfrm>
        </p:spPr>
        <p:txBody>
          <a:bodyPr>
            <a:normAutofit/>
          </a:bodyPr>
          <a:lstStyle/>
          <a:p>
            <a:r>
              <a:rPr lang="en-US" sz="3900">
                <a:latin typeface="Arial" panose="020B0604020202020204" pitchFamily="34" charset="0"/>
                <a:cs typeface="Arial" panose="020B0604020202020204" pitchFamily="34" charset="0"/>
              </a:rPr>
              <a:t>Hallucinations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9FD4C9-BAEC-D8C6-0341-B8AC042877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23" r="1929"/>
          <a:stretch/>
        </p:blipFill>
        <p:spPr>
          <a:xfrm>
            <a:off x="4619544" y="609601"/>
            <a:ext cx="6924756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8CE2E8-3B4B-8C02-92AD-86CA6D48E24F}"/>
              </a:ext>
            </a:extLst>
          </p:cNvPr>
          <p:cNvSpPr txBox="1"/>
          <p:nvPr/>
        </p:nvSpPr>
        <p:spPr>
          <a:xfrm>
            <a:off x="648930" y="1773382"/>
            <a:ext cx="36921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Seeing insects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Conversation with imagined person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Voices calling</a:t>
            </a:r>
          </a:p>
        </p:txBody>
      </p:sp>
    </p:spTree>
    <p:extLst>
      <p:ext uri="{BB962C8B-B14F-4D97-AF65-F5344CB8AC3E}">
        <p14:creationId xmlns:p14="http://schemas.microsoft.com/office/powerpoint/2010/main" val="4069324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3AB1F6-797D-34CB-448C-0812F38C9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30" y="0"/>
            <a:ext cx="9358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0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10D45-E52E-46D0-EA14-1B7831855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Causes of hallucinations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66BAB-0959-B9B1-6C2C-E00F11A84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Neurosensory impairment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Medications:  new, escalation, withdrawal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Brain deterioration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schizophrenia or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schizo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-affective disorder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806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506941-6B66-C111-57F7-9DC477F7D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9" b="262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489E29-742E-4D34-AB08-CE3217805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053153" y="1320127"/>
            <a:ext cx="4812846" cy="41954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83F6-0B25-3260-67F8-0593FD56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814" y="1336153"/>
            <a:ext cx="4204298" cy="103472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Response to hallucinations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2B7CB-539F-F206-0BC1-1EC962C35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814" y="2554065"/>
            <a:ext cx="4169380" cy="238406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Establish how up-setting the situation may be. 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it escalating and leading to something dangerous ?  </a:t>
            </a:r>
          </a:p>
        </p:txBody>
      </p:sp>
    </p:spTree>
    <p:extLst>
      <p:ext uri="{BB962C8B-B14F-4D97-AF65-F5344CB8AC3E}">
        <p14:creationId xmlns:p14="http://schemas.microsoft.com/office/powerpoint/2010/main" val="3966465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1074A-4636-97B4-92F4-E52638B0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Response to hallucinations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5ADE5-04F9-000E-DA84-24E904F71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6627524" cy="419548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Acknowledge what is being seen, heard or felt but report that you do not see or hear the same thing.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“Do you see the man over there ?”</a:t>
            </a: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“I know that you see someone, but I do not see anyone right now”  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27EF308-300C-3C98-54A6-F917DB4C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680" y="95250"/>
            <a:ext cx="29527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35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1709A-8B94-E041-C87D-0D43A6D18D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000" r="-1" b="2445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03810-412A-2646-1CD8-7BF9A622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Hallucinations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36994-02F9-57F5-D107-8A17FEF44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17" y="5722374"/>
            <a:ext cx="10407602" cy="4879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cap="all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Gentle touch, do not grab</a:t>
            </a:r>
          </a:p>
        </p:txBody>
      </p:sp>
    </p:spTree>
    <p:extLst>
      <p:ext uri="{BB962C8B-B14F-4D97-AF65-F5344CB8AC3E}">
        <p14:creationId xmlns:p14="http://schemas.microsoft.com/office/powerpoint/2010/main" val="75037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E0CC-CE85-C32E-7E68-9DED8A796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649" y="629266"/>
            <a:ext cx="6109133" cy="164198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 behavioral triggers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F160F3-9130-F940-5336-6494E78021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3" r="3909"/>
          <a:stretch/>
        </p:blipFill>
        <p:spPr>
          <a:xfrm>
            <a:off x="-1" y="10"/>
            <a:ext cx="4058949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F0A54-4BB8-9F86-84F2-57116F196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673" y="2115128"/>
            <a:ext cx="7148945" cy="413327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Sounds that might be misinterpreted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TV off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Air conditioner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Lawn mowers 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Children playing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Visual stimuli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PTSD:  combat experience and images linked to war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Remove mirror</a:t>
            </a:r>
          </a:p>
        </p:txBody>
      </p:sp>
    </p:spTree>
    <p:extLst>
      <p:ext uri="{BB962C8B-B14F-4D97-AF65-F5344CB8AC3E}">
        <p14:creationId xmlns:p14="http://schemas.microsoft.com/office/powerpoint/2010/main" val="3186082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1228-EF98-7C08-97B9-99D11434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Modify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91211-C762-BD1D-4591-97E0B9CD2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052214"/>
            <a:ext cx="4338409" cy="419618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Modify lighting to reduce shadows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Remove mirrors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Put signs with instructions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FB3285-DE7C-9CCA-ACE0-F2186D22E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916" y="2772822"/>
            <a:ext cx="5451627" cy="27549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4643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9787B81-C7DF-412B-A405-EF4454012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B9C28-6948-2360-2F84-7AE4FCFC85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445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EE67AC-3D0C-6AA4-552F-D1FD70E45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Depression and apathy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D5795-C039-69AD-C517-32E26E37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Apathy: 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loss of motor drive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manifest as resistance to care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Content to be sedentary </a:t>
            </a:r>
          </a:p>
        </p:txBody>
      </p:sp>
    </p:spTree>
    <p:extLst>
      <p:ext uri="{BB962C8B-B14F-4D97-AF65-F5344CB8AC3E}">
        <p14:creationId xmlns:p14="http://schemas.microsoft.com/office/powerpoint/2010/main" val="14414441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11852-8C22-CE7C-B626-1479325F8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74" y="239607"/>
            <a:ext cx="3330328" cy="164198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Depression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2BE00-4234-CC82-DAC9-8EF73EF84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414" y="1413163"/>
            <a:ext cx="4009654" cy="3809999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May precede dementia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Social withdrawal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Poor concentration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Loss of interest in hobbies and activities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B9755-E326-DB3C-A8AE-D879506FF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9" r="-2" b="-2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414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58BAA-EA5F-875C-D387-C8430D88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depression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9A4C-99AB-4049-8C8E-FC20B8902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65" y="1854820"/>
            <a:ext cx="6188189" cy="378541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Predictable schedule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list of things to do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in physical activity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reinforcement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in family life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Reassure support, no one will leave them alone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CDA8C2-8958-3168-7D40-DA38182B01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29" r="24287" b="-1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04646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87742B-1400-BC6B-E4D9-7105E9B2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Repetition </a:t>
            </a:r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4EEB95-3077-C922-2972-A918D34D5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8578" r="616" b="-2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29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DF587-E6E2-A96B-117E-85480DD3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40" y="2608007"/>
            <a:ext cx="4234840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Name different behaviors associated with dementia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3995F-33C8-7783-E638-596BAF60A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" r="25932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13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2BB7A-0381-F64E-67F5-5ACC2290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Response to repetition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5EAFC-1C83-4926-30A2-BAF0CC323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25629"/>
            <a:ext cx="8946541" cy="419548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Identify reason for repetition:  same time of day ?  What is being communicated 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underlying emotion 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Transform behavior into an activity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If rubbing hand across a table, get a dust cloth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Toleration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do not admonish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don’t use logic  </a:t>
            </a:r>
          </a:p>
        </p:txBody>
      </p:sp>
    </p:spTree>
    <p:extLst>
      <p:ext uri="{BB962C8B-B14F-4D97-AF65-F5344CB8AC3E}">
        <p14:creationId xmlns:p14="http://schemas.microsoft.com/office/powerpoint/2010/main" val="31492410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D6C52-5B99-A783-A2C5-EE4DD7ED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Response to repetition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73BB2-E4EE-D6EB-C710-029ACE13BB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9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8B022-2426-C243-59EC-9EDD24506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7" y="2438400"/>
            <a:ext cx="4009019" cy="390698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memory aids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Notes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Calendars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Photographs</a:t>
            </a:r>
          </a:p>
        </p:txBody>
      </p:sp>
    </p:spTree>
    <p:extLst>
      <p:ext uri="{BB962C8B-B14F-4D97-AF65-F5344CB8AC3E}">
        <p14:creationId xmlns:p14="http://schemas.microsoft.com/office/powerpoint/2010/main" val="25858848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B7102-C73E-D2C7-E9C1-DCFFDB312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Wandering</a:t>
            </a:r>
          </a:p>
        </p:txBody>
      </p:sp>
      <p:sp>
        <p:nvSpPr>
          <p:cNvPr id="1035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lativity (M. C. Escher) - Wikipedia">
            <a:extLst>
              <a:ext uri="{FF2B5EF4-FFF2-40B4-BE49-F238E27FC236}">
                <a16:creationId xmlns:a16="http://schemas.microsoft.com/office/drawing/2014/main" id="{16CBC40C-7291-1BA5-AF37-25A8D8411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9" r="7366" b="-1"/>
          <a:stretch/>
        </p:blipFill>
        <p:spPr bwMode="auto"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459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275C9-B19A-2F94-7C9D-B5D8A9907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Wandering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D5358-47A2-18D5-5C31-501DD2D5C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227" y="1470315"/>
            <a:ext cx="9167607" cy="475244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Let neighbors know and call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ID bracelet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Search tools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Photo of person at the ready 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List of likely places person visits </a:t>
            </a:r>
          </a:p>
        </p:txBody>
      </p:sp>
    </p:spTree>
    <p:extLst>
      <p:ext uri="{BB962C8B-B14F-4D97-AF65-F5344CB8AC3E}">
        <p14:creationId xmlns:p14="http://schemas.microsoft.com/office/powerpoint/2010/main" val="1041322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BD560-748A-457F-F692-F9C084A08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Wandering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92637-E78F-4529-4ACA-3A49A91E3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536" y="1475510"/>
            <a:ext cx="9291317" cy="477289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Plan structured activities during the day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Help with laundry, prepping dinner</a:t>
            </a: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Address basic needs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Reduce evening liquids to avoid nocturia</a:t>
            </a: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Avoid busy places like shopping malls and unfamiliar places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7391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1C432-8412-B58B-7F66-8BBC71779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Wandering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C825A8-3043-1059-451D-52957F12F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80" r="10763" b="1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BD083-C0F0-6EC6-574B-BEDE44431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9370" y="1882487"/>
            <a:ext cx="4674037" cy="38099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approved to drive, get GPS monitor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driving cessation, remove car keys</a:t>
            </a:r>
          </a:p>
        </p:txBody>
      </p:sp>
    </p:spTree>
    <p:extLst>
      <p:ext uri="{BB962C8B-B14F-4D97-AF65-F5344CB8AC3E}">
        <p14:creationId xmlns:p14="http://schemas.microsoft.com/office/powerpoint/2010/main" val="12506093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B0B238-5310-254D-E05E-DC49D446D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Wandering with early dementia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B0CD1-60BB-5A0B-1C46-D517755B9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7" r="22958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41857-7965-B43B-5FB1-6ADDFD53A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8"/>
            <a:ext cx="5967095" cy="4195481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Set time to “check – in “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Jointly review the day’s schedule of events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Buddy system, companion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Alternative transportation </a:t>
            </a:r>
          </a:p>
        </p:txBody>
      </p:sp>
    </p:spTree>
    <p:extLst>
      <p:ext uri="{BB962C8B-B14F-4D97-AF65-F5344CB8AC3E}">
        <p14:creationId xmlns:p14="http://schemas.microsoft.com/office/powerpoint/2010/main" val="29350581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CDD6A-6685-E7C6-D3AF-0220FA9E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Wandering in advanced dementia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F7B98-F823-B295-2EEC-1FF8C10A7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171" y="1585327"/>
            <a:ext cx="8946541" cy="4195481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Revise deadbolts to high or low location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Night lights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Cloth covers over door knobs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Camouflage doors / black tape threshold warning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Warning bells and pressure sensitive mats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Fence / hedges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Safety gaits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7029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A1D5A-0310-5C69-B43A-DE39903BA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1" y="478696"/>
            <a:ext cx="9404723" cy="140053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someone goes missing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41CB7-A180-0C6D-F6AB-3A7F7CC82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906" y="1589810"/>
            <a:ext cx="9254948" cy="465859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Wander - patterns follow direction of dominant hand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Most people found within 1.5 miles of home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fence lines and brush borders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Return to previous sites of wandering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not found in 15 minutes, call 911</a:t>
            </a:r>
          </a:p>
        </p:txBody>
      </p:sp>
    </p:spTree>
    <p:extLst>
      <p:ext uri="{BB962C8B-B14F-4D97-AF65-F5344CB8AC3E}">
        <p14:creationId xmlns:p14="http://schemas.microsoft.com/office/powerpoint/2010/main" val="31661746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85D5AA8-773B-469A-8802-9645A4DC9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45B9A-195B-5112-9D95-47FA5E7B1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066" y="1649338"/>
            <a:ext cx="5877466" cy="33648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5AF42C-C556-454E-B2D3-2C917CB81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523E5F-78A4-8DAD-E9C0-4CF3976F4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146" y="921471"/>
            <a:ext cx="3629532" cy="45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21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6FC01-AC1A-A247-C092-DE2CA2B71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Neuropsychiatric Inventory (NPI)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3E6F2A-A22A-D431-7191-88C0D9C8C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6867" y="1478900"/>
            <a:ext cx="5518265" cy="5074329"/>
          </a:xfrm>
        </p:spPr>
      </p:pic>
    </p:spTree>
    <p:extLst>
      <p:ext uri="{BB962C8B-B14F-4D97-AF65-F5344CB8AC3E}">
        <p14:creationId xmlns:p14="http://schemas.microsoft.com/office/powerpoint/2010/main" val="12588316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D41EBB-98A9-D844-D29B-29CB8E2EE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278"/>
            <a:ext cx="12192000" cy="41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364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A02F-13D7-3EFB-8693-8A71A8F76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F5E94-C283-9CBF-31C3-5D0D5CD89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New Meds ?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Change in medication dose or deprescription 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Change in alcohol use ? </a:t>
            </a:r>
          </a:p>
        </p:txBody>
      </p:sp>
    </p:spTree>
    <p:extLst>
      <p:ext uri="{BB962C8B-B14F-4D97-AF65-F5344CB8AC3E}">
        <p14:creationId xmlns:p14="http://schemas.microsoft.com/office/powerpoint/2010/main" val="35742109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10AA0-6EC5-E3EB-4240-990B3FCBA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 physical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6B84-5EF8-0939-128E-C9B484934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Known pain ? 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Non verbal expression of pain ?  Grimacing with movement 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Fever ?  Cough ? 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Head contusions or bruises ? </a:t>
            </a:r>
          </a:p>
        </p:txBody>
      </p:sp>
    </p:spTree>
    <p:extLst>
      <p:ext uri="{BB962C8B-B14F-4D97-AF65-F5344CB8AC3E}">
        <p14:creationId xmlns:p14="http://schemas.microsoft.com/office/powerpoint/2010/main" val="5009579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DCA251B-4F28-43A9-A5FD-47101E24C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B3E067-68A1-4E6F-8B2A-DF0DC2803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8F0EEF-7B63-4EC4-96D4-6AFBF46B1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B5E673-6D85-4457-A048-FD09048DC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C57C4-69D0-2FF7-D7C9-697376B5B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033" y="1266958"/>
            <a:ext cx="6248624" cy="45284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b="0" i="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would you manage the situation ?</a:t>
            </a:r>
          </a:p>
        </p:txBody>
      </p:sp>
    </p:spTree>
    <p:extLst>
      <p:ext uri="{BB962C8B-B14F-4D97-AF65-F5344CB8AC3E}">
        <p14:creationId xmlns:p14="http://schemas.microsoft.com/office/powerpoint/2010/main" val="101585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696A-ED61-AA8E-A9BE-78680F885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D58FF-DFB7-0013-DAB5-F0C322872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930" y="1452555"/>
            <a:ext cx="7006215" cy="419548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78M retired lawyer with AD is fixated on catching the train to go to his law office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Each day, he attempts to leave the house to go to the commuter train station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 one occasion he leaves the house and is quickly found at the end of the neighborhood block looking confused and frustrated.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B765E-D281-55C3-1543-BD62F4E8A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312" y="0"/>
            <a:ext cx="2962688" cy="68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040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79868-09B1-C7A3-F56D-43E279E82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kind of behavior is the person demonstrating 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can you prevent this behavior 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can you manage the behavior ? </a:t>
            </a:r>
          </a:p>
        </p:txBody>
      </p:sp>
    </p:spTree>
    <p:extLst>
      <p:ext uri="{BB962C8B-B14F-4D97-AF65-F5344CB8AC3E}">
        <p14:creationId xmlns:p14="http://schemas.microsoft.com/office/powerpoint/2010/main" val="36653054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0EE3A-0808-C6ED-DA1F-D9FECA66E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07F85-D923-1727-F54D-54EB4BED73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3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E1DF3-C259-F171-CA35-B2BD5B44A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2473" y="1644073"/>
            <a:ext cx="4627418" cy="477981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82M with mixed vascular and Alzheimer’s Dementia is uncooperative with home health aide regarding shower. 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would you manage hygiene ? </a:t>
            </a:r>
          </a:p>
        </p:txBody>
      </p:sp>
    </p:spTree>
    <p:extLst>
      <p:ext uri="{BB962C8B-B14F-4D97-AF65-F5344CB8AC3E}">
        <p14:creationId xmlns:p14="http://schemas.microsoft.com/office/powerpoint/2010/main" val="9870732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18345-6A8B-797D-5833-5792BE75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499995-6C9E-EC64-408C-CAB1CD66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198"/>
            <a:ext cx="121920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764C7-5D21-EACD-DEC9-80B3414A7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5084"/>
            <a:ext cx="12192000" cy="13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438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2FCF2-F462-C175-5AFE-6E7783EF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D4119-7E59-1D3D-3B48-A8D0D10FC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935" y="1608537"/>
            <a:ext cx="8946541" cy="419548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Get caregiver training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Form a family strategy of support / respite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Alzheimer’s Disease Association resources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ND consultation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National hot line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Support groups and Memory Cafe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Consult Geriatric or Memory Care clinics</a:t>
            </a:r>
          </a:p>
        </p:txBody>
      </p:sp>
    </p:spTree>
    <p:extLst>
      <p:ext uri="{BB962C8B-B14F-4D97-AF65-F5344CB8AC3E}">
        <p14:creationId xmlns:p14="http://schemas.microsoft.com/office/powerpoint/2010/main" val="3450364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67E7DC-964C-D77B-5C27-D7343D210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002" y="0"/>
            <a:ext cx="5059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54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9CD338-AD71-6A4F-3550-84644DB4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89" y="0"/>
            <a:ext cx="10493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65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3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5353A-8377-0F63-8C2B-75E7C1E5E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445" y="643467"/>
            <a:ext cx="928511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749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24839</TotalTime>
  <Words>1432</Words>
  <Application>Microsoft Office PowerPoint</Application>
  <PresentationFormat>Widescreen</PresentationFormat>
  <Paragraphs>301</Paragraphs>
  <Slides>68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Ion</vt:lpstr>
      <vt:lpstr>Agitation and Behavioral changes associated with different dementias</vt:lpstr>
      <vt:lpstr>Dakota Geriatrics Workforce Enhancement Program</vt:lpstr>
      <vt:lpstr>Goals</vt:lpstr>
      <vt:lpstr>PowerPoint Presentation</vt:lpstr>
      <vt:lpstr>Name different behaviors associated with dementia</vt:lpstr>
      <vt:lpstr>Neuropsychiatric Inventory (NPI) </vt:lpstr>
      <vt:lpstr>PowerPoint Presentation</vt:lpstr>
      <vt:lpstr>PowerPoint Presentation</vt:lpstr>
      <vt:lpstr>PowerPoint Presentation</vt:lpstr>
      <vt:lpstr>PowerPoint Presentation</vt:lpstr>
      <vt:lpstr>Case Report</vt:lpstr>
      <vt:lpstr>Case Report</vt:lpstr>
      <vt:lpstr>What is the most likely diagnosis ?</vt:lpstr>
      <vt:lpstr>What is the most likely diagnosis ?</vt:lpstr>
      <vt:lpstr>What famous British Comedian had Frontotemporal dementia ?</vt:lpstr>
      <vt:lpstr>Terry Jones of Monty Python</vt:lpstr>
      <vt:lpstr>FrontoTemporal Dementia</vt:lpstr>
      <vt:lpstr>Behavior issues in FTD</vt:lpstr>
      <vt:lpstr>Behavior issues in FTD</vt:lpstr>
      <vt:lpstr>FTD behavior</vt:lpstr>
      <vt:lpstr>What famous comedian had Lewy Body Dementia ? </vt:lpstr>
      <vt:lpstr>Robin Williams  had Lewy Body Dementia</vt:lpstr>
      <vt:lpstr>Lewy Body Dementia:   movement problems</vt:lpstr>
      <vt:lpstr>LBD physical attributes</vt:lpstr>
      <vt:lpstr>Lewy Body Dementia</vt:lpstr>
      <vt:lpstr>Lewy Body Dementia</vt:lpstr>
      <vt:lpstr>Lewy Body Dementia</vt:lpstr>
      <vt:lpstr>Lewy Body Dementia</vt:lpstr>
      <vt:lpstr>Lewy Body Dementia</vt:lpstr>
      <vt:lpstr>Alzheimer’s Dementia Behavior</vt:lpstr>
      <vt:lpstr>Suspicion &amp; Delusions: unreal beliefs</vt:lpstr>
      <vt:lpstr>Response to delusions</vt:lpstr>
      <vt:lpstr>Aggression</vt:lpstr>
      <vt:lpstr>Response to agitation</vt:lpstr>
      <vt:lpstr>Response to agitation</vt:lpstr>
      <vt:lpstr>Anxiety </vt:lpstr>
      <vt:lpstr>Responses to anxiety</vt:lpstr>
      <vt:lpstr>Practical ideas</vt:lpstr>
      <vt:lpstr>Hallucinations</vt:lpstr>
      <vt:lpstr>Causes of hallucinations</vt:lpstr>
      <vt:lpstr>Response to hallucinations</vt:lpstr>
      <vt:lpstr>Response to hallucinations</vt:lpstr>
      <vt:lpstr>Hallucinations</vt:lpstr>
      <vt:lpstr>Identify behavioral triggers</vt:lpstr>
      <vt:lpstr>Modify environment</vt:lpstr>
      <vt:lpstr>Depression and apathy</vt:lpstr>
      <vt:lpstr>Depression </vt:lpstr>
      <vt:lpstr>Response to depression</vt:lpstr>
      <vt:lpstr>Repetition </vt:lpstr>
      <vt:lpstr>Response to repetition</vt:lpstr>
      <vt:lpstr>Response to repetition</vt:lpstr>
      <vt:lpstr>Wandering</vt:lpstr>
      <vt:lpstr>Wandering response</vt:lpstr>
      <vt:lpstr>Wandering response</vt:lpstr>
      <vt:lpstr>Wandering</vt:lpstr>
      <vt:lpstr>Wandering with early dementia</vt:lpstr>
      <vt:lpstr>Wandering in advanced dementia</vt:lpstr>
      <vt:lpstr>When someone goes missing</vt:lpstr>
      <vt:lpstr>PowerPoint Presentation</vt:lpstr>
      <vt:lpstr>PowerPoint Presentation</vt:lpstr>
      <vt:lpstr>Ask</vt:lpstr>
      <vt:lpstr>Identify physical issues</vt:lpstr>
      <vt:lpstr>How would you manage the situation ?</vt:lpstr>
      <vt:lpstr>Case 2</vt:lpstr>
      <vt:lpstr>PowerPoint Presentation</vt:lpstr>
      <vt:lpstr>Case 3</vt:lpstr>
      <vt:lpstr>Resources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Behavioral changes associated with different dementias</dc:title>
  <dc:creator>Jurivich, Donald</dc:creator>
  <cp:lastModifiedBy>Jurivich, Donald</cp:lastModifiedBy>
  <cp:revision>3</cp:revision>
  <dcterms:created xsi:type="dcterms:W3CDTF">2022-05-25T14:55:20Z</dcterms:created>
  <dcterms:modified xsi:type="dcterms:W3CDTF">2025-04-15T16:38:26Z</dcterms:modified>
</cp:coreProperties>
</file>