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5"/>
  </p:notesMasterIdLst>
  <p:sldIdLst>
    <p:sldId id="308" r:id="rId5"/>
    <p:sldId id="382" r:id="rId6"/>
    <p:sldId id="359" r:id="rId7"/>
    <p:sldId id="360" r:id="rId8"/>
    <p:sldId id="280" r:id="rId9"/>
    <p:sldId id="405" r:id="rId10"/>
    <p:sldId id="406" r:id="rId11"/>
    <p:sldId id="361" r:id="rId12"/>
    <p:sldId id="258" r:id="rId13"/>
    <p:sldId id="313" r:id="rId14"/>
    <p:sldId id="272" r:id="rId15"/>
    <p:sldId id="396" r:id="rId16"/>
    <p:sldId id="260" r:id="rId17"/>
    <p:sldId id="263" r:id="rId18"/>
    <p:sldId id="264" r:id="rId19"/>
    <p:sldId id="261" r:id="rId20"/>
    <p:sldId id="397" r:id="rId21"/>
    <p:sldId id="265" r:id="rId22"/>
    <p:sldId id="266" r:id="rId23"/>
    <p:sldId id="379" r:id="rId24"/>
    <p:sldId id="380" r:id="rId25"/>
    <p:sldId id="363" r:id="rId26"/>
    <p:sldId id="314" r:id="rId27"/>
    <p:sldId id="288" r:id="rId28"/>
    <p:sldId id="283" r:id="rId29"/>
    <p:sldId id="275" r:id="rId30"/>
    <p:sldId id="385" r:id="rId31"/>
    <p:sldId id="398" r:id="rId32"/>
    <p:sldId id="386" r:id="rId33"/>
    <p:sldId id="377" r:id="rId34"/>
    <p:sldId id="373" r:id="rId35"/>
    <p:sldId id="259" r:id="rId36"/>
    <p:sldId id="289" r:id="rId37"/>
    <p:sldId id="340" r:id="rId38"/>
    <p:sldId id="388" r:id="rId39"/>
    <p:sldId id="400" r:id="rId40"/>
    <p:sldId id="296" r:id="rId41"/>
    <p:sldId id="389" r:id="rId42"/>
    <p:sldId id="401" r:id="rId43"/>
    <p:sldId id="402" r:id="rId44"/>
    <p:sldId id="390" r:id="rId45"/>
    <p:sldId id="403" r:id="rId46"/>
    <p:sldId id="404" r:id="rId47"/>
    <p:sldId id="391" r:id="rId48"/>
    <p:sldId id="399" r:id="rId49"/>
    <p:sldId id="393" r:id="rId50"/>
    <p:sldId id="394" r:id="rId51"/>
    <p:sldId id="362" r:id="rId52"/>
    <p:sldId id="395" r:id="rId53"/>
    <p:sldId id="304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dsorptio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Phytoremediation" TargetMode="External"/><Relationship Id="rId4" Type="http://schemas.openxmlformats.org/officeDocument/2006/relationships/hyperlink" Target="https://en.wikipedia.org/wiki/Toxicit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7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Immortalist</a:t>
            </a:r>
            <a:r>
              <a:rPr lang="en-US" dirty="0"/>
              <a:t>:</a:t>
            </a:r>
            <a:r>
              <a:rPr lang="en-US" baseline="0" dirty="0"/>
              <a:t>  Aubrey Grey and Bill Andrews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2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Substance abuse as an</a:t>
            </a:r>
            <a:r>
              <a:rPr lang="en-US" baseline="0" dirty="0">
                <a:effectLst/>
              </a:rPr>
              <a:t> aging accelerant</a:t>
            </a:r>
          </a:p>
          <a:p>
            <a:r>
              <a:rPr lang="en-US" dirty="0">
                <a:effectLst/>
              </a:rPr>
              <a:t>cocaine use accounts for 25% of all MIs in patients between 18 to 45 years old</a:t>
            </a:r>
          </a:p>
          <a:p>
            <a:r>
              <a:rPr lang="en-US" dirty="0">
                <a:effectLst/>
              </a:rPr>
              <a:t>J point</a:t>
            </a:r>
            <a:r>
              <a:rPr lang="en-US" baseline="0" dirty="0">
                <a:effectLst/>
              </a:rPr>
              <a:t> elevation with a “slur” or “notch” at the end of the QRS complex can be early repolarization syndrome rather than MI or pericarditis</a:t>
            </a:r>
          </a:p>
          <a:p>
            <a:r>
              <a:rPr lang="en-US" i="1" dirty="0">
                <a:effectLst/>
              </a:rPr>
              <a:t>Am J </a:t>
            </a:r>
            <a:r>
              <a:rPr lang="en-US" i="1" dirty="0" err="1">
                <a:effectLst/>
              </a:rPr>
              <a:t>Crit</a:t>
            </a:r>
            <a:r>
              <a:rPr lang="en-US" i="1" dirty="0">
                <a:effectLst/>
              </a:rPr>
              <a:t> Care November 2003 12:562-566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asked how he managed to run the 26-mile marathon, 89-year-old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replied: “The first 20 miles are not difficult. As for the last six miles, I run while talking to God.” At 101, he ran the London Marathon in 7 hours and 49 minutes. 104 years old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1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Stansilaw</a:t>
            </a:r>
            <a:r>
              <a:rPr lang="en-US" baseline="0" dirty="0"/>
              <a:t> </a:t>
            </a:r>
            <a:r>
              <a:rPr lang="en-US" baseline="0" dirty="0" err="1"/>
              <a:t>Skrowaczewski</a:t>
            </a:r>
            <a:r>
              <a:rPr lang="en-US" baseline="0" dirty="0"/>
              <a:t> had been the oldest living conductor in 2016.</a:t>
            </a:r>
          </a:p>
          <a:p>
            <a:r>
              <a:rPr lang="en-US" baseline="0" dirty="0"/>
              <a:t>Scientist Ray Crist was cited as the older professor in the US at 104 at his alma mater, Messiah College in Pennsylvania.  In his final 20 years of life, </a:t>
            </a:r>
            <a:r>
              <a:rPr lang="en-US" dirty="0">
                <a:effectLst/>
              </a:rPr>
              <a:t>he worked on experiments involving </a:t>
            </a:r>
            <a:r>
              <a:rPr lang="en-US" dirty="0">
                <a:effectLst/>
                <a:hlinkClick r:id="rId3" tooltip="Adsorption"/>
              </a:rPr>
              <a:t>adsorption</a:t>
            </a:r>
            <a:r>
              <a:rPr lang="en-US" dirty="0">
                <a:effectLst/>
              </a:rPr>
              <a:t> of </a:t>
            </a:r>
            <a:r>
              <a:rPr lang="en-US" dirty="0">
                <a:effectLst/>
                <a:hlinkClick r:id="rId4" tooltip="Toxicity"/>
              </a:rPr>
              <a:t>toxic</a:t>
            </a:r>
            <a:r>
              <a:rPr lang="en-US" dirty="0">
                <a:effectLst/>
              </a:rPr>
              <a:t> metals by plant material and the use of living plants for purifying the environment (</a:t>
            </a:r>
            <a:r>
              <a:rPr lang="en-US" dirty="0">
                <a:effectLst/>
                <a:hlinkClick r:id="rId5" tooltip="Phytoremediation"/>
              </a:rPr>
              <a:t>phytoremediation</a:t>
            </a:r>
            <a:r>
              <a:rPr lang="en-US" dirty="0">
                <a:effectLst/>
              </a:rPr>
              <a:t>). The results of these experiments appeared in twenty-seven journal articles and were reported at ten international conferences</a:t>
            </a:r>
            <a:r>
              <a:rPr lang="en-US" baseline="0" dirty="0"/>
              <a:t>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47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at 100 seconds</a:t>
            </a:r>
          </a:p>
          <a:p>
            <a:r>
              <a:rPr lang="en-US" dirty="0"/>
              <a:t>KBG84</a:t>
            </a:r>
            <a:r>
              <a:rPr lang="en-US" baseline="0" dirty="0"/>
              <a:t> Okinawan Geri Pop 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29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older twin has thinning of the lips, ashen skin, more wrinkles, and more pronounced labial folds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6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fit of 40 year olds from </a:t>
            </a:r>
            <a:r>
              <a:rPr lang="en-US" dirty="0" err="1"/>
              <a:t>Gerolong</a:t>
            </a:r>
            <a:r>
              <a:rPr lang="en-US" dirty="0"/>
              <a:t> and NHANEs studies show, with confidence intervals, 120 to 150 years of maximal life span.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A3471-80E1-4E16-AF76-3073E6BA67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9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6-VjH7x8mI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x.doi.org/10.1371/journal.pone.0008021" TargetMode="External"/><Relationship Id="rId4" Type="http://schemas.openxmlformats.org/officeDocument/2006/relationships/hyperlink" Target="https://www.ncbi.nlm.nih.gov/pmc/articles/PMC2779449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eurheartj/article-lookup/doi/10.1093/eurheartj/ehy58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9563" y="717201"/>
            <a:ext cx="5744056" cy="1161522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Longevity Medicine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138" y="936219"/>
            <a:ext cx="4364387" cy="525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9563" y="3940718"/>
            <a:ext cx="66524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Donald A. Jurivich, D.O.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 Gilbertson Distinguished Professor of Geriatrics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Chair, Department of Geriatrics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North Dakota</a:t>
            </a:r>
          </a:p>
        </p:txBody>
      </p:sp>
    </p:spTree>
    <p:extLst>
      <p:ext uri="{BB962C8B-B14F-4D97-AF65-F5344CB8AC3E}">
        <p14:creationId xmlns:p14="http://schemas.microsoft.com/office/powerpoint/2010/main" val="212828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Postpone Aging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111" y="1853248"/>
            <a:ext cx="5820911" cy="3877816"/>
          </a:xfrm>
          <a:prstGeom prst="rect">
            <a:avLst/>
          </a:prstGeom>
        </p:spPr>
      </p:pic>
      <p:pic>
        <p:nvPicPr>
          <p:cNvPr id="5" name="A6-VjH7x8m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11981" y="1853248"/>
            <a:ext cx="6893895" cy="387781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793480" y="5944424"/>
            <a:ext cx="278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Immortalist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97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2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Conundrum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03923" y="1331118"/>
            <a:ext cx="4396339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Unprecedented growth in global aging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84911" y="1395463"/>
            <a:ext cx="4396338" cy="4921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Subgroups with worsening health in late life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Latent effects of childhood obesity 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(doi:10.1056/NEJMsr043743)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Lower life expectancy of poorly educated white men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(doi:10.1377hlthaff.2011.0746)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0" y="2344529"/>
            <a:ext cx="4142796" cy="3856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092684" y="3952988"/>
            <a:ext cx="347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Percent of population &gt; 65 y/o</a:t>
            </a:r>
          </a:p>
        </p:txBody>
      </p:sp>
      <p:sp>
        <p:nvSpPr>
          <p:cNvPr id="8" name="Down Arrow 7"/>
          <p:cNvSpPr/>
          <p:nvPr/>
        </p:nvSpPr>
        <p:spPr>
          <a:xfrm>
            <a:off x="4479006" y="3429000"/>
            <a:ext cx="365760" cy="1539239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15" y="2399393"/>
            <a:ext cx="2198086" cy="1376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72" y="4273001"/>
            <a:ext cx="2041571" cy="204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6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36E970-F9F9-6BDB-5A1E-3076DED0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Aging trajectories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3B6AC-4492-3BA5-3754-D70FCA967343}"/>
              </a:ext>
            </a:extLst>
          </p:cNvPr>
          <p:cNvSpPr txBox="1"/>
          <p:nvPr/>
        </p:nvSpPr>
        <p:spPr>
          <a:xfrm>
            <a:off x="3339796" y="3429000"/>
            <a:ext cx="114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50B4FF0-3EB8-1583-A8C4-5B914595CC47}"/>
              </a:ext>
            </a:extLst>
          </p:cNvPr>
          <p:cNvSpPr/>
          <p:nvPr/>
        </p:nvSpPr>
        <p:spPr>
          <a:xfrm rot="20825222">
            <a:off x="2875726" y="2853093"/>
            <a:ext cx="2093211" cy="3671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3560E8D-496D-7ADE-18E5-FA4EA4084264}"/>
              </a:ext>
            </a:extLst>
          </p:cNvPr>
          <p:cNvSpPr/>
          <p:nvPr/>
        </p:nvSpPr>
        <p:spPr>
          <a:xfrm rot="858271">
            <a:off x="2816300" y="4272058"/>
            <a:ext cx="2092615" cy="3904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81C86-D26A-69EB-C328-A63E4F06D504}"/>
              </a:ext>
            </a:extLst>
          </p:cNvPr>
          <p:cNvSpPr txBox="1"/>
          <p:nvPr/>
        </p:nvSpPr>
        <p:spPr>
          <a:xfrm>
            <a:off x="5490157" y="2174281"/>
            <a:ext cx="3964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A742A-3471-9CA6-26AC-E089A8607AC0}"/>
              </a:ext>
            </a:extLst>
          </p:cNvPr>
          <p:cNvSpPr txBox="1"/>
          <p:nvPr/>
        </p:nvSpPr>
        <p:spPr>
          <a:xfrm>
            <a:off x="5381855" y="4451668"/>
            <a:ext cx="4072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Unsuccessful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1F3D-C69A-B52A-174B-7604F343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175" y="1343401"/>
            <a:ext cx="1637281" cy="2106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515A95-4A42-FC48-154F-1C08F0EB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175" y="3845665"/>
            <a:ext cx="1457528" cy="2333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C554F3-301F-4BAF-6A7F-3D1FDF6B9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2" y="2078634"/>
            <a:ext cx="2076740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59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Unsuccessful Aging:  physical decay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5028" y="2114283"/>
            <a:ext cx="2666929" cy="4195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046" y="2114283"/>
            <a:ext cx="4146643" cy="26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Unsuccessful aging: brain failure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38257" y="5639582"/>
            <a:ext cx="600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 – portraits into Alzheimer’s Disease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475014"/>
            <a:ext cx="566737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6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Unsuccessful aging:  psycho – social destitution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588" y="2588419"/>
            <a:ext cx="5562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66" y="1853248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Multi – dimensional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Functional independence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Healthy brain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Psycho – social integrity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113" y="1853248"/>
            <a:ext cx="50006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8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aging: physically robust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6450" y="1690688"/>
            <a:ext cx="3146821" cy="4195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450" y="6123543"/>
            <a:ext cx="471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Fauja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Singh, 104 year old distance runner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95" y="2013412"/>
            <a:ext cx="5905500" cy="354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295" y="6123543"/>
            <a:ext cx="428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Marchand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105 year old cyclist</a:t>
            </a:r>
          </a:p>
        </p:txBody>
      </p:sp>
    </p:spTree>
    <p:extLst>
      <p:ext uri="{BB962C8B-B14F-4D97-AF65-F5344CB8AC3E}">
        <p14:creationId xmlns:p14="http://schemas.microsoft.com/office/powerpoint/2010/main" val="84430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807" y="438507"/>
            <a:ext cx="10273680" cy="14005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aging: cognitive maintenance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60029" y="1621380"/>
            <a:ext cx="2641858" cy="4173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045" y="2673595"/>
            <a:ext cx="4024384" cy="3186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6045" y="5892724"/>
            <a:ext cx="341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Stanislaw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Skrowaczewski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(93)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Minnesota Orchestra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0029" y="5892725"/>
            <a:ext cx="498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Ray H. Crist, PhD (105), former Manhattan Project leader, oldest US professor</a:t>
            </a:r>
          </a:p>
        </p:txBody>
      </p:sp>
    </p:spTree>
    <p:extLst>
      <p:ext uri="{BB962C8B-B14F-4D97-AF65-F5344CB8AC3E}">
        <p14:creationId xmlns:p14="http://schemas.microsoft.com/office/powerpoint/2010/main" val="149775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6048" y="289711"/>
            <a:ext cx="10583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Successful aging:  strong psycho – social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F9C69-D802-AD4B-8419-36FCA91F5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033" y="1530853"/>
            <a:ext cx="8045904" cy="50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9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1441-74AA-1F8F-42C0-5E1AB42B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148324" cy="14005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are longevity and medical interventions in the aging processes important 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3C86D-8BBD-9FE2-18F3-B38C29F48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51" y="2635619"/>
            <a:ext cx="11314044" cy="356315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Aging drives chronic conditions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slow or reverse aging we can eliminate chronic diseases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Huge social and economic gains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Maintain functional independence (healthy lifespans) and QOL</a:t>
            </a:r>
          </a:p>
        </p:txBody>
      </p:sp>
    </p:spTree>
    <p:extLst>
      <p:ext uri="{BB962C8B-B14F-4D97-AF65-F5344CB8AC3E}">
        <p14:creationId xmlns:p14="http://schemas.microsoft.com/office/powerpoint/2010/main" val="199583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88C0-8DD9-DED9-BA55-F80D372D9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217" y="1114100"/>
            <a:ext cx="5329438" cy="2511111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r"/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b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Longevity Medicine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EDB2-A120-C485-3314-2287FD958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48" y="4010807"/>
            <a:ext cx="7003549" cy="1442584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 algn="r">
              <a:buNone/>
            </a:pPr>
            <a:r>
              <a:rPr lang="en-US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A medical specialty focused on extending </a:t>
            </a:r>
            <a:r>
              <a:rPr lang="en-US" dirty="0" err="1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healthspan</a:t>
            </a:r>
            <a:r>
              <a:rPr lang="en-US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 and lifespan through personalized interventions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5A0392-8060-4B23-B943-B8D86D735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7678" y="2627791"/>
            <a:ext cx="6235148" cy="359203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effectLst>
                <a:outerShdw blurRad="469900" dist="342900" dir="5400000" sy="-20000" rotWithShape="0">
                  <a:schemeClr val="bg1"/>
                </a:outerShdw>
              </a:effectLst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BB2618B7-2777-4789-9442-B1B6023A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5939" y="1331843"/>
            <a:ext cx="3352598" cy="4437812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CE42C-C050-E9B5-DDC5-B38BD34A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4303"/>
          <a:stretch/>
        </p:blipFill>
        <p:spPr>
          <a:xfrm>
            <a:off x="8530224" y="1648107"/>
            <a:ext cx="2684029" cy="38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93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3032-10FE-81DB-AF25-B5DB5DF7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Geriatric Medicine subspecialty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7B8EF-B6E6-6619-42C8-B3DD0613A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Shift from focus on frailty and Geriatric syndromes to prevention and reversal of age – related declines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F9819-A68B-4FAF-C009-93D73305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91" y="3632563"/>
            <a:ext cx="2836103" cy="2408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FB2BD-DD83-E45C-16EA-65A0F25C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06" y="3197703"/>
            <a:ext cx="2104220" cy="32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9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2FC3-1D14-29F3-8665-C627B4C5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66" y="349687"/>
            <a:ext cx="10989951" cy="140053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Difference between functional (years free from disability) and absolute (total years lived) lifespans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59594-44FE-4223-B360-44334B31E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29" y="2152241"/>
            <a:ext cx="7748769" cy="4195762"/>
          </a:xfrm>
        </p:spPr>
      </p:pic>
    </p:spTree>
    <p:extLst>
      <p:ext uri="{BB962C8B-B14F-4D97-AF65-F5344CB8AC3E}">
        <p14:creationId xmlns:p14="http://schemas.microsoft.com/office/powerpoint/2010/main" val="145349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544158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determinants of successful aging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7164" y="5498682"/>
            <a:ext cx="8946541" cy="805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Genetic  versus  Environment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17" y="2408072"/>
            <a:ext cx="4115753" cy="250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683" y="2285463"/>
            <a:ext cx="5254461" cy="27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9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846582"/>
            <a:ext cx="5791200" cy="914400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Genetics of 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1673" y="2209800"/>
            <a:ext cx="8189237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Danish twin study: 25% inheritability</a:t>
            </a:r>
          </a:p>
          <a:p>
            <a:pPr marL="6858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Longevity genes vs disease resistance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73" y="370007"/>
            <a:ext cx="2209800" cy="165941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049525"/>
              </p:ext>
            </p:extLst>
          </p:nvPr>
        </p:nvGraphicFramePr>
        <p:xfrm>
          <a:off x="2562113" y="3989120"/>
          <a:ext cx="8577432" cy="1957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9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9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 correlates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26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APOE / TOMM40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Lipid metabolism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APOE4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Alz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Dx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26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CDKN2B / ANRIL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senescence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CAD,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26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“O” Blood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26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SH2B3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ATXN2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Lifespan 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CAD,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DM, cancer, ALS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77743" y="6127129"/>
            <a:ext cx="432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PLOS Genetics (2015)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10.1371/journal.pgen.1005728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2630352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Human Genet (2006) 119:312</a:t>
            </a:r>
          </a:p>
        </p:txBody>
      </p:sp>
    </p:spTree>
    <p:extLst>
      <p:ext uri="{BB962C8B-B14F-4D97-AF65-F5344CB8AC3E}">
        <p14:creationId xmlns:p14="http://schemas.microsoft.com/office/powerpoint/2010/main" val="705576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Danish twin study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4794" y="1591990"/>
            <a:ext cx="3142406" cy="469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6429" y="1853248"/>
            <a:ext cx="6672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Monozygotic twins 67 years old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Perceived age  	A = 64 (57 – 70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	B = 70 (60 -  85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5543" y="4158343"/>
            <a:ext cx="6760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Dizygotic twins  69 years old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Perceived age		C = 64 (59 – 74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		D = 76 (69 – 84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6429" y="6287115"/>
            <a:ext cx="756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4"/>
              </a:rPr>
              <a:t>PLoS</a:t>
            </a:r>
            <a:r>
              <a:rPr lang="en-US" dirty="0">
                <a:hlinkClick r:id="rId4"/>
              </a:rPr>
              <a:t> One</a:t>
            </a:r>
            <a:r>
              <a:rPr lang="en-US" dirty="0"/>
              <a:t>. 2009; 4(12): e8021.   </a:t>
            </a:r>
            <a:r>
              <a:rPr lang="en-US" dirty="0" err="1"/>
              <a:t>doi</a:t>
            </a:r>
            <a:r>
              <a:rPr lang="en-US" dirty="0"/>
              <a:t>:  </a:t>
            </a:r>
            <a:r>
              <a:rPr lang="en-US" dirty="0">
                <a:hlinkClick r:id="rId5"/>
              </a:rPr>
              <a:t>10.1371/journal.pone.0008021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81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older we get, the less we look alike physiologically.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344" y="2089961"/>
            <a:ext cx="5923101" cy="41957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113176" y="2808514"/>
            <a:ext cx="2481942" cy="9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rot="16200000">
            <a:off x="4599992" y="5635690"/>
            <a:ext cx="410547" cy="194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5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D35A-6784-5EAB-EE5E-9F6574D1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Biological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7DFF5-F77B-E9CA-C1A5-985BB554B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103"/>
            <a:ext cx="10233800" cy="4351338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 of Biological Age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measure of physiological function relative to expected age-related decline.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younger biological age correlates with lower morbidity &amp; mortality risk.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01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FD46-0BF9-8D4B-840C-AC17E885B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Biological age versus chronic disease risk assessments 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93A758C-50E8-C95F-0710-E53FC6D37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756" y="1869870"/>
            <a:ext cx="7329316" cy="4351338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Chronic Disease assessments entail either blood tests or physiologic measurements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Blood:  FBS, HA1c, Lipid Panel, kidney tests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Physiologic: Blood pressure and BMI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Biological Age is a composite of these tests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 does not mean Optimal tests.  </a:t>
            </a:r>
          </a:p>
        </p:txBody>
      </p:sp>
      <p:pic>
        <p:nvPicPr>
          <p:cNvPr id="14" name="Picture 13" descr="A row of samples for medical testing">
            <a:extLst>
              <a:ext uri="{FF2B5EF4-FFF2-40B4-BE49-F238E27FC236}">
                <a16:creationId xmlns:a16="http://schemas.microsoft.com/office/drawing/2014/main" id="{8585497A-8DBE-6A99-B30F-09DD83ED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49" r="275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12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167E-BC10-2088-CE35-53DD3719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Methods for Assessing Biological Age: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EB5-6313-897B-DDB6-AC8325E44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68" y="1331259"/>
            <a:ext cx="11811463" cy="5452999"/>
          </a:xfrm>
        </p:spPr>
        <p:txBody>
          <a:bodyPr>
            <a:normAutofit fontScale="92500" lnSpcReduction="10000"/>
          </a:bodyPr>
          <a:lstStyle/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Epigenetic Clocks (Horvath, Hannum,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GrimAge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DunedinPACE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Telomere Length &amp; Attrition Rate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Proteomic &amp; Metabolomic Biomarkers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Immune System Metrics (inflammaging, T-cell exhaustion)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Functional &amp; Phenotypic Markers (gait speed, grip strength, change in activity, VO2 max)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4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535" y="4181139"/>
            <a:ext cx="11535896" cy="2100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HRSA Geriatric Workforce Enhancement Program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13" y="1661160"/>
            <a:ext cx="5135235" cy="2185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3503F-0DA5-7DB4-9644-B0132C687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96" y="1661160"/>
            <a:ext cx="4255329" cy="21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14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E51D4B-2927-9A10-6B9B-1EB82FC329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4675" y="490936"/>
          <a:ext cx="10159263" cy="6225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281">
                  <a:extLst>
                    <a:ext uri="{9D8B030D-6E8A-4147-A177-3AD203B41FA5}">
                      <a16:colId xmlns:a16="http://schemas.microsoft.com/office/drawing/2014/main" val="1713186940"/>
                    </a:ext>
                  </a:extLst>
                </a:gridCol>
                <a:gridCol w="1650281">
                  <a:extLst>
                    <a:ext uri="{9D8B030D-6E8A-4147-A177-3AD203B41FA5}">
                      <a16:colId xmlns:a16="http://schemas.microsoft.com/office/drawing/2014/main" val="1683590662"/>
                    </a:ext>
                  </a:extLst>
                </a:gridCol>
                <a:gridCol w="1650281">
                  <a:extLst>
                    <a:ext uri="{9D8B030D-6E8A-4147-A177-3AD203B41FA5}">
                      <a16:colId xmlns:a16="http://schemas.microsoft.com/office/drawing/2014/main" val="2121971869"/>
                    </a:ext>
                  </a:extLst>
                </a:gridCol>
                <a:gridCol w="1650281">
                  <a:extLst>
                    <a:ext uri="{9D8B030D-6E8A-4147-A177-3AD203B41FA5}">
                      <a16:colId xmlns:a16="http://schemas.microsoft.com/office/drawing/2014/main" val="2679673971"/>
                    </a:ext>
                  </a:extLst>
                </a:gridCol>
                <a:gridCol w="1650281">
                  <a:extLst>
                    <a:ext uri="{9D8B030D-6E8A-4147-A177-3AD203B41FA5}">
                      <a16:colId xmlns:a16="http://schemas.microsoft.com/office/drawing/2014/main" val="434330931"/>
                    </a:ext>
                  </a:extLst>
                </a:gridCol>
                <a:gridCol w="1907858">
                  <a:extLst>
                    <a:ext uri="{9D8B030D-6E8A-4147-A177-3AD203B41FA5}">
                      <a16:colId xmlns:a16="http://schemas.microsoft.com/office/drawing/2014/main" val="285147279"/>
                    </a:ext>
                  </a:extLst>
                </a:gridCol>
              </a:tblGrid>
              <a:tr h="96434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Klemera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Doubal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Pheno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AGE (Levine)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Aging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Biochemical Biological Age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 Aging and Health 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597016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353265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Cholesterol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Cholesterol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HDL,LDL,TG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800977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832755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31736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158818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bilirubin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56075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/ 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AST, 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AST,ALT, GGTP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48082"/>
                  </a:ext>
                </a:extLst>
              </a:tr>
              <a:tr h="67504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Heme / Immune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WBC, Lymph%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309818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MCV,  RDW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300135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050512"/>
                  </a:ext>
                </a:extLst>
              </a:tr>
              <a:tr h="391096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87662"/>
                  </a:ext>
                </a:extLst>
              </a:tr>
              <a:tr h="67504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Physiologic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Blood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BP, girth or 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Girth, SBP, DBP, BMI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184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32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23C46-E587-A684-CACF-FD899A49F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Loss of resiliency as a marker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45D3-8F40-3C66-CB74-F158D9965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28" y="2141537"/>
            <a:ext cx="6487886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physiological resilience measured as the recovery rate from perturbations such as infections, stress, accidents and cardiovascular events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40% of hospitalized older adults regain their pre – hospitalization functionality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9F01A-49D6-81FD-6D39-7E79D7A13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688" r="26437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9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67000" y="2200115"/>
            <a:ext cx="4114800" cy="35814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c 4"/>
          <p:cNvSpPr>
            <a:spLocks/>
          </p:cNvSpPr>
          <p:nvPr/>
        </p:nvSpPr>
        <p:spPr bwMode="auto">
          <a:xfrm rot="10800000">
            <a:off x="2667000" y="2200115"/>
            <a:ext cx="4114800" cy="3581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56726" y="1415889"/>
            <a:ext cx="464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Health      	Disturbed    	Disease         Death        		 function</a:t>
            </a:r>
          </a:p>
        </p:txBody>
      </p:sp>
      <p:cxnSp>
        <p:nvCxnSpPr>
          <p:cNvPr id="11" name="Straight Connector 10"/>
          <p:cNvCxnSpPr>
            <a:stCxn id="6" idx="1"/>
          </p:cNvCxnSpPr>
          <p:nvPr/>
        </p:nvCxnSpPr>
        <p:spPr>
          <a:xfrm>
            <a:off x="2667000" y="3990815"/>
            <a:ext cx="42175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77401" y="3292901"/>
            <a:ext cx="513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Failure     Breakdown     Compensation      Normal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			            adjustment    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5262236" y="4263776"/>
            <a:ext cx="4181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Prevention				Treatment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9532" y="5888632"/>
            <a:ext cx="1479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8018" y="3683037"/>
            <a:ext cx="304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of compensatory processes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5420" y="4592548"/>
            <a:ext cx="277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disability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4324" y="2618411"/>
            <a:ext cx="230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function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5614" y="421855"/>
            <a:ext cx="933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Environment: homeostasis, stress and aging</a:t>
            </a:r>
          </a:p>
        </p:txBody>
      </p:sp>
    </p:spTree>
    <p:extLst>
      <p:ext uri="{BB962C8B-B14F-4D97-AF65-F5344CB8AC3E}">
        <p14:creationId xmlns:p14="http://schemas.microsoft.com/office/powerpoint/2010/main" val="1895361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43" y="408050"/>
            <a:ext cx="9931468" cy="62756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Healthy Longevity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972" y="1787976"/>
            <a:ext cx="7772400" cy="4572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Lifestyle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Behavioral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Pharmacological and Nutraceutical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55" y="2906126"/>
            <a:ext cx="2296237" cy="1722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26" y="4877577"/>
            <a:ext cx="2885536" cy="1618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226" y="3572598"/>
            <a:ext cx="1522672" cy="2923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662" y="522330"/>
            <a:ext cx="1451659" cy="2177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96662" y="2906126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Walford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4161214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94143"/>
            <a:ext cx="3961319" cy="3712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600" y="4664737"/>
            <a:ext cx="934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Calment credited her longevity to Port wine, a diet rich in olive oil, and her sense of humor. "I will die laughing," she predicted. </a:t>
            </a:r>
          </a:p>
        </p:txBody>
      </p:sp>
    </p:spTree>
    <p:extLst>
      <p:ext uri="{BB962C8B-B14F-4D97-AF65-F5344CB8AC3E}">
        <p14:creationId xmlns:p14="http://schemas.microsoft.com/office/powerpoint/2010/main" val="3022300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74AE-5899-C6D5-E583-E2964231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Lifestyle and behavioral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AE636-CC1D-E02F-A6CD-DE2A07DEB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79" y="1825624"/>
            <a:ext cx="6933217" cy="4892265"/>
          </a:xfrm>
        </p:spPr>
        <p:txBody>
          <a:bodyPr>
            <a:normAutofit fontScale="92500" lnSpcReduction="20000"/>
          </a:bodyPr>
          <a:lstStyle/>
          <a:p>
            <a:pPr marL="0" marR="0" lv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Caloric Restriction &amp; Fasting </a:t>
            </a:r>
          </a:p>
          <a:p>
            <a:pPr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CALERIE Trial (Comprehensive Assessment of Long-Term Effects of Reducing Intake of Energy) </a:t>
            </a:r>
          </a:p>
          <a:p>
            <a:pPr lvl="1"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lower inflammation 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improved cardiometabolic health</a:t>
            </a:r>
          </a:p>
          <a:p>
            <a:pPr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Mixed results on primate lifespans:  </a:t>
            </a:r>
          </a:p>
          <a:p>
            <a:pPr lvl="2"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Wisconsin study: yes</a:t>
            </a:r>
          </a:p>
          <a:p>
            <a:pPr lvl="2"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NIA study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 </a:t>
            </a:r>
          </a:p>
          <a:p>
            <a:pPr lvl="2"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Both:  cognitive and metabolic benefits </a:t>
            </a:r>
          </a:p>
          <a:p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302E1-7568-E724-3103-BA2D7F24BA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47" r="28077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4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BD0DE-C06E-9176-8138-0743E8D50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E2FCE-9DF2-0E08-01FC-7CB77167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Lifestyle and behavioral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5AF05-BB55-AD1F-144A-3AD613590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269" y="2061599"/>
            <a:ext cx="7196013" cy="4351338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Aerobic vs Strength training ?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Telomerase improved by endurance and HIIT but not strength training </a:t>
            </a:r>
            <a:r>
              <a:rPr lang="en-US" dirty="0"/>
              <a:t>Christian Werner et al. </a:t>
            </a:r>
            <a:r>
              <a:rPr lang="en-US" i="1" dirty="0"/>
              <a:t>European Heart Journal</a:t>
            </a:r>
            <a:r>
              <a:rPr lang="en-US" dirty="0"/>
              <a:t>. doi:</a:t>
            </a:r>
            <a:r>
              <a:rPr lang="en-US" dirty="0">
                <a:hlinkClick r:id="rId3"/>
              </a:rPr>
              <a:t>10.1093/</a:t>
            </a:r>
            <a:r>
              <a:rPr lang="en-US" dirty="0" err="1">
                <a:hlinkClick r:id="rId3"/>
              </a:rPr>
              <a:t>eurheartj</a:t>
            </a:r>
            <a:r>
              <a:rPr lang="en-US" dirty="0">
                <a:hlinkClick r:id="rId3"/>
              </a:rPr>
              <a:t>/ehy585</a:t>
            </a:r>
            <a:endParaRPr lang="en-US" dirty="0"/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Telomere length preserved by strength training and improved mitochondria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intensity interval training  (HIIT) 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mproves mitochondrial function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ogalla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al) 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Improves SBP, HR and balance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2A468-3E64-6DD9-1F52-71907875A7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08" r="13959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2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533400"/>
            <a:ext cx="10774836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Healthy longevity through exercise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38400" y="1784350"/>
          <a:ext cx="7315200" cy="1492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68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year 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Healthy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Life Expectancy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 gained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28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exercise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77.7 years 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28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83.4 years 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26" y="3654354"/>
            <a:ext cx="5438948" cy="32036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9139" y="6236732"/>
            <a:ext cx="497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Exercise intensity (MET – h/</a:t>
            </a:r>
            <a:r>
              <a:rPr lang="en-US" sz="2800" dirty="0" err="1"/>
              <a:t>wk</a:t>
            </a:r>
            <a:r>
              <a:rPr lang="en-US" sz="28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8087" y="6324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PLOS 2012</a:t>
            </a:r>
          </a:p>
        </p:txBody>
      </p:sp>
    </p:spTree>
    <p:extLst>
      <p:ext uri="{BB962C8B-B14F-4D97-AF65-F5344CB8AC3E}">
        <p14:creationId xmlns:p14="http://schemas.microsoft.com/office/powerpoint/2010/main" val="3616575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45BAD-C2DA-5D96-426D-ACD6DE13E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325879-C4B2-475E-B853-DC8F21A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C085F-3B19-420D-902A-B55695F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8105" cy="6858000"/>
          </a:xfrm>
          <a:prstGeom prst="rect">
            <a:avLst/>
          </a:prstGeom>
          <a:blipFill>
            <a:blip r:embed="rId2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150C5-E9CA-A4B9-A7E1-A5122E0A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>
            <a:noAutofit/>
          </a:bodyPr>
          <a:lstStyle/>
          <a:p>
            <a:r>
              <a:rPr lang="en-US" sz="36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Lifestyle and behavioral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F47F7-4EF0-5700-E15B-05A9FA92C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84" y="2141537"/>
            <a:ext cx="4116744" cy="4351338"/>
          </a:xfrm>
        </p:spPr>
        <p:txBody>
          <a:bodyPr>
            <a:normAutofit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 &amp; Circadian Rhythm Optimization </a:t>
            </a:r>
          </a:p>
          <a:p>
            <a:pPr marL="742950" marR="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Poor sleep accelerates epigenetic aging (Lu et al., 2021).</a:t>
            </a:r>
          </a:p>
          <a:p>
            <a:endParaRPr lang="en-US" sz="20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7E6F6-5FE1-14D3-748F-1CEAA1ED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39" y="1684623"/>
            <a:ext cx="6314487" cy="34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71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2C5C7-599F-5983-85F1-FF141430D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B771-0E1C-B1DE-9A71-D0DC55DA8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Lifestyle and behavioral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3832-19F0-A97C-6FD4-300C31F3F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94" y="1526146"/>
            <a:ext cx="11491541" cy="4722253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&amp; Cognitive Engagement</a:t>
            </a:r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Harvard Study of Adult Development: Loneliness increases mortality risk.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29% increase heart disease, 32% increased stroke risk (AHA)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26% higher risk of premature death (Holt-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Lindstad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 2015)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A19A-83B4-98DB-922C-1669C7D4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C06F0-B812-BEAE-B111-BBA71261C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30" y="2146436"/>
            <a:ext cx="8946541" cy="4195481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 that aging is a process, not a disease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Report biomarkers of aging and biological age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Describe interventions to delay, halt or reverse aging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Practice key strategies for longevity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13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257C8-9EAC-2FDC-4D94-22939500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E0AE-83E9-C59E-24A3-35BF4361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Pharmacological and Nutraceuticals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8D3A-0543-3297-C373-749DCEFD7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152"/>
            <a:ext cx="10233800" cy="4351338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Senolytics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Quercitin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dastinib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Metabolism / Bioenergetics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Metformin,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rapmycin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Stress / anti - oxidants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Resveratrol,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CoQ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pterostilbene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 – inflammatory / immune modulators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Turmeric, glycine </a:t>
            </a:r>
          </a:p>
        </p:txBody>
      </p:sp>
    </p:spTree>
    <p:extLst>
      <p:ext uri="{BB962C8B-B14F-4D97-AF65-F5344CB8AC3E}">
        <p14:creationId xmlns:p14="http://schemas.microsoft.com/office/powerpoint/2010/main" val="208635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FCB0-83FF-92B8-D9EA-A08DFBAA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Pharmacological and Nutraceuticals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FDED1-89EF-0481-33CA-BFF720C03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Metformin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(TAME Trial: Targeting Aging with Metformin)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Activates AMP-activated protein kinase: enzyme enhanced during caloric restriction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Reduces mTOR signaling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 autophagy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Extends mouse lifespan and diabetics live longer on metformin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28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C067F-60D3-9C57-7F4A-D9F3D0CE2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CDAE-DF21-E42B-353D-054F24BD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Pharmacological and Nutraceuticals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0257-B36F-04B3-F04E-A950AB5E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45" y="1737338"/>
            <a:ext cx="10904086" cy="4351338"/>
          </a:xfrm>
        </p:spPr>
        <p:txBody>
          <a:bodyPr>
            <a:noAutofit/>
          </a:bodyPr>
          <a:lstStyle/>
          <a:p>
            <a:pPr marL="0" marR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Rapamycin &amp; mTOR Inhibitors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Extends animal lifespans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Reduces cell senescence, improves autophagy 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Improves mito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chondrial function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PEARL trial (Participatory Evaluation of Aging and Rapamycin for Longevity) found 10 mg weekly improved only female lean body mass </a:t>
            </a:r>
            <a:r>
              <a:rPr lang="en-US" dirty="0"/>
              <a:t>https://doi.org/10.1007/s11357-023-00818-1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Improved immune function, less IL- 6, better vaccine response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Mannick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al., 2018</a:t>
            </a: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47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850DDF-41FA-99DD-75E3-53EB5ECA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5AA217-8643-4EF0-A2C8-3FCEC6330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ADE6E-5A4D-4199-8CEF-F0461F081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153400" cy="6858000"/>
          </a:xfrm>
          <a:prstGeom prst="rect">
            <a:avLst/>
          </a:prstGeom>
          <a:blipFill>
            <a:blip r:embed="rId2"/>
            <a:stretch>
              <a:fillRect l="-1" r="-49533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BB7EF-2A5B-DE4C-AECA-06117528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sz="42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Pharmacological and Nutraceuticals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86C27-B48F-333F-29C5-449351371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6114" cy="4351338"/>
          </a:xfrm>
        </p:spPr>
        <p:txBody>
          <a:bodyPr>
            <a:normAutofit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Senolytics</a:t>
            </a: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Dasatinib</a:t>
            </a: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Quercetin, Fisetin) 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Eliminate “zombie cells”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 mouse lifespan by 24% and less frailty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Preliminary human trials show clearance of senescent cells improves function.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Improves idiopathic pulmonary fibrosis</a:t>
            </a:r>
            <a:endParaRPr lang="en-US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5A94D-E5A2-0BC5-F88D-27629B408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138" y="73644"/>
            <a:ext cx="2876365" cy="68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1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FFFADD-6818-717C-CFA4-00CD1EC5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4A62-76FC-B591-5D20-E73D938F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Pharmacological and Nutraceutical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A9CEE-C8D8-708F-C2E8-EEFEDDDC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79" y="1825625"/>
            <a:ext cx="6885965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Resveratrol</a:t>
            </a:r>
          </a:p>
          <a:p>
            <a:pPr lvl="1"/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Preclinical evidence for life extension, improved insulin sensitivity, SIRT1 activation (resembles caloric restriction)</a:t>
            </a:r>
          </a:p>
          <a:p>
            <a:pPr lvl="1"/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Human studies with mixed evidence 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fasting glucose in diabetics, improved HA1C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Memory improvement (200 mg / d)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/doi.org/10.1523/JNEUROSCI.0385-14.2014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E22E7-DA05-1BDA-38E3-5939E438EE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0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2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2E0-78ED-8BF1-E035-2B022CF3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+ level enhancement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1F6B5-ABC1-D211-53B4-CAF86F8D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92" y="697224"/>
            <a:ext cx="5449889" cy="54635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BFC2B-E634-91DA-A23E-414B8E25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930552" cy="37854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 supplementation increase NAD + levels (Martens et al 2018; </a:t>
            </a:r>
            <a:r>
              <a:rPr lang="en-US" sz="2400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Airhart</a:t>
            </a:r>
            <a:r>
              <a:rPr lang="en-US"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2017)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Effects: </a:t>
            </a:r>
          </a:p>
          <a:p>
            <a:pPr lvl="1"/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Preclinical models improves stress and inflammation (FASEB 31: 5440 2017 and J. </a:t>
            </a:r>
            <a:r>
              <a:rPr lang="en-US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Neurochem</a:t>
            </a:r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158: 311, 2021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study: improved endothelial compliance</a:t>
            </a:r>
          </a:p>
          <a:p>
            <a:pPr lvl="1">
              <a:lnSpc>
                <a:spcPct val="90000"/>
              </a:lnSpc>
            </a:pPr>
            <a:endParaRPr lang="en-US" sz="1800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52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B9F0-25D5-F79A-64F8-3A2595A1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7285471" cy="132556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Interventions That Do Not Significantly Alter Biological Age in Humans</a:t>
            </a:r>
            <a:b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9E762-C07D-2CAE-D461-5876A9BD6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Vitamin D Supplementation (No effect on epigenetic aging).</a:t>
            </a: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Multivitamins &amp; Antioxidants</a:t>
            </a: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Telomerase Activation Therapies (Limited evidence in human clinical trials).</a:t>
            </a: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B19C2-D0BF-1FD6-F4E7-58D3599A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792"/>
          <a:stretch/>
        </p:blipFill>
        <p:spPr>
          <a:xfrm>
            <a:off x="0" y="0"/>
            <a:ext cx="4343380" cy="68579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F880091-F1D1-20DB-9946-781DBC686C10}"/>
              </a:ext>
            </a:extLst>
          </p:cNvPr>
          <p:cNvSpPr/>
          <p:nvPr/>
        </p:nvSpPr>
        <p:spPr>
          <a:xfrm>
            <a:off x="2530136" y="2601157"/>
            <a:ext cx="1429305" cy="150032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012CF-C4FC-6B61-35B5-DD9F0DB09FDF}"/>
              </a:ext>
            </a:extLst>
          </p:cNvPr>
          <p:cNvSpPr txBox="1"/>
          <p:nvPr/>
        </p:nvSpPr>
        <p:spPr>
          <a:xfrm>
            <a:off x="1683757" y="2137804"/>
            <a:ext cx="253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Telomerase</a:t>
            </a:r>
          </a:p>
        </p:txBody>
      </p:sp>
    </p:spTree>
    <p:extLst>
      <p:ext uri="{BB962C8B-B14F-4D97-AF65-F5344CB8AC3E}">
        <p14:creationId xmlns:p14="http://schemas.microsoft.com/office/powerpoint/2010/main" val="842369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0A08-1537-5BE9-0A3B-2B2F1B5F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77" y="592148"/>
            <a:ext cx="11509353" cy="1325563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Emerging Research in Longevity Medicine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D57B6-4D60-25BF-CA5F-6056080B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902"/>
            <a:ext cx="10626484" cy="511214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Altos Labs &amp; Cellular Reprogramming (Yamanaka Factors)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Partial Epigenetic Reprogramming in Humans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Blood Plasma Exchange &amp; Parabiosis (Conboy et al., 2020)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&amp; Biomarker-Based Personalized Longevity Treatments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Senolytic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Drug Trials (UNITY Biotech, Mayo Clinic Studies)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 Therapy &amp; CRISPR Approaches for Aging Reversal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89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5C14-CFF4-7C0E-33D7-677AED64E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05" y="1083338"/>
            <a:ext cx="10808529" cy="140053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there a limit to absolute longevity 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interventions reverse aging 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F4A4A-CBB4-6637-BDFB-D920D1001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4173" y="2867748"/>
            <a:ext cx="4452912" cy="3446347"/>
          </a:xfrm>
        </p:spPr>
      </p:pic>
    </p:spTree>
    <p:extLst>
      <p:ext uri="{BB962C8B-B14F-4D97-AF65-F5344CB8AC3E}">
        <p14:creationId xmlns:p14="http://schemas.microsoft.com/office/powerpoint/2010/main" val="1410315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49E7DE-8E17-68FB-2D99-9F0A9940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90" r="10262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E7F64-0122-FF23-67A8-24F61EA4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04" y="560617"/>
            <a:ext cx="7050864" cy="172914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Ethical &amp; Practical Considerations in Longevity Medicine</a:t>
            </a:r>
            <a:b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D8318-6B1B-6383-EEF7-863E9C27F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94271"/>
            <a:ext cx="6079791" cy="4351338"/>
          </a:xfrm>
        </p:spPr>
        <p:txBody>
          <a:bodyPr>
            <a:normAutofit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gets access to longevity treatments?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Cost &amp; Healthcare System Burden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&amp; Psychological Implications of Extended Lifespan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Balancing Scientific Rigor with Public Hype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1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58" y="2050675"/>
            <a:ext cx="6326939" cy="419548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Define successful aging 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 biological aging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Invest in the longevity dividend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18" y="1853248"/>
            <a:ext cx="4770183" cy="33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6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20840" y="443510"/>
            <a:ext cx="3810526" cy="14005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20863" y="1749973"/>
            <a:ext cx="6263640" cy="4509489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Biological age and rate of aging are measurable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Anti-aging interventions include diet, physical activity and possibly chemical adjuvants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Prescriptions for healthy lifespans can be part of personalized medicine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Longevity Dividend seeks to reduce disability and disease in late life by slowing the rate of aging.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1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D82D-E147-256D-7098-DDBDE862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35" y="2386082"/>
            <a:ext cx="621195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chat box, state the age to which you think you’ll actually live.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D8DBA7-2D8E-143F-4331-65EA6901E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864" y="1253331"/>
            <a:ext cx="3944812" cy="4351338"/>
          </a:xfrm>
        </p:spPr>
      </p:pic>
    </p:spTree>
    <p:extLst>
      <p:ext uri="{BB962C8B-B14F-4D97-AF65-F5344CB8AC3E}">
        <p14:creationId xmlns:p14="http://schemas.microsoft.com/office/powerpoint/2010/main" val="117297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DCAC-2818-CBCE-BC9A-88697C7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2766218"/>
            <a:ext cx="535056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 chat box state the ideal age that you would like to achieve.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D2751-7382-993B-48F5-AD896B9F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446" y="1116261"/>
            <a:ext cx="4068723" cy="4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2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1525-144E-1887-9DE5-7BCE1B02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aging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4F4191-8C66-34FD-BE9F-E6F280CCF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960" y="1679151"/>
            <a:ext cx="5890076" cy="41957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33DC3-0795-C383-9418-365CBDF2A984}"/>
              </a:ext>
            </a:extLst>
          </p:cNvPr>
          <p:cNvSpPr txBox="1"/>
          <p:nvPr/>
        </p:nvSpPr>
        <p:spPr>
          <a:xfrm>
            <a:off x="7431110" y="1738648"/>
            <a:ext cx="39538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Functional decline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Accumulation of chronic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Loss of resilience / adaptation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136AE-08BA-A22E-918D-4419A0B6BE8F}"/>
              </a:ext>
            </a:extLst>
          </p:cNvPr>
          <p:cNvSpPr txBox="1"/>
          <p:nvPr/>
        </p:nvSpPr>
        <p:spPr>
          <a:xfrm rot="19994167">
            <a:off x="886463" y="1952228"/>
            <a:ext cx="241035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Resiliency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5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Aging Process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latin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243389" y="2533650"/>
            <a:ext cx="4492625" cy="2700338"/>
          </a:xfrm>
          <a:prstGeom prst="rect">
            <a:avLst/>
          </a:prstGeom>
          <a:solidFill>
            <a:srgbClr val="FFFFFF"/>
          </a:solidFill>
          <a:ln w="1270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249738" y="2540000"/>
            <a:ext cx="4494212" cy="27003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4183063" y="5253038"/>
            <a:ext cx="44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4183063" y="4713288"/>
            <a:ext cx="44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4183063" y="4173538"/>
            <a:ext cx="44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4183063" y="3621088"/>
            <a:ext cx="44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4183063" y="3079750"/>
            <a:ext cx="44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4183063" y="2540000"/>
            <a:ext cx="44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V="1">
            <a:off x="4243388" y="2533650"/>
            <a:ext cx="0" cy="27257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4249738" y="5240339"/>
            <a:ext cx="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5148263" y="5240339"/>
            <a:ext cx="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6056313" y="5240339"/>
            <a:ext cx="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6951663" y="5240339"/>
            <a:ext cx="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7859713" y="5240339"/>
            <a:ext cx="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8755063" y="5240339"/>
            <a:ext cx="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249738" y="5227638"/>
            <a:ext cx="44942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4" name="Freeform 20"/>
          <p:cNvSpPr>
            <a:spLocks/>
          </p:cNvSpPr>
          <p:nvPr/>
        </p:nvSpPr>
        <p:spPr bwMode="auto">
          <a:xfrm>
            <a:off x="4959350" y="3073400"/>
            <a:ext cx="2522538" cy="1970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138"/>
              </a:cxn>
              <a:cxn ang="0">
                <a:pos x="460" y="341"/>
              </a:cxn>
              <a:cxn ang="0">
                <a:pos x="686" y="689"/>
              </a:cxn>
              <a:cxn ang="0">
                <a:pos x="911" y="964"/>
              </a:cxn>
              <a:cxn ang="0">
                <a:pos x="1137" y="1102"/>
              </a:cxn>
              <a:cxn ang="0">
                <a:pos x="1363" y="1167"/>
              </a:cxn>
              <a:cxn ang="0">
                <a:pos x="1588" y="1240"/>
              </a:cxn>
            </a:cxnLst>
            <a:rect l="0" t="0" r="r" b="b"/>
            <a:pathLst>
              <a:path w="1589" h="1241">
                <a:moveTo>
                  <a:pt x="0" y="0"/>
                </a:moveTo>
                <a:lnTo>
                  <a:pt x="226" y="138"/>
                </a:lnTo>
                <a:lnTo>
                  <a:pt x="460" y="341"/>
                </a:lnTo>
                <a:lnTo>
                  <a:pt x="686" y="689"/>
                </a:lnTo>
                <a:lnTo>
                  <a:pt x="911" y="964"/>
                </a:lnTo>
                <a:lnTo>
                  <a:pt x="1137" y="1102"/>
                </a:lnTo>
                <a:lnTo>
                  <a:pt x="1363" y="1167"/>
                </a:lnTo>
                <a:lnTo>
                  <a:pt x="1588" y="1240"/>
                </a:lnTo>
              </a:path>
            </a:pathLst>
          </a:custGeom>
          <a:noFill/>
          <a:ln w="25400" cap="rnd" cmpd="sng">
            <a:solidFill>
              <a:srgbClr val="008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4919663" y="3035300"/>
            <a:ext cx="69850" cy="65088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6" name="Oval 22"/>
          <p:cNvSpPr>
            <a:spLocks noChangeArrowheads="1"/>
          </p:cNvSpPr>
          <p:nvPr/>
        </p:nvSpPr>
        <p:spPr bwMode="auto">
          <a:xfrm>
            <a:off x="4926013" y="3041650"/>
            <a:ext cx="69850" cy="65088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5276850" y="3254375"/>
            <a:ext cx="69850" cy="63500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8" name="Oval 24"/>
          <p:cNvSpPr>
            <a:spLocks noChangeArrowheads="1"/>
          </p:cNvSpPr>
          <p:nvPr/>
        </p:nvSpPr>
        <p:spPr bwMode="auto">
          <a:xfrm>
            <a:off x="5283200" y="3260725"/>
            <a:ext cx="71438" cy="65088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09" name="Oval 25"/>
          <p:cNvSpPr>
            <a:spLocks noChangeArrowheads="1"/>
          </p:cNvSpPr>
          <p:nvPr/>
        </p:nvSpPr>
        <p:spPr bwMode="auto">
          <a:xfrm>
            <a:off x="5649913" y="3575050"/>
            <a:ext cx="69850" cy="65088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0" name="Oval 26"/>
          <p:cNvSpPr>
            <a:spLocks noChangeArrowheads="1"/>
          </p:cNvSpPr>
          <p:nvPr/>
        </p:nvSpPr>
        <p:spPr bwMode="auto">
          <a:xfrm>
            <a:off x="5656263" y="3581400"/>
            <a:ext cx="69850" cy="65088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1" name="Oval 27"/>
          <p:cNvSpPr>
            <a:spLocks noChangeArrowheads="1"/>
          </p:cNvSpPr>
          <p:nvPr/>
        </p:nvSpPr>
        <p:spPr bwMode="auto">
          <a:xfrm>
            <a:off x="6007100" y="4129088"/>
            <a:ext cx="69850" cy="63500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2" name="Oval 28"/>
          <p:cNvSpPr>
            <a:spLocks noChangeArrowheads="1"/>
          </p:cNvSpPr>
          <p:nvPr/>
        </p:nvSpPr>
        <p:spPr bwMode="auto">
          <a:xfrm>
            <a:off x="6013450" y="4135438"/>
            <a:ext cx="71438" cy="63500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3" name="Oval 29"/>
          <p:cNvSpPr>
            <a:spLocks noChangeArrowheads="1"/>
          </p:cNvSpPr>
          <p:nvPr/>
        </p:nvSpPr>
        <p:spPr bwMode="auto">
          <a:xfrm>
            <a:off x="6367463" y="4565650"/>
            <a:ext cx="69850" cy="65088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4" name="Oval 30"/>
          <p:cNvSpPr>
            <a:spLocks noChangeArrowheads="1"/>
          </p:cNvSpPr>
          <p:nvPr/>
        </p:nvSpPr>
        <p:spPr bwMode="auto">
          <a:xfrm>
            <a:off x="6373813" y="4572000"/>
            <a:ext cx="69850" cy="65088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5" name="Oval 31"/>
          <p:cNvSpPr>
            <a:spLocks noChangeArrowheads="1"/>
          </p:cNvSpPr>
          <p:nvPr/>
        </p:nvSpPr>
        <p:spPr bwMode="auto">
          <a:xfrm>
            <a:off x="6724650" y="4784725"/>
            <a:ext cx="69850" cy="63500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6731000" y="4791075"/>
            <a:ext cx="69850" cy="63500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7" name="Oval 33"/>
          <p:cNvSpPr>
            <a:spLocks noChangeArrowheads="1"/>
          </p:cNvSpPr>
          <p:nvPr/>
        </p:nvSpPr>
        <p:spPr bwMode="auto">
          <a:xfrm>
            <a:off x="7081838" y="4887913"/>
            <a:ext cx="69850" cy="63500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7088189" y="4894263"/>
            <a:ext cx="73025" cy="63500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19" name="Oval 35"/>
          <p:cNvSpPr>
            <a:spLocks noChangeArrowheads="1"/>
          </p:cNvSpPr>
          <p:nvPr/>
        </p:nvSpPr>
        <p:spPr bwMode="auto">
          <a:xfrm>
            <a:off x="7440613" y="5002214"/>
            <a:ext cx="69850" cy="65087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7446964" y="5008564"/>
            <a:ext cx="71437" cy="65087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1" name="Freeform 37"/>
          <p:cNvSpPr>
            <a:spLocks/>
          </p:cNvSpPr>
          <p:nvPr/>
        </p:nvSpPr>
        <p:spPr bwMode="auto">
          <a:xfrm>
            <a:off x="4959350" y="3073400"/>
            <a:ext cx="3252788" cy="1970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460" y="0"/>
              </a:cxn>
              <a:cxn ang="0">
                <a:pos x="686" y="138"/>
              </a:cxn>
              <a:cxn ang="0">
                <a:pos x="911" y="276"/>
              </a:cxn>
              <a:cxn ang="0">
                <a:pos x="1137" y="413"/>
              </a:cxn>
              <a:cxn ang="0">
                <a:pos x="1363" y="689"/>
              </a:cxn>
              <a:cxn ang="0">
                <a:pos x="1588" y="964"/>
              </a:cxn>
              <a:cxn ang="0">
                <a:pos x="1822" y="1102"/>
              </a:cxn>
              <a:cxn ang="0">
                <a:pos x="2048" y="1240"/>
              </a:cxn>
            </a:cxnLst>
            <a:rect l="0" t="0" r="r" b="b"/>
            <a:pathLst>
              <a:path w="2049" h="1241">
                <a:moveTo>
                  <a:pt x="0" y="0"/>
                </a:moveTo>
                <a:lnTo>
                  <a:pt x="226" y="0"/>
                </a:lnTo>
                <a:lnTo>
                  <a:pt x="460" y="0"/>
                </a:lnTo>
                <a:lnTo>
                  <a:pt x="686" y="138"/>
                </a:lnTo>
                <a:lnTo>
                  <a:pt x="911" y="276"/>
                </a:lnTo>
                <a:lnTo>
                  <a:pt x="1137" y="413"/>
                </a:lnTo>
                <a:lnTo>
                  <a:pt x="1363" y="689"/>
                </a:lnTo>
                <a:lnTo>
                  <a:pt x="1588" y="964"/>
                </a:lnTo>
                <a:lnTo>
                  <a:pt x="1822" y="1102"/>
                </a:lnTo>
                <a:lnTo>
                  <a:pt x="2048" y="1240"/>
                </a:lnTo>
              </a:path>
            </a:pathLst>
          </a:custGeom>
          <a:noFill/>
          <a:ln w="254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2" name="Freeform 38"/>
          <p:cNvSpPr>
            <a:spLocks/>
          </p:cNvSpPr>
          <p:nvPr/>
        </p:nvSpPr>
        <p:spPr bwMode="auto">
          <a:xfrm>
            <a:off x="4919664" y="3035301"/>
            <a:ext cx="84137" cy="7937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9"/>
              </a:cxn>
              <a:cxn ang="0">
                <a:pos x="0" y="49"/>
              </a:cxn>
              <a:cxn ang="0">
                <a:pos x="26" y="0"/>
              </a:cxn>
            </a:cxnLst>
            <a:rect l="0" t="0" r="r" b="b"/>
            <a:pathLst>
              <a:path w="53" h="50">
                <a:moveTo>
                  <a:pt x="26" y="0"/>
                </a:moveTo>
                <a:lnTo>
                  <a:pt x="52" y="49"/>
                </a:lnTo>
                <a:lnTo>
                  <a:pt x="0" y="49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3" name="Freeform 39"/>
          <p:cNvSpPr>
            <a:spLocks/>
          </p:cNvSpPr>
          <p:nvPr/>
        </p:nvSpPr>
        <p:spPr bwMode="auto">
          <a:xfrm>
            <a:off x="5276850" y="3035301"/>
            <a:ext cx="84138" cy="7937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9"/>
              </a:cxn>
              <a:cxn ang="0">
                <a:pos x="0" y="49"/>
              </a:cxn>
              <a:cxn ang="0">
                <a:pos x="26" y="0"/>
              </a:cxn>
            </a:cxnLst>
            <a:rect l="0" t="0" r="r" b="b"/>
            <a:pathLst>
              <a:path w="53" h="50">
                <a:moveTo>
                  <a:pt x="26" y="0"/>
                </a:moveTo>
                <a:lnTo>
                  <a:pt x="52" y="49"/>
                </a:lnTo>
                <a:lnTo>
                  <a:pt x="0" y="49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4" name="Freeform 40"/>
          <p:cNvSpPr>
            <a:spLocks/>
          </p:cNvSpPr>
          <p:nvPr/>
        </p:nvSpPr>
        <p:spPr bwMode="auto">
          <a:xfrm>
            <a:off x="5649914" y="3035301"/>
            <a:ext cx="84137" cy="7937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9"/>
              </a:cxn>
              <a:cxn ang="0">
                <a:pos x="0" y="49"/>
              </a:cxn>
              <a:cxn ang="0">
                <a:pos x="26" y="0"/>
              </a:cxn>
            </a:cxnLst>
            <a:rect l="0" t="0" r="r" b="b"/>
            <a:pathLst>
              <a:path w="53" h="50">
                <a:moveTo>
                  <a:pt x="26" y="0"/>
                </a:moveTo>
                <a:lnTo>
                  <a:pt x="52" y="49"/>
                </a:lnTo>
                <a:lnTo>
                  <a:pt x="0" y="49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5" name="Freeform 41"/>
          <p:cNvSpPr>
            <a:spLocks/>
          </p:cNvSpPr>
          <p:nvPr/>
        </p:nvSpPr>
        <p:spPr bwMode="auto">
          <a:xfrm>
            <a:off x="6007100" y="3254375"/>
            <a:ext cx="84138" cy="7778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8"/>
              </a:cxn>
              <a:cxn ang="0">
                <a:pos x="0" y="48"/>
              </a:cxn>
              <a:cxn ang="0">
                <a:pos x="26" y="0"/>
              </a:cxn>
            </a:cxnLst>
            <a:rect l="0" t="0" r="r" b="b"/>
            <a:pathLst>
              <a:path w="53" h="49">
                <a:moveTo>
                  <a:pt x="26" y="0"/>
                </a:moveTo>
                <a:lnTo>
                  <a:pt x="52" y="48"/>
                </a:lnTo>
                <a:lnTo>
                  <a:pt x="0" y="48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6" name="Freeform 42"/>
          <p:cNvSpPr>
            <a:spLocks/>
          </p:cNvSpPr>
          <p:nvPr/>
        </p:nvSpPr>
        <p:spPr bwMode="auto">
          <a:xfrm>
            <a:off x="6367464" y="3473450"/>
            <a:ext cx="84137" cy="7778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8"/>
              </a:cxn>
              <a:cxn ang="0">
                <a:pos x="0" y="48"/>
              </a:cxn>
              <a:cxn ang="0">
                <a:pos x="26" y="0"/>
              </a:cxn>
            </a:cxnLst>
            <a:rect l="0" t="0" r="r" b="b"/>
            <a:pathLst>
              <a:path w="53" h="49">
                <a:moveTo>
                  <a:pt x="26" y="0"/>
                </a:moveTo>
                <a:lnTo>
                  <a:pt x="52" y="48"/>
                </a:lnTo>
                <a:lnTo>
                  <a:pt x="0" y="48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7" name="Freeform 43"/>
          <p:cNvSpPr>
            <a:spLocks/>
          </p:cNvSpPr>
          <p:nvPr/>
        </p:nvSpPr>
        <p:spPr bwMode="auto">
          <a:xfrm>
            <a:off x="6724650" y="3690939"/>
            <a:ext cx="84138" cy="7937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9"/>
              </a:cxn>
              <a:cxn ang="0">
                <a:pos x="0" y="49"/>
              </a:cxn>
              <a:cxn ang="0">
                <a:pos x="26" y="0"/>
              </a:cxn>
            </a:cxnLst>
            <a:rect l="0" t="0" r="r" b="b"/>
            <a:pathLst>
              <a:path w="53" h="50">
                <a:moveTo>
                  <a:pt x="26" y="0"/>
                </a:moveTo>
                <a:lnTo>
                  <a:pt x="52" y="49"/>
                </a:lnTo>
                <a:lnTo>
                  <a:pt x="0" y="49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8" name="Freeform 44"/>
          <p:cNvSpPr>
            <a:spLocks/>
          </p:cNvSpPr>
          <p:nvPr/>
        </p:nvSpPr>
        <p:spPr bwMode="auto">
          <a:xfrm>
            <a:off x="7081839" y="4129089"/>
            <a:ext cx="84137" cy="77787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8"/>
              </a:cxn>
              <a:cxn ang="0">
                <a:pos x="0" y="48"/>
              </a:cxn>
              <a:cxn ang="0">
                <a:pos x="26" y="0"/>
              </a:cxn>
            </a:cxnLst>
            <a:rect l="0" t="0" r="r" b="b"/>
            <a:pathLst>
              <a:path w="53" h="49">
                <a:moveTo>
                  <a:pt x="26" y="0"/>
                </a:moveTo>
                <a:lnTo>
                  <a:pt x="52" y="48"/>
                </a:lnTo>
                <a:lnTo>
                  <a:pt x="0" y="48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29" name="Freeform 45"/>
          <p:cNvSpPr>
            <a:spLocks/>
          </p:cNvSpPr>
          <p:nvPr/>
        </p:nvSpPr>
        <p:spPr bwMode="auto">
          <a:xfrm>
            <a:off x="7440614" y="4565651"/>
            <a:ext cx="84137" cy="7937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9"/>
              </a:cxn>
              <a:cxn ang="0">
                <a:pos x="0" y="49"/>
              </a:cxn>
              <a:cxn ang="0">
                <a:pos x="26" y="0"/>
              </a:cxn>
            </a:cxnLst>
            <a:rect l="0" t="0" r="r" b="b"/>
            <a:pathLst>
              <a:path w="53" h="50">
                <a:moveTo>
                  <a:pt x="26" y="0"/>
                </a:moveTo>
                <a:lnTo>
                  <a:pt x="52" y="49"/>
                </a:lnTo>
                <a:lnTo>
                  <a:pt x="0" y="49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0" name="Freeform 46"/>
          <p:cNvSpPr>
            <a:spLocks/>
          </p:cNvSpPr>
          <p:nvPr/>
        </p:nvSpPr>
        <p:spPr bwMode="auto">
          <a:xfrm>
            <a:off x="7812089" y="4784725"/>
            <a:ext cx="84137" cy="77788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8"/>
              </a:cxn>
              <a:cxn ang="0">
                <a:pos x="0" y="48"/>
              </a:cxn>
              <a:cxn ang="0">
                <a:pos x="26" y="0"/>
              </a:cxn>
            </a:cxnLst>
            <a:rect l="0" t="0" r="r" b="b"/>
            <a:pathLst>
              <a:path w="53" h="49">
                <a:moveTo>
                  <a:pt x="26" y="0"/>
                </a:moveTo>
                <a:lnTo>
                  <a:pt x="52" y="48"/>
                </a:lnTo>
                <a:lnTo>
                  <a:pt x="0" y="48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1" name="Freeform 47"/>
          <p:cNvSpPr>
            <a:spLocks/>
          </p:cNvSpPr>
          <p:nvPr/>
        </p:nvSpPr>
        <p:spPr bwMode="auto">
          <a:xfrm>
            <a:off x="8170864" y="5002214"/>
            <a:ext cx="84137" cy="79375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9"/>
              </a:cxn>
              <a:cxn ang="0">
                <a:pos x="0" y="49"/>
              </a:cxn>
              <a:cxn ang="0">
                <a:pos x="26" y="0"/>
              </a:cxn>
            </a:cxnLst>
            <a:rect l="0" t="0" r="r" b="b"/>
            <a:pathLst>
              <a:path w="53" h="50">
                <a:moveTo>
                  <a:pt x="26" y="0"/>
                </a:moveTo>
                <a:lnTo>
                  <a:pt x="52" y="49"/>
                </a:lnTo>
                <a:lnTo>
                  <a:pt x="0" y="49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2" name="Freeform 48"/>
          <p:cNvSpPr>
            <a:spLocks/>
          </p:cNvSpPr>
          <p:nvPr/>
        </p:nvSpPr>
        <p:spPr bwMode="auto">
          <a:xfrm>
            <a:off x="4959350" y="3073401"/>
            <a:ext cx="3252788" cy="1635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" y="0"/>
              </a:cxn>
              <a:cxn ang="0">
                <a:pos x="460" y="0"/>
              </a:cxn>
              <a:cxn ang="0">
                <a:pos x="686" y="0"/>
              </a:cxn>
              <a:cxn ang="0">
                <a:pos x="911" y="0"/>
              </a:cxn>
              <a:cxn ang="0">
                <a:pos x="1137" y="138"/>
              </a:cxn>
              <a:cxn ang="0">
                <a:pos x="1363" y="276"/>
              </a:cxn>
              <a:cxn ang="0">
                <a:pos x="1588" y="413"/>
              </a:cxn>
              <a:cxn ang="0">
                <a:pos x="1822" y="689"/>
              </a:cxn>
              <a:cxn ang="0">
                <a:pos x="2048" y="1029"/>
              </a:cxn>
            </a:cxnLst>
            <a:rect l="0" t="0" r="r" b="b"/>
            <a:pathLst>
              <a:path w="2049" h="1030">
                <a:moveTo>
                  <a:pt x="0" y="0"/>
                </a:moveTo>
                <a:lnTo>
                  <a:pt x="226" y="0"/>
                </a:lnTo>
                <a:lnTo>
                  <a:pt x="460" y="0"/>
                </a:lnTo>
                <a:lnTo>
                  <a:pt x="686" y="0"/>
                </a:lnTo>
                <a:lnTo>
                  <a:pt x="911" y="0"/>
                </a:lnTo>
                <a:lnTo>
                  <a:pt x="1137" y="138"/>
                </a:lnTo>
                <a:lnTo>
                  <a:pt x="1363" y="276"/>
                </a:lnTo>
                <a:lnTo>
                  <a:pt x="1588" y="413"/>
                </a:lnTo>
                <a:lnTo>
                  <a:pt x="1822" y="689"/>
                </a:lnTo>
                <a:lnTo>
                  <a:pt x="2048" y="1029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4919663" y="3035300"/>
            <a:ext cx="69850" cy="65088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4" name="Rectangle 50"/>
          <p:cNvSpPr>
            <a:spLocks noChangeArrowheads="1"/>
          </p:cNvSpPr>
          <p:nvPr/>
        </p:nvSpPr>
        <p:spPr bwMode="auto">
          <a:xfrm>
            <a:off x="4926013" y="3041650"/>
            <a:ext cx="69850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5276850" y="3035300"/>
            <a:ext cx="69850" cy="65088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6" name="Rectangle 52"/>
          <p:cNvSpPr>
            <a:spLocks noChangeArrowheads="1"/>
          </p:cNvSpPr>
          <p:nvPr/>
        </p:nvSpPr>
        <p:spPr bwMode="auto">
          <a:xfrm>
            <a:off x="5283200" y="3041650"/>
            <a:ext cx="71438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7" name="Rectangle 53"/>
          <p:cNvSpPr>
            <a:spLocks noChangeArrowheads="1"/>
          </p:cNvSpPr>
          <p:nvPr/>
        </p:nvSpPr>
        <p:spPr bwMode="auto">
          <a:xfrm>
            <a:off x="5649913" y="3035300"/>
            <a:ext cx="69850" cy="65088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8" name="Rectangle 54"/>
          <p:cNvSpPr>
            <a:spLocks noChangeArrowheads="1"/>
          </p:cNvSpPr>
          <p:nvPr/>
        </p:nvSpPr>
        <p:spPr bwMode="auto">
          <a:xfrm>
            <a:off x="5656263" y="3041650"/>
            <a:ext cx="69850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39" name="Rectangle 55"/>
          <p:cNvSpPr>
            <a:spLocks noChangeArrowheads="1"/>
          </p:cNvSpPr>
          <p:nvPr/>
        </p:nvSpPr>
        <p:spPr bwMode="auto">
          <a:xfrm>
            <a:off x="6007100" y="3035300"/>
            <a:ext cx="69850" cy="65088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0" name="Rectangle 56"/>
          <p:cNvSpPr>
            <a:spLocks noChangeArrowheads="1"/>
          </p:cNvSpPr>
          <p:nvPr/>
        </p:nvSpPr>
        <p:spPr bwMode="auto">
          <a:xfrm>
            <a:off x="6013450" y="3041650"/>
            <a:ext cx="71438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1" name="Rectangle 57"/>
          <p:cNvSpPr>
            <a:spLocks noChangeArrowheads="1"/>
          </p:cNvSpPr>
          <p:nvPr/>
        </p:nvSpPr>
        <p:spPr bwMode="auto">
          <a:xfrm>
            <a:off x="6367463" y="3035300"/>
            <a:ext cx="69850" cy="65088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2" name="Rectangle 58"/>
          <p:cNvSpPr>
            <a:spLocks noChangeArrowheads="1"/>
          </p:cNvSpPr>
          <p:nvPr/>
        </p:nvSpPr>
        <p:spPr bwMode="auto">
          <a:xfrm>
            <a:off x="6373813" y="3041650"/>
            <a:ext cx="69850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3" name="Rectangle 59"/>
          <p:cNvSpPr>
            <a:spLocks noChangeArrowheads="1"/>
          </p:cNvSpPr>
          <p:nvPr/>
        </p:nvSpPr>
        <p:spPr bwMode="auto">
          <a:xfrm>
            <a:off x="6724650" y="3254375"/>
            <a:ext cx="69850" cy="63500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4" name="Rectangle 60"/>
          <p:cNvSpPr>
            <a:spLocks noChangeArrowheads="1"/>
          </p:cNvSpPr>
          <p:nvPr/>
        </p:nvSpPr>
        <p:spPr bwMode="auto">
          <a:xfrm>
            <a:off x="6731000" y="3260725"/>
            <a:ext cx="69850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5" name="Rectangle 61"/>
          <p:cNvSpPr>
            <a:spLocks noChangeArrowheads="1"/>
          </p:cNvSpPr>
          <p:nvPr/>
        </p:nvSpPr>
        <p:spPr bwMode="auto">
          <a:xfrm>
            <a:off x="7081838" y="3473450"/>
            <a:ext cx="69850" cy="63500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6" name="Rectangle 62"/>
          <p:cNvSpPr>
            <a:spLocks noChangeArrowheads="1"/>
          </p:cNvSpPr>
          <p:nvPr/>
        </p:nvSpPr>
        <p:spPr bwMode="auto">
          <a:xfrm>
            <a:off x="7088189" y="3479800"/>
            <a:ext cx="73025" cy="63500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7" name="Rectangle 63"/>
          <p:cNvSpPr>
            <a:spLocks noChangeArrowheads="1"/>
          </p:cNvSpPr>
          <p:nvPr/>
        </p:nvSpPr>
        <p:spPr bwMode="auto">
          <a:xfrm>
            <a:off x="7440613" y="3690939"/>
            <a:ext cx="69850" cy="65087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8" name="Rectangle 64"/>
          <p:cNvSpPr>
            <a:spLocks noChangeArrowheads="1"/>
          </p:cNvSpPr>
          <p:nvPr/>
        </p:nvSpPr>
        <p:spPr bwMode="auto">
          <a:xfrm>
            <a:off x="7446964" y="3697289"/>
            <a:ext cx="71437" cy="65087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49" name="Rectangle 65"/>
          <p:cNvSpPr>
            <a:spLocks noChangeArrowheads="1"/>
          </p:cNvSpPr>
          <p:nvPr/>
        </p:nvSpPr>
        <p:spPr bwMode="auto">
          <a:xfrm>
            <a:off x="7812088" y="4129088"/>
            <a:ext cx="69850" cy="63500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50" name="Rectangle 66"/>
          <p:cNvSpPr>
            <a:spLocks noChangeArrowheads="1"/>
          </p:cNvSpPr>
          <p:nvPr/>
        </p:nvSpPr>
        <p:spPr bwMode="auto">
          <a:xfrm>
            <a:off x="7818439" y="4135438"/>
            <a:ext cx="73025" cy="63500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51" name="Rectangle 67"/>
          <p:cNvSpPr>
            <a:spLocks noChangeArrowheads="1"/>
          </p:cNvSpPr>
          <p:nvPr/>
        </p:nvSpPr>
        <p:spPr bwMode="auto">
          <a:xfrm>
            <a:off x="8170863" y="4668838"/>
            <a:ext cx="69850" cy="63500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52" name="Rectangle 68"/>
          <p:cNvSpPr>
            <a:spLocks noChangeArrowheads="1"/>
          </p:cNvSpPr>
          <p:nvPr/>
        </p:nvSpPr>
        <p:spPr bwMode="auto">
          <a:xfrm>
            <a:off x="8177213" y="4675189"/>
            <a:ext cx="69850" cy="65087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933" name="Rectangle 69"/>
          <p:cNvSpPr>
            <a:spLocks noChangeArrowheads="1"/>
          </p:cNvSpPr>
          <p:nvPr/>
        </p:nvSpPr>
        <p:spPr bwMode="auto">
          <a:xfrm>
            <a:off x="3933826" y="5129213"/>
            <a:ext cx="27781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0</a:t>
            </a:r>
          </a:p>
        </p:txBody>
      </p:sp>
      <p:sp>
        <p:nvSpPr>
          <p:cNvPr id="36934" name="Rectangle 70"/>
          <p:cNvSpPr>
            <a:spLocks noChangeArrowheads="1"/>
          </p:cNvSpPr>
          <p:nvPr/>
        </p:nvSpPr>
        <p:spPr bwMode="auto">
          <a:xfrm>
            <a:off x="3822700" y="4589463"/>
            <a:ext cx="3619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25</a:t>
            </a:r>
          </a:p>
        </p:txBody>
      </p:sp>
      <p:sp>
        <p:nvSpPr>
          <p:cNvPr id="36935" name="Rectangle 71"/>
          <p:cNvSpPr>
            <a:spLocks noChangeArrowheads="1"/>
          </p:cNvSpPr>
          <p:nvPr/>
        </p:nvSpPr>
        <p:spPr bwMode="auto">
          <a:xfrm>
            <a:off x="3822700" y="4049713"/>
            <a:ext cx="3619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50</a:t>
            </a:r>
          </a:p>
        </p:txBody>
      </p:sp>
      <p:sp>
        <p:nvSpPr>
          <p:cNvPr id="36936" name="Rectangle 72"/>
          <p:cNvSpPr>
            <a:spLocks noChangeArrowheads="1"/>
          </p:cNvSpPr>
          <p:nvPr/>
        </p:nvSpPr>
        <p:spPr bwMode="auto">
          <a:xfrm>
            <a:off x="3822700" y="3497263"/>
            <a:ext cx="3619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75</a:t>
            </a:r>
          </a:p>
        </p:txBody>
      </p:sp>
      <p:sp>
        <p:nvSpPr>
          <p:cNvPr id="36937" name="Rectangle 73"/>
          <p:cNvSpPr>
            <a:spLocks noChangeArrowheads="1"/>
          </p:cNvSpPr>
          <p:nvPr/>
        </p:nvSpPr>
        <p:spPr bwMode="auto">
          <a:xfrm>
            <a:off x="3713164" y="2957513"/>
            <a:ext cx="446087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100</a:t>
            </a:r>
          </a:p>
        </p:txBody>
      </p:sp>
      <p:sp>
        <p:nvSpPr>
          <p:cNvPr id="36938" name="Rectangle 74"/>
          <p:cNvSpPr>
            <a:spLocks noChangeArrowheads="1"/>
          </p:cNvSpPr>
          <p:nvPr/>
        </p:nvSpPr>
        <p:spPr bwMode="auto">
          <a:xfrm>
            <a:off x="3713164" y="2416176"/>
            <a:ext cx="4460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125</a:t>
            </a:r>
          </a:p>
        </p:txBody>
      </p:sp>
      <p:sp>
        <p:nvSpPr>
          <p:cNvPr id="36939" name="Rectangle 75"/>
          <p:cNvSpPr>
            <a:spLocks noChangeArrowheads="1"/>
          </p:cNvSpPr>
          <p:nvPr/>
        </p:nvSpPr>
        <p:spPr bwMode="auto">
          <a:xfrm rot="-5400000">
            <a:off x="2361407" y="3886995"/>
            <a:ext cx="17145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hicago" pitchFamily="34" charset="0"/>
              </a:rPr>
              <a:t>FUNCTION</a:t>
            </a:r>
            <a:r>
              <a:rPr lang="en-US" altLang="en-US" sz="1400">
                <a:solidFill>
                  <a:srgbClr val="000000"/>
                </a:solidFill>
                <a:latin typeface="Chicago" pitchFamily="34" charset="0"/>
              </a:rPr>
              <a:t> (%)</a:t>
            </a:r>
          </a:p>
        </p:txBody>
      </p:sp>
      <p:sp>
        <p:nvSpPr>
          <p:cNvPr id="36940" name="Rectangle 76"/>
          <p:cNvSpPr>
            <a:spLocks noChangeArrowheads="1"/>
          </p:cNvSpPr>
          <p:nvPr/>
        </p:nvSpPr>
        <p:spPr bwMode="auto">
          <a:xfrm>
            <a:off x="4162426" y="5245101"/>
            <a:ext cx="277813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0</a:t>
            </a:r>
          </a:p>
        </p:txBody>
      </p:sp>
      <p:sp>
        <p:nvSpPr>
          <p:cNvPr id="36941" name="Rectangle 77"/>
          <p:cNvSpPr>
            <a:spLocks noChangeArrowheads="1"/>
          </p:cNvSpPr>
          <p:nvPr/>
        </p:nvSpPr>
        <p:spPr bwMode="auto">
          <a:xfrm>
            <a:off x="5003800" y="5299076"/>
            <a:ext cx="3619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25</a:t>
            </a:r>
          </a:p>
        </p:txBody>
      </p:sp>
      <p:sp>
        <p:nvSpPr>
          <p:cNvPr id="36942" name="Rectangle 78"/>
          <p:cNvSpPr>
            <a:spLocks noChangeArrowheads="1"/>
          </p:cNvSpPr>
          <p:nvPr/>
        </p:nvSpPr>
        <p:spPr bwMode="auto">
          <a:xfrm>
            <a:off x="5915025" y="5299076"/>
            <a:ext cx="3619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50</a:t>
            </a:r>
          </a:p>
        </p:txBody>
      </p:sp>
      <p:sp>
        <p:nvSpPr>
          <p:cNvPr id="36943" name="Rectangle 79"/>
          <p:cNvSpPr>
            <a:spLocks noChangeArrowheads="1"/>
          </p:cNvSpPr>
          <p:nvPr/>
        </p:nvSpPr>
        <p:spPr bwMode="auto">
          <a:xfrm>
            <a:off x="6810375" y="5299076"/>
            <a:ext cx="3619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75</a:t>
            </a:r>
          </a:p>
        </p:txBody>
      </p:sp>
      <p:sp>
        <p:nvSpPr>
          <p:cNvPr id="36944" name="Rectangle 80"/>
          <p:cNvSpPr>
            <a:spLocks noChangeArrowheads="1"/>
          </p:cNvSpPr>
          <p:nvPr/>
        </p:nvSpPr>
        <p:spPr bwMode="auto">
          <a:xfrm>
            <a:off x="7667625" y="5354638"/>
            <a:ext cx="4460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100</a:t>
            </a:r>
          </a:p>
        </p:txBody>
      </p:sp>
      <p:sp>
        <p:nvSpPr>
          <p:cNvPr id="36945" name="Rectangle 81"/>
          <p:cNvSpPr>
            <a:spLocks noChangeArrowheads="1"/>
          </p:cNvSpPr>
          <p:nvPr/>
        </p:nvSpPr>
        <p:spPr bwMode="auto">
          <a:xfrm>
            <a:off x="8562975" y="5354638"/>
            <a:ext cx="4460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125</a:t>
            </a:r>
          </a:p>
        </p:txBody>
      </p:sp>
      <p:sp>
        <p:nvSpPr>
          <p:cNvPr id="36946" name="Rectangle 82"/>
          <p:cNvSpPr>
            <a:spLocks noChangeArrowheads="1"/>
          </p:cNvSpPr>
          <p:nvPr/>
        </p:nvSpPr>
        <p:spPr bwMode="auto">
          <a:xfrm>
            <a:off x="6213475" y="5735639"/>
            <a:ext cx="670056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hicago" pitchFamily="34" charset="0"/>
              </a:rPr>
              <a:t>AGE</a:t>
            </a:r>
          </a:p>
        </p:txBody>
      </p:sp>
      <p:sp>
        <p:nvSpPr>
          <p:cNvPr id="42067" name="Rectangle 83"/>
          <p:cNvSpPr>
            <a:spLocks noChangeArrowheads="1"/>
          </p:cNvSpPr>
          <p:nvPr/>
        </p:nvSpPr>
        <p:spPr bwMode="auto">
          <a:xfrm>
            <a:off x="5859464" y="2035175"/>
            <a:ext cx="6619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68" name="Line 84"/>
          <p:cNvSpPr>
            <a:spLocks noChangeShapeType="1"/>
          </p:cNvSpPr>
          <p:nvPr/>
        </p:nvSpPr>
        <p:spPr bwMode="auto">
          <a:xfrm>
            <a:off x="4354514" y="5054600"/>
            <a:ext cx="511175" cy="0"/>
          </a:xfrm>
          <a:prstGeom prst="line">
            <a:avLst/>
          </a:prstGeom>
          <a:noFill/>
          <a:ln w="254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69" name="Oval 85"/>
          <p:cNvSpPr>
            <a:spLocks noChangeArrowheads="1"/>
          </p:cNvSpPr>
          <p:nvPr/>
        </p:nvSpPr>
        <p:spPr bwMode="auto">
          <a:xfrm>
            <a:off x="4576763" y="5016500"/>
            <a:ext cx="69850" cy="63500"/>
          </a:xfrm>
          <a:prstGeom prst="ellipse">
            <a:avLst/>
          </a:prstGeom>
          <a:solidFill>
            <a:srgbClr val="FFFFFF"/>
          </a:solidFill>
          <a:ln w="1270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70" name="Oval 86"/>
          <p:cNvSpPr>
            <a:spLocks noChangeArrowheads="1"/>
          </p:cNvSpPr>
          <p:nvPr/>
        </p:nvSpPr>
        <p:spPr bwMode="auto">
          <a:xfrm>
            <a:off x="4583113" y="5022850"/>
            <a:ext cx="69850" cy="63500"/>
          </a:xfrm>
          <a:prstGeom prst="ellipse">
            <a:avLst/>
          </a:prstGeom>
          <a:noFill/>
          <a:ln w="12700">
            <a:solidFill>
              <a:srgbClr val="0080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951" name="Rectangle 87"/>
          <p:cNvSpPr>
            <a:spLocks noChangeArrowheads="1"/>
          </p:cNvSpPr>
          <p:nvPr/>
        </p:nvSpPr>
        <p:spPr bwMode="auto">
          <a:xfrm>
            <a:off x="4953000" y="4953000"/>
            <a:ext cx="99226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Accelerated</a:t>
            </a:r>
          </a:p>
        </p:txBody>
      </p:sp>
      <p:sp>
        <p:nvSpPr>
          <p:cNvPr id="42072" name="Line 88"/>
          <p:cNvSpPr>
            <a:spLocks noChangeShapeType="1"/>
          </p:cNvSpPr>
          <p:nvPr/>
        </p:nvSpPr>
        <p:spPr bwMode="auto">
          <a:xfrm>
            <a:off x="4354514" y="4694238"/>
            <a:ext cx="511175" cy="0"/>
          </a:xfrm>
          <a:prstGeom prst="line">
            <a:avLst/>
          </a:prstGeom>
          <a:noFill/>
          <a:ln w="25400">
            <a:solidFill>
              <a:srgbClr val="DD080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73" name="Freeform 89"/>
          <p:cNvSpPr>
            <a:spLocks/>
          </p:cNvSpPr>
          <p:nvPr/>
        </p:nvSpPr>
        <p:spPr bwMode="auto">
          <a:xfrm>
            <a:off x="4576764" y="4656139"/>
            <a:ext cx="84137" cy="77787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52" y="48"/>
              </a:cxn>
              <a:cxn ang="0">
                <a:pos x="0" y="48"/>
              </a:cxn>
              <a:cxn ang="0">
                <a:pos x="26" y="0"/>
              </a:cxn>
            </a:cxnLst>
            <a:rect l="0" t="0" r="r" b="b"/>
            <a:pathLst>
              <a:path w="53" h="49">
                <a:moveTo>
                  <a:pt x="26" y="0"/>
                </a:moveTo>
                <a:lnTo>
                  <a:pt x="52" y="48"/>
                </a:lnTo>
                <a:lnTo>
                  <a:pt x="0" y="48"/>
                </a:lnTo>
                <a:lnTo>
                  <a:pt x="26" y="0"/>
                </a:lnTo>
              </a:path>
            </a:pathLst>
          </a:custGeom>
          <a:solidFill>
            <a:srgbClr val="DD0806"/>
          </a:solidFill>
          <a:ln w="12700" cap="rnd" cmpd="sng">
            <a:solidFill>
              <a:srgbClr val="DD08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954" name="Rectangle 90"/>
          <p:cNvSpPr>
            <a:spLocks noChangeArrowheads="1"/>
          </p:cNvSpPr>
          <p:nvPr/>
        </p:nvSpPr>
        <p:spPr bwMode="auto">
          <a:xfrm>
            <a:off x="4953000" y="4572000"/>
            <a:ext cx="121920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Usual</a:t>
            </a:r>
          </a:p>
        </p:txBody>
      </p:sp>
      <p:sp>
        <p:nvSpPr>
          <p:cNvPr id="42075" name="Line 91"/>
          <p:cNvSpPr>
            <a:spLocks noChangeShapeType="1"/>
          </p:cNvSpPr>
          <p:nvPr/>
        </p:nvSpPr>
        <p:spPr bwMode="auto">
          <a:xfrm>
            <a:off x="4354514" y="4333875"/>
            <a:ext cx="51117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76" name="Rectangle 92"/>
          <p:cNvSpPr>
            <a:spLocks noChangeArrowheads="1"/>
          </p:cNvSpPr>
          <p:nvPr/>
        </p:nvSpPr>
        <p:spPr bwMode="auto">
          <a:xfrm>
            <a:off x="4576763" y="4295775"/>
            <a:ext cx="69850" cy="65088"/>
          </a:xfrm>
          <a:prstGeom prst="rect">
            <a:avLst/>
          </a:prstGeom>
          <a:solidFill>
            <a:srgbClr val="0000D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077" name="Rectangle 93"/>
          <p:cNvSpPr>
            <a:spLocks noChangeArrowheads="1"/>
          </p:cNvSpPr>
          <p:nvPr/>
        </p:nvSpPr>
        <p:spPr bwMode="auto">
          <a:xfrm>
            <a:off x="4583113" y="4302125"/>
            <a:ext cx="69850" cy="65088"/>
          </a:xfrm>
          <a:prstGeom prst="rect">
            <a:avLst/>
          </a:prstGeom>
          <a:noFill/>
          <a:ln w="12700">
            <a:solidFill>
              <a:srgbClr val="0000D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958" name="Rectangle 94"/>
          <p:cNvSpPr>
            <a:spLocks noChangeArrowheads="1"/>
          </p:cNvSpPr>
          <p:nvPr/>
        </p:nvSpPr>
        <p:spPr bwMode="auto">
          <a:xfrm>
            <a:off x="4876800" y="4191000"/>
            <a:ext cx="924934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hicago" pitchFamily="34" charset="0"/>
              </a:rPr>
              <a:t>Successful</a:t>
            </a:r>
          </a:p>
        </p:txBody>
      </p:sp>
    </p:spTree>
    <p:extLst>
      <p:ext uri="{BB962C8B-B14F-4D97-AF65-F5344CB8AC3E}">
        <p14:creationId xmlns:p14="http://schemas.microsoft.com/office/powerpoint/2010/main" val="1489092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569</TotalTime>
  <Words>1904</Words>
  <Application>Microsoft Office PowerPoint</Application>
  <PresentationFormat>Widescreen</PresentationFormat>
  <Paragraphs>350</Paragraphs>
  <Slides>50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Depth</vt:lpstr>
      <vt:lpstr>  Longevity Medicine  </vt:lpstr>
      <vt:lpstr>Why are longevity and medical interventions in the aging processes important ?  </vt:lpstr>
      <vt:lpstr>Disclosures</vt:lpstr>
      <vt:lpstr>Goals</vt:lpstr>
      <vt:lpstr>Objectives</vt:lpstr>
      <vt:lpstr>In the chat box, state the age to which you think you’ll actually live. </vt:lpstr>
      <vt:lpstr>In the chat box state the ideal age that you would like to achieve. </vt:lpstr>
      <vt:lpstr>What is aging ?</vt:lpstr>
      <vt:lpstr>The Aging Process</vt:lpstr>
      <vt:lpstr>Postpone Aging </vt:lpstr>
      <vt:lpstr>Conundrum</vt:lpstr>
      <vt:lpstr>Aging trajectories </vt:lpstr>
      <vt:lpstr>Unsuccessful Aging:  physical decay</vt:lpstr>
      <vt:lpstr>Unsuccessful aging: brain failure</vt:lpstr>
      <vt:lpstr>Unsuccessful aging:  psycho – social destitution</vt:lpstr>
      <vt:lpstr>Successful aging</vt:lpstr>
      <vt:lpstr>Successful aging: physically robust</vt:lpstr>
      <vt:lpstr>Successful aging: cognitive maintenance </vt:lpstr>
      <vt:lpstr>PowerPoint Presentation</vt:lpstr>
      <vt:lpstr>What is  Longevity Medicine ?</vt:lpstr>
      <vt:lpstr>Geriatric Medicine subspecialty ? </vt:lpstr>
      <vt:lpstr>Difference between functional (years free from disability) and absolute (total years lived) lifespans</vt:lpstr>
      <vt:lpstr>What are determinants of successful aging ?</vt:lpstr>
      <vt:lpstr>Genetics of aging</vt:lpstr>
      <vt:lpstr>Danish twin study</vt:lpstr>
      <vt:lpstr>The older we get, the less we look alike physiologically.</vt:lpstr>
      <vt:lpstr>Biological Age</vt:lpstr>
      <vt:lpstr>Biological age versus chronic disease risk assessments ?</vt:lpstr>
      <vt:lpstr>Methods for Assessing Biological Age:  </vt:lpstr>
      <vt:lpstr>PowerPoint Presentation</vt:lpstr>
      <vt:lpstr>Loss of resiliency as a marker</vt:lpstr>
      <vt:lpstr>PowerPoint Presentation</vt:lpstr>
      <vt:lpstr>Healthy Longevity interventions</vt:lpstr>
      <vt:lpstr>PowerPoint Presentation</vt:lpstr>
      <vt:lpstr>Lifestyle and behavioral interventions</vt:lpstr>
      <vt:lpstr>Lifestyle and behavioral interventions</vt:lpstr>
      <vt:lpstr>Healthy longevity through exercise</vt:lpstr>
      <vt:lpstr>Lifestyle and behavioral interventions</vt:lpstr>
      <vt:lpstr>Lifestyle and behavioral interventions</vt:lpstr>
      <vt:lpstr>Pharmacological and Nutraceuticals</vt:lpstr>
      <vt:lpstr>Pharmacological and Nutraceuticals</vt:lpstr>
      <vt:lpstr>Pharmacological and Nutraceuticals</vt:lpstr>
      <vt:lpstr>Pharmacological and Nutraceuticals</vt:lpstr>
      <vt:lpstr>Pharmacological and Nutraceutical</vt:lpstr>
      <vt:lpstr>NAD + level enhancement</vt:lpstr>
      <vt:lpstr>Interventions That Do Not Significantly Alter Biological Age in Humans </vt:lpstr>
      <vt:lpstr>Emerging Research in Longevity Medicine </vt:lpstr>
      <vt:lpstr>Is there a limit to absolute longevity ?  Can interventions reverse aging ? </vt:lpstr>
      <vt:lpstr>Ethical &amp; Practical Considerations in Longevity Medicine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Jurivich, Donald</dc:creator>
  <cp:lastModifiedBy>Jurivich, Donald</cp:lastModifiedBy>
  <cp:revision>4</cp:revision>
  <dcterms:created xsi:type="dcterms:W3CDTF">2025-03-10T17:52:01Z</dcterms:created>
  <dcterms:modified xsi:type="dcterms:W3CDTF">2025-04-01T13:45:27Z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