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70"/>
  </p:notesMasterIdLst>
  <p:handoutMasterIdLst>
    <p:handoutMasterId r:id="rId71"/>
  </p:handoutMasterIdLst>
  <p:sldIdLst>
    <p:sldId id="916" r:id="rId5"/>
    <p:sldId id="983" r:id="rId6"/>
    <p:sldId id="984" r:id="rId7"/>
    <p:sldId id="702" r:id="rId8"/>
    <p:sldId id="604" r:id="rId9"/>
    <p:sldId id="606" r:id="rId10"/>
    <p:sldId id="930" r:id="rId11"/>
    <p:sldId id="761" r:id="rId12"/>
    <p:sldId id="623" r:id="rId13"/>
    <p:sldId id="903" r:id="rId14"/>
    <p:sldId id="853" r:id="rId15"/>
    <p:sldId id="905" r:id="rId16"/>
    <p:sldId id="942" r:id="rId17"/>
    <p:sldId id="988" r:id="rId18"/>
    <p:sldId id="990" r:id="rId19"/>
    <p:sldId id="947" r:id="rId20"/>
    <p:sldId id="949" r:id="rId21"/>
    <p:sldId id="944" r:id="rId22"/>
    <p:sldId id="968" r:id="rId23"/>
    <p:sldId id="794" r:id="rId24"/>
    <p:sldId id="864" r:id="rId25"/>
    <p:sldId id="945" r:id="rId26"/>
    <p:sldId id="895" r:id="rId27"/>
    <p:sldId id="402" r:id="rId28"/>
    <p:sldId id="403" r:id="rId29"/>
    <p:sldId id="404" r:id="rId30"/>
    <p:sldId id="473" r:id="rId31"/>
    <p:sldId id="987" r:id="rId32"/>
    <p:sldId id="961" r:id="rId33"/>
    <p:sldId id="793" r:id="rId34"/>
    <p:sldId id="661" r:id="rId35"/>
    <p:sldId id="963" r:id="rId36"/>
    <p:sldId id="609" r:id="rId37"/>
    <p:sldId id="953" r:id="rId38"/>
    <p:sldId id="958" r:id="rId39"/>
    <p:sldId id="972" r:id="rId40"/>
    <p:sldId id="975" r:id="rId41"/>
    <p:sldId id="974" r:id="rId42"/>
    <p:sldId id="957" r:id="rId43"/>
    <p:sldId id="902" r:id="rId44"/>
    <p:sldId id="639" r:id="rId45"/>
    <p:sldId id="967" r:id="rId46"/>
    <p:sldId id="635" r:id="rId47"/>
    <p:sldId id="765" r:id="rId48"/>
    <p:sldId id="790" r:id="rId49"/>
    <p:sldId id="668" r:id="rId50"/>
    <p:sldId id="986" r:id="rId51"/>
    <p:sldId id="965" r:id="rId52"/>
    <p:sldId id="778" r:id="rId53"/>
    <p:sldId id="812" r:id="rId54"/>
    <p:sldId id="777" r:id="rId55"/>
    <p:sldId id="656" r:id="rId56"/>
    <p:sldId id="776" r:id="rId57"/>
    <p:sldId id="779" r:id="rId58"/>
    <p:sldId id="806" r:id="rId59"/>
    <p:sldId id="807" r:id="rId60"/>
    <p:sldId id="813" r:id="rId61"/>
    <p:sldId id="640" r:id="rId62"/>
    <p:sldId id="642" r:id="rId63"/>
    <p:sldId id="781" r:id="rId64"/>
    <p:sldId id="782" r:id="rId65"/>
    <p:sldId id="808" r:id="rId66"/>
    <p:sldId id="393" r:id="rId67"/>
    <p:sldId id="985" r:id="rId68"/>
    <p:sldId id="442" r:id="rId6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223">
          <p15:clr>
            <a:srgbClr val="A4A3A4"/>
          </p15:clr>
        </p15:guide>
        <p15:guide id="4" orient="horz" pos="1022">
          <p15:clr>
            <a:srgbClr val="A4A3A4"/>
          </p15:clr>
        </p15:guide>
        <p15:guide id="5" orient="horz" pos="4032">
          <p15:clr>
            <a:srgbClr val="A4A3A4"/>
          </p15:clr>
        </p15:guide>
        <p15:guide id="6" orient="horz" pos="488">
          <p15:clr>
            <a:srgbClr val="A4A3A4"/>
          </p15:clr>
        </p15:guide>
        <p15:guide id="7" orient="horz" pos="576">
          <p15:clr>
            <a:srgbClr val="A4A3A4"/>
          </p15:clr>
        </p15:guide>
        <p15:guide id="8" orient="horz" pos="96">
          <p15:clr>
            <a:srgbClr val="A4A3A4"/>
          </p15:clr>
        </p15:guide>
        <p15:guide id="9" orient="horz" pos="3600">
          <p15:clr>
            <a:srgbClr val="A4A3A4"/>
          </p15:clr>
        </p15:guide>
        <p15:guide id="10" orient="horz" pos="4203">
          <p15:clr>
            <a:srgbClr val="A4A3A4"/>
          </p15:clr>
        </p15:guide>
        <p15:guide id="11" orient="horz" pos="1248">
          <p15:clr>
            <a:srgbClr val="A4A3A4"/>
          </p15:clr>
        </p15:guide>
        <p15:guide id="12" pos="2880">
          <p15:clr>
            <a:srgbClr val="A4A3A4"/>
          </p15:clr>
        </p15:guide>
        <p15:guide id="13" pos="624">
          <p15:clr>
            <a:srgbClr val="A4A3A4"/>
          </p15:clr>
        </p15:guide>
        <p15:guide id="14" pos="5472">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3B6"/>
    <a:srgbClr val="61468B"/>
    <a:srgbClr val="63599E"/>
    <a:srgbClr val="A9ABAC"/>
    <a:srgbClr val="7F8283"/>
    <a:srgbClr val="D0CDE2"/>
    <a:srgbClr val="D4D5D6"/>
    <a:srgbClr val="CFC7DC"/>
    <a:srgbClr val="B0A2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4660" autoAdjust="0"/>
  </p:normalViewPr>
  <p:slideViewPr>
    <p:cSldViewPr showGuides="1">
      <p:cViewPr varScale="1">
        <p:scale>
          <a:sx n="155" d="100"/>
          <a:sy n="155" d="100"/>
        </p:scale>
        <p:origin x="1872" y="150"/>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078"/>
    </p:cViewPr>
  </p:sorterViewPr>
  <p:notesViewPr>
    <p:cSldViewPr showGuides="1">
      <p:cViewPr varScale="1">
        <p:scale>
          <a:sx n="69" d="100"/>
          <a:sy n="69" d="100"/>
        </p:scale>
        <p:origin x="-2962" y="-9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16147438092"/>
          <c:y val="8.2570887655436506E-2"/>
          <c:w val="0.550895241355701"/>
          <c:h val="0.8308583967987609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99-4DEE-9262-1E4544692C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99-4DEE-9262-1E4544692C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99-4DEE-9262-1E4544692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99-4DEE-9262-1E4544692C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E99-4DEE-9262-1E4544692C5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E99-4DEE-9262-1E4544692C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Alzheimer's Disease (AD)</c:v>
                </c:pt>
                <c:pt idx="1">
                  <c:v>AD &amp; Vascular</c:v>
                </c:pt>
                <c:pt idx="2">
                  <c:v>Lewy body</c:v>
                </c:pt>
                <c:pt idx="3">
                  <c:v>AD &amp; Lewy body</c:v>
                </c:pt>
                <c:pt idx="4">
                  <c:v>Vascular</c:v>
                </c:pt>
                <c:pt idx="5">
                  <c:v>Other</c:v>
                </c:pt>
              </c:strCache>
            </c:strRef>
          </c:cat>
          <c:val>
            <c:numRef>
              <c:f>Sheet1!$B$2:$B$7</c:f>
              <c:numCache>
                <c:formatCode>0%</c:formatCode>
                <c:ptCount val="6"/>
                <c:pt idx="0">
                  <c:v>0.65000000000000102</c:v>
                </c:pt>
                <c:pt idx="1">
                  <c:v>0.1</c:v>
                </c:pt>
                <c:pt idx="2">
                  <c:v>7.0000000000000007E-2</c:v>
                </c:pt>
                <c:pt idx="3">
                  <c:v>0.05</c:v>
                </c:pt>
                <c:pt idx="4">
                  <c:v>0.05</c:v>
                </c:pt>
                <c:pt idx="5">
                  <c:v>0.08</c:v>
                </c:pt>
              </c:numCache>
            </c:numRef>
          </c:val>
          <c:extLst>
            <c:ext xmlns:c16="http://schemas.microsoft.com/office/drawing/2014/chart" uri="{C3380CC4-5D6E-409C-BE32-E72D297353CC}">
              <c16:uniqueId val="{0000000C-6E99-4DEE-9262-1E4544692C5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450623359580198"/>
          <c:y val="0.226787893700787"/>
          <c:w val="0.30598736876640498"/>
          <c:h val="0.510148659696227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345"/>
          </a:xfrm>
          <a:prstGeom prst="rect">
            <a:avLst/>
          </a:prstGeom>
        </p:spPr>
        <p:txBody>
          <a:bodyPr vert="horz" lIns="91550" tIns="45774" rIns="91550" bIns="45774" rtlCol="0"/>
          <a:lstStyle>
            <a:lvl1pPr algn="l">
              <a:defRPr sz="1200"/>
            </a:lvl1pPr>
          </a:lstStyle>
          <a:p>
            <a:endParaRPr lang="en-US"/>
          </a:p>
        </p:txBody>
      </p:sp>
      <p:sp>
        <p:nvSpPr>
          <p:cNvPr id="3" name="Date Placeholder 2"/>
          <p:cNvSpPr>
            <a:spLocks noGrp="1"/>
          </p:cNvSpPr>
          <p:nvPr>
            <p:ph type="dt" sz="quarter" idx="1"/>
          </p:nvPr>
        </p:nvSpPr>
        <p:spPr>
          <a:xfrm>
            <a:off x="3955955" y="1"/>
            <a:ext cx="3027466" cy="464345"/>
          </a:xfrm>
          <a:prstGeom prst="rect">
            <a:avLst/>
          </a:prstGeom>
        </p:spPr>
        <p:txBody>
          <a:bodyPr vert="horz" lIns="91550" tIns="45774" rIns="91550" bIns="45774" rtlCol="0"/>
          <a:lstStyle>
            <a:lvl1pPr algn="r">
              <a:defRPr sz="1200"/>
            </a:lvl1pPr>
          </a:lstStyle>
          <a:p>
            <a:fld id="{F35AC1A4-BE0D-49E7-9347-99EBFE8E8BC9}" type="datetimeFigureOut">
              <a:rPr lang="en-US" smtClean="0"/>
              <a:pPr/>
              <a:t>3/25/2025</a:t>
            </a:fld>
            <a:endParaRPr lang="en-US"/>
          </a:p>
        </p:txBody>
      </p:sp>
      <p:sp>
        <p:nvSpPr>
          <p:cNvPr id="4" name="Footer Placeholder 3"/>
          <p:cNvSpPr>
            <a:spLocks noGrp="1"/>
          </p:cNvSpPr>
          <p:nvPr>
            <p:ph type="ftr" sz="quarter" idx="2"/>
          </p:nvPr>
        </p:nvSpPr>
        <p:spPr>
          <a:xfrm>
            <a:off x="2" y="8817760"/>
            <a:ext cx="3027466" cy="464345"/>
          </a:xfrm>
          <a:prstGeom prst="rect">
            <a:avLst/>
          </a:prstGeom>
        </p:spPr>
        <p:txBody>
          <a:bodyPr vert="horz" lIns="91550" tIns="45774" rIns="91550" bIns="45774" rtlCol="0" anchor="b"/>
          <a:lstStyle>
            <a:lvl1pPr algn="l">
              <a:defRPr sz="1200"/>
            </a:lvl1pPr>
          </a:lstStyle>
          <a:p>
            <a:endParaRPr lang="en-US"/>
          </a:p>
        </p:txBody>
      </p:sp>
      <p:sp>
        <p:nvSpPr>
          <p:cNvPr id="5" name="Slide Number Placeholder 4"/>
          <p:cNvSpPr>
            <a:spLocks noGrp="1"/>
          </p:cNvSpPr>
          <p:nvPr>
            <p:ph type="sldNum" sz="quarter" idx="3"/>
          </p:nvPr>
        </p:nvSpPr>
        <p:spPr>
          <a:xfrm>
            <a:off x="3955955" y="8817760"/>
            <a:ext cx="3027466" cy="464345"/>
          </a:xfrm>
          <a:prstGeom prst="rect">
            <a:avLst/>
          </a:prstGeom>
        </p:spPr>
        <p:txBody>
          <a:bodyPr vert="horz" lIns="91550" tIns="45774" rIns="91550" bIns="45774" rtlCol="0" anchor="b"/>
          <a:lstStyle>
            <a:lvl1pPr algn="r">
              <a:defRPr sz="1200"/>
            </a:lvl1pPr>
          </a:lstStyle>
          <a:p>
            <a:fld id="{5A6982BA-8E65-43F5-A169-0A825F430828}" type="slidenum">
              <a:rPr lang="en-US" smtClean="0"/>
              <a:pPr/>
              <a:t>‹#›</a:t>
            </a:fld>
            <a:endParaRPr lang="en-US"/>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4185"/>
          </a:xfrm>
          <a:prstGeom prst="rect">
            <a:avLst/>
          </a:prstGeom>
        </p:spPr>
        <p:txBody>
          <a:bodyPr vert="horz" lIns="92941" tIns="46470" rIns="92941" bIns="46470" rtlCol="0"/>
          <a:lstStyle>
            <a:lvl1pPr algn="l">
              <a:defRPr sz="1200"/>
            </a:lvl1pPr>
          </a:lstStyle>
          <a:p>
            <a:endParaRPr lang="en-US"/>
          </a:p>
        </p:txBody>
      </p:sp>
      <p:sp>
        <p:nvSpPr>
          <p:cNvPr id="3" name="Date Placeholder 2"/>
          <p:cNvSpPr>
            <a:spLocks noGrp="1"/>
          </p:cNvSpPr>
          <p:nvPr>
            <p:ph type="dt" idx="1"/>
          </p:nvPr>
        </p:nvSpPr>
        <p:spPr>
          <a:xfrm>
            <a:off x="3956551" y="2"/>
            <a:ext cx="3026833" cy="464185"/>
          </a:xfrm>
          <a:prstGeom prst="rect">
            <a:avLst/>
          </a:prstGeom>
        </p:spPr>
        <p:txBody>
          <a:bodyPr vert="horz" lIns="92941" tIns="46470" rIns="92941" bIns="46470" rtlCol="0"/>
          <a:lstStyle>
            <a:lvl1pPr algn="r">
              <a:defRPr sz="1200"/>
            </a:lvl1pPr>
          </a:lstStyle>
          <a:p>
            <a:fld id="{96FCCE9C-97C6-4127-8839-CAB1314A3683}" type="datetimeFigureOut">
              <a:rPr lang="en-US" smtClean="0"/>
              <a:pPr/>
              <a:t>3/25/2025</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1" tIns="46470" rIns="92941" bIns="464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41" tIns="46470" rIns="92941"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41" tIns="46470" rIns="92941"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1" tIns="46470" rIns="92941" bIns="46470" rtlCol="0" anchor="b"/>
          <a:lstStyle>
            <a:lvl1pPr algn="r">
              <a:defRPr sz="12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A45C1-FD53-4F3A-84CA-DB27FD83EB70}" type="slidenum">
              <a:rPr lang="en-US" smtClean="0"/>
              <a:t>4</a:t>
            </a:fld>
            <a:endParaRPr lang="en-US"/>
          </a:p>
        </p:txBody>
      </p:sp>
    </p:spTree>
    <p:extLst>
      <p:ext uri="{BB962C8B-B14F-4D97-AF65-F5344CB8AC3E}">
        <p14:creationId xmlns:p14="http://schemas.microsoft.com/office/powerpoint/2010/main" val="127365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A45C1-FD53-4F3A-84CA-DB27FD83EB70}" type="slidenum">
              <a:rPr lang="en-US" smtClean="0"/>
              <a:t>10</a:t>
            </a:fld>
            <a:endParaRPr lang="en-US"/>
          </a:p>
        </p:txBody>
      </p:sp>
    </p:spTree>
    <p:extLst>
      <p:ext uri="{BB962C8B-B14F-4D97-AF65-F5344CB8AC3E}">
        <p14:creationId xmlns:p14="http://schemas.microsoft.com/office/powerpoint/2010/main" val="1637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61D-96D0-407E-861E-FCE26CD271F6}" type="slidenum">
              <a:rPr lang="en-US" altLang="en-US"/>
              <a:pPr/>
              <a:t>29</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38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61D-96D0-407E-861E-FCE26CD271F6}" type="slidenum">
              <a:rPr lang="en-US" altLang="en-US"/>
              <a:pPr/>
              <a:t>33</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64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A45C1-FD53-4F3A-84CA-DB27FD83EB70}" type="slidenum">
              <a:rPr lang="en-US" smtClean="0"/>
              <a:t>35</a:t>
            </a:fld>
            <a:endParaRPr lang="en-US"/>
          </a:p>
        </p:txBody>
      </p:sp>
    </p:spTree>
    <p:extLst>
      <p:ext uri="{BB962C8B-B14F-4D97-AF65-F5344CB8AC3E}">
        <p14:creationId xmlns:p14="http://schemas.microsoft.com/office/powerpoint/2010/main" val="244771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A45C1-FD53-4F3A-84CA-DB27FD83EB70}" type="slidenum">
              <a:rPr lang="en-US" smtClean="0"/>
              <a:t>39</a:t>
            </a:fld>
            <a:endParaRPr lang="en-US"/>
          </a:p>
        </p:txBody>
      </p:sp>
    </p:spTree>
    <p:extLst>
      <p:ext uri="{BB962C8B-B14F-4D97-AF65-F5344CB8AC3E}">
        <p14:creationId xmlns:p14="http://schemas.microsoft.com/office/powerpoint/2010/main" val="1114785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4" name="Date Placeholder 3"/>
          <p:cNvSpPr>
            <a:spLocks noGrp="1"/>
          </p:cNvSpPr>
          <p:nvPr>
            <p:ph type="dt" sz="half" idx="10"/>
          </p:nvPr>
        </p:nvSpPr>
        <p:spPr bwMode="gray">
          <a:xfrm>
            <a:off x="1423524"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3/25/2025</a:t>
            </a:fld>
            <a:endParaRPr lang="en-US">
              <a:solidFill>
                <a:prstClr val="white"/>
              </a:solidFill>
            </a:endParaRPr>
          </a:p>
        </p:txBody>
      </p:sp>
      <p:sp>
        <p:nvSpPr>
          <p:cNvPr id="2" name="Title 1"/>
          <p:cNvSpPr>
            <a:spLocks noGrp="1"/>
          </p:cNvSpPr>
          <p:nvPr>
            <p:ph type="ctrTitle" hasCustomPrompt="1"/>
          </p:nvPr>
        </p:nvSpPr>
        <p:spPr bwMode="gray">
          <a:xfrm>
            <a:off x="1423524" y="2212882"/>
            <a:ext cx="6722378" cy="876329"/>
          </a:xfrm>
          <a:prstGeom prst="rect">
            <a:avLst/>
          </a:prstGeom>
        </p:spPr>
        <p:txBody>
          <a:bodyPr rIns="0" bIns="0" anchor="b" anchorCtr="0"/>
          <a:lstStyle>
            <a:lvl1pPr>
              <a:lnSpc>
                <a:spcPct val="90000"/>
              </a:lnSpc>
              <a:defRPr sz="40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04345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 name="Title 1"/>
          <p:cNvSpPr>
            <a:spLocks noGrp="1"/>
          </p:cNvSpPr>
          <p:nvPr>
            <p:ph type="ctrTitle" hasCustomPrompt="1"/>
          </p:nvPr>
        </p:nvSpPr>
        <p:spPr bwMode="gray">
          <a:xfrm>
            <a:off x="990600" y="2731512"/>
            <a:ext cx="6722378" cy="876329"/>
          </a:xfrm>
          <a:prstGeom prst="rect">
            <a:avLst/>
          </a:prstGeom>
        </p:spPr>
        <p:txBody>
          <a:bodyPr rIns="0" bIns="0" anchor="b" anchorCtr="0"/>
          <a:lstStyle>
            <a:lvl1pPr>
              <a:lnSpc>
                <a:spcPct val="90000"/>
              </a:lnSpc>
              <a:defRPr sz="66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990600" y="3581400"/>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Date Placeholder 6"/>
          <p:cNvSpPr>
            <a:spLocks noGrp="1"/>
          </p:cNvSpPr>
          <p:nvPr>
            <p:ph type="dt" sz="half" idx="10"/>
          </p:nvPr>
        </p:nvSpPr>
        <p:spPr bwMode="gray">
          <a:xfrm>
            <a:off x="6855794" y="6232524"/>
            <a:ext cx="1447800"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3/25/2025</a:t>
            </a:fld>
            <a:endParaRPr lang="en-US">
              <a:solidFill>
                <a:prstClr val="white"/>
              </a:solidFill>
            </a:endParaRPr>
          </a:p>
        </p:txBody>
      </p:sp>
      <p:sp>
        <p:nvSpPr>
          <p:cNvPr id="10" name="Footer Placeholder 7"/>
          <p:cNvSpPr>
            <a:spLocks noGrp="1"/>
          </p:cNvSpPr>
          <p:nvPr>
            <p:ph type="ftr" sz="quarter" idx="11"/>
          </p:nvPr>
        </p:nvSpPr>
        <p:spPr bwMode="gray">
          <a:xfrm>
            <a:off x="3121994" y="6397689"/>
            <a:ext cx="5181600" cy="231266"/>
          </a:xfrm>
          <a:prstGeom prst="rect">
            <a:avLst/>
          </a:prstGeom>
        </p:spPr>
        <p:txBody>
          <a:bodyPr/>
          <a:lstStyle>
            <a:lvl1pPr>
              <a:defRPr>
                <a:solidFill>
                  <a:schemeClr val="bg1"/>
                </a:solidFill>
              </a:defRPr>
            </a:lvl1pPr>
          </a:lstStyle>
          <a:p>
            <a:endParaRPr lang="en-US">
              <a:solidFill>
                <a:prstClr val="white"/>
              </a:solidFill>
            </a:endParaRPr>
          </a:p>
        </p:txBody>
      </p:sp>
      <p:sp>
        <p:nvSpPr>
          <p:cNvPr id="11" name="Slide Number Placeholder 8"/>
          <p:cNvSpPr>
            <a:spLocks noGrp="1"/>
          </p:cNvSpPr>
          <p:nvPr>
            <p:ph type="sldNum" sz="quarter" idx="12"/>
          </p:nvPr>
        </p:nvSpPr>
        <p:spPr bwMode="gray">
          <a:xfrm>
            <a:off x="8305799" y="639768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27" y="6400799"/>
            <a:ext cx="1422018" cy="265285"/>
          </a:xfrm>
          <a:prstGeom prst="rect">
            <a:avLst/>
          </a:prstGeom>
        </p:spPr>
      </p:pic>
    </p:spTree>
    <p:extLst>
      <p:ext uri="{BB962C8B-B14F-4D97-AF65-F5344CB8AC3E}">
        <p14:creationId xmlns:p14="http://schemas.microsoft.com/office/powerpoint/2010/main" val="272895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78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240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9220200" y="877304"/>
            <a:ext cx="1642462"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18"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20"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1161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01197" y="1621971"/>
            <a:ext cx="7049689"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5" name="Footer Placeholder 4"/>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76429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01197" y="1621971"/>
            <a:ext cx="3767328" cy="4093029"/>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6" name="Footer Placeholder 5"/>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7" name="Slide Number Placeholder 6"/>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599" y="914400"/>
            <a:ext cx="6857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678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47471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24"/>
            <a:ext cx="3429000" cy="1994355"/>
          </a:xfrm>
          <a:prstGeom prst="rect">
            <a:avLst/>
          </a:prstGeo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a:prstGeom prst="rect">
            <a:avLst/>
          </a:prstGeo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6399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67193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 name="Title 1"/>
          <p:cNvSpPr>
            <a:spLocks noGrp="1"/>
          </p:cNvSpPr>
          <p:nvPr>
            <p:ph type="title"/>
          </p:nvPr>
        </p:nvSpPr>
        <p:spPr bwMode="gray">
          <a:xfrm>
            <a:off x="990599" y="155448"/>
            <a:ext cx="7713969" cy="762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bwMode="gray">
          <a:xfrm>
            <a:off x="990599" y="1624013"/>
            <a:ext cx="24384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bwMode="gray">
          <a:xfrm>
            <a:off x="801197" y="1981200"/>
            <a:ext cx="2399203" cy="3733800"/>
          </a:xfrm>
          <a:prstGeom prst="rect">
            <a:avLst/>
          </a:prstGeom>
        </p:spPr>
        <p:txBody>
          <a:bodyPr vert="horz" lIns="0" tIns="0" rIns="91440" bIns="45720" rtlCol="0">
            <a:noAutofit/>
          </a:bodyPr>
          <a:lstStyle>
            <a:lvl1pPr>
              <a:buClr>
                <a:schemeClr val="bg1"/>
              </a:buClr>
              <a:defRPr lang="en-US" sz="1850" smtClean="0">
                <a:solidFill>
                  <a:schemeClr val="bg1"/>
                </a:solidFill>
              </a:defRPr>
            </a:lvl1pPr>
            <a:lvl2pPr>
              <a:buClr>
                <a:schemeClr val="bg1"/>
              </a:buClr>
              <a:defRPr lang="en-US" sz="1850" smtClean="0">
                <a:solidFill>
                  <a:schemeClr val="bg1"/>
                </a:solidFill>
              </a:defRPr>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bwMode="gray">
          <a:xfrm>
            <a:off x="2350008"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3/25/2025</a:t>
            </a:fld>
            <a:endParaRPr lang="en-US">
              <a:solidFill>
                <a:prstClr val="white"/>
              </a:solidFill>
            </a:endParaRPr>
          </a:p>
        </p:txBody>
      </p:sp>
      <p:sp>
        <p:nvSpPr>
          <p:cNvPr id="8" name="Footer Placeholder 7"/>
          <p:cNvSpPr>
            <a:spLocks noGrp="1"/>
          </p:cNvSpPr>
          <p:nvPr>
            <p:ph type="ftr" sz="quarter" idx="11"/>
          </p:nvPr>
        </p:nvSpPr>
        <p:spPr bwMode="gray">
          <a:xfrm>
            <a:off x="3121994" y="6485609"/>
            <a:ext cx="5181600" cy="231266"/>
          </a:xfrm>
          <a:prstGeom prst="rect">
            <a:avLst/>
          </a:prstGeom>
        </p:spPr>
        <p:txBody>
          <a:bodyPr/>
          <a:lstStyle>
            <a:lvl1pPr>
              <a:defRPr>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bwMode="gray">
          <a:xfrm>
            <a:off x="8305799" y="648560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2" name="Picture Placeholder 11"/>
          <p:cNvSpPr>
            <a:spLocks noGrp="1"/>
          </p:cNvSpPr>
          <p:nvPr>
            <p:ph type="pic" sz="quarter" idx="15" hasCustomPrompt="1"/>
          </p:nvPr>
        </p:nvSpPr>
        <p:spPr bwMode="gray">
          <a:xfrm>
            <a:off x="3505200" y="1622425"/>
            <a:ext cx="2209800" cy="3657600"/>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6" name="Picture Placeholder 11"/>
          <p:cNvSpPr>
            <a:spLocks noGrp="1"/>
          </p:cNvSpPr>
          <p:nvPr>
            <p:ph type="pic" sz="quarter" idx="16" hasCustomPrompt="1"/>
          </p:nvPr>
        </p:nvSpPr>
        <p:spPr bwMode="gray">
          <a:xfrm>
            <a:off x="6019800" y="1622425"/>
            <a:ext cx="2209800" cy="3657600"/>
          </a:xfrm>
          <a:prstGeom prst="rect">
            <a:avLst/>
          </a:prstGeom>
        </p:spPr>
        <p:txBody>
          <a:bodyPr anchor="ctr"/>
          <a:lstStyle>
            <a:lvl1pPr marL="0" indent="0" algn="ctr">
              <a:buNone/>
              <a:defRPr>
                <a:solidFill>
                  <a:schemeClr val="bg1"/>
                </a:solidFill>
              </a:defRPr>
            </a:lvl1pPr>
          </a:lstStyle>
          <a:p>
            <a:r>
              <a:rPr lang="en-US" dirty="0"/>
              <a:t>Insert image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27" y="6400799"/>
            <a:ext cx="1422018" cy="265285"/>
          </a:xfrm>
          <a:prstGeom prst="rect">
            <a:avLst/>
          </a:prstGeom>
        </p:spPr>
      </p:pic>
    </p:spTree>
    <p:extLst>
      <p:ext uri="{BB962C8B-B14F-4D97-AF65-F5344CB8AC3E}">
        <p14:creationId xmlns:p14="http://schemas.microsoft.com/office/powerpoint/2010/main" val="381676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3/25/2025</a:t>
            </a:fld>
            <a:endParaRPr lang="en-US">
              <a:solidFill>
                <a:srgbClr val="605F62"/>
              </a:solidFill>
            </a:endParaRPr>
          </a:p>
        </p:txBody>
      </p:sp>
      <p:sp>
        <p:nvSpPr>
          <p:cNvPr id="4" name="Footer Placeholder 3"/>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5" name="Slide Number Placeholder 4"/>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06619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NM_Logo_RGB.eps"/>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11"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1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3/25/2025</a:t>
            </a:fld>
            <a:endParaRPr lang="en-US" dirty="0"/>
          </a:p>
        </p:txBody>
      </p:sp>
      <p:sp>
        <p:nvSpPr>
          <p:cNvPr id="1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20" r:id="rId2"/>
    <p:sldLayoutId id="2147483685" r:id="rId3"/>
    <p:sldLayoutId id="2147483686" r:id="rId4"/>
    <p:sldLayoutId id="2147483687" r:id="rId5"/>
    <p:sldLayoutId id="2147483688" r:id="rId6"/>
    <p:sldLayoutId id="2147483689" r:id="rId7"/>
    <p:sldLayoutId id="2147483690" r:id="rId8"/>
    <p:sldLayoutId id="2147483691" r:id="rId9"/>
    <p:sldLayoutId id="2147483721" r:id="rId10"/>
    <p:sldLayoutId id="2147483723" r:id="rId11"/>
    <p:sldLayoutId id="2147483724" r:id="rId12"/>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my.clevelandclinic.org/health/diseases/9290-depression" TargetMode="External"/><Relationship Id="rId2" Type="http://schemas.openxmlformats.org/officeDocument/2006/relationships/hyperlink" Target="http://www.calmclinic.com/anxiety/symptoms/behavior"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uact=8&amp;ved=0ahUKEwihnvTBovrKAhXDtYMKHSynC5MQjRwIBw&amp;url=http://northwestchicagoland.northwestquarterly.com/2014/05/new-designation-shows-delnor-glens-personal-care/&amp;psig=AFQjCNECRuRNjExkpexsggFOqt1007xwrA&amp;ust=1455642856933728"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504" y="2785228"/>
            <a:ext cx="7034676" cy="876329"/>
          </a:xfrm>
        </p:spPr>
        <p:txBody>
          <a:bodyPr/>
          <a:lstStyle/>
          <a:p>
            <a:pPr>
              <a:spcBef>
                <a:spcPts val="600"/>
              </a:spcBef>
            </a:pPr>
            <a:r>
              <a:rPr lang="en-US" b="1" dirty="0"/>
              <a:t> </a:t>
            </a:r>
            <a:br>
              <a:rPr lang="en-US" b="1" dirty="0"/>
            </a:br>
            <a:br>
              <a:rPr lang="en-US" b="1" dirty="0"/>
            </a:br>
            <a:r>
              <a:rPr lang="en-US" b="1" dirty="0"/>
              <a:t>Effects of Depression on Cognition, QOL, and Care Partners</a:t>
            </a:r>
          </a:p>
        </p:txBody>
      </p:sp>
      <p:sp>
        <p:nvSpPr>
          <p:cNvPr id="5" name="TextBox 4"/>
          <p:cNvSpPr txBox="1"/>
          <p:nvPr/>
        </p:nvSpPr>
        <p:spPr>
          <a:xfrm>
            <a:off x="1219200" y="4347386"/>
            <a:ext cx="7620000" cy="1371600"/>
          </a:xfrm>
          <a:prstGeom prst="rect">
            <a:avLst/>
          </a:prstGeom>
          <a:noFill/>
        </p:spPr>
        <p:txBody>
          <a:bodyPr wrap="square" lIns="0" tIns="0" rIns="0" bIns="0" rtlCol="0">
            <a:noAutofit/>
          </a:bodyPr>
          <a:lstStyle/>
          <a:p>
            <a:r>
              <a:rPr lang="en-US" dirty="0">
                <a:solidFill>
                  <a:schemeClr val="bg1"/>
                </a:solidFill>
              </a:rPr>
              <a:t>Navigating Dual Diagnosis of Mental Health with People Living with Dementia</a:t>
            </a:r>
          </a:p>
          <a:p>
            <a:pPr>
              <a:lnSpc>
                <a:spcPct val="90000"/>
              </a:lnSpc>
              <a:spcBef>
                <a:spcPts val="600"/>
              </a:spcBef>
            </a:pPr>
            <a:r>
              <a:rPr lang="en-US" dirty="0">
                <a:solidFill>
                  <a:prstClr val="white"/>
                </a:solidFill>
              </a:rPr>
              <a:t>Thursday, March 27, 2025</a:t>
            </a:r>
          </a:p>
          <a:p>
            <a:pPr>
              <a:lnSpc>
                <a:spcPct val="90000"/>
              </a:lnSpc>
              <a:spcBef>
                <a:spcPts val="600"/>
              </a:spcBef>
            </a:pPr>
            <a:endParaRPr lang="en-US" dirty="0">
              <a:solidFill>
                <a:prstClr val="white"/>
              </a:solidFill>
            </a:endParaRPr>
          </a:p>
          <a:p>
            <a:r>
              <a:rPr lang="en-US" dirty="0">
                <a:solidFill>
                  <a:schemeClr val="bg1"/>
                </a:solidFill>
              </a:rPr>
              <a:t>Michael G. Mercury PhD  Director, Neuropsychology, West Region</a:t>
            </a:r>
          </a:p>
          <a:p>
            <a:r>
              <a:rPr lang="en-US" dirty="0">
                <a:solidFill>
                  <a:schemeClr val="bg1"/>
                </a:solidFill>
              </a:rPr>
              <a:t>Associate Director, Neurodegenerative Diseases Center, Central DuPage Hospital</a:t>
            </a:r>
          </a:p>
          <a:p>
            <a:r>
              <a:rPr lang="en-US" dirty="0">
                <a:solidFill>
                  <a:schemeClr val="bg1"/>
                </a:solidFill>
              </a:rPr>
              <a:t>Clinical Assistant Professor, Feinberg School of Medicine, Northwestern University</a:t>
            </a:r>
          </a:p>
          <a:p>
            <a:endParaRPr lang="en-US" dirty="0">
              <a:solidFill>
                <a:schemeClr val="bg1"/>
              </a:solidFill>
            </a:endParaRPr>
          </a:p>
          <a:p>
            <a:r>
              <a:rPr lang="en-US" dirty="0">
                <a:solidFill>
                  <a:schemeClr val="bg1"/>
                </a:solidFill>
              </a:rPr>
              <a:t>michael.mercury@nm.org</a:t>
            </a:r>
          </a:p>
          <a:p>
            <a:pPr>
              <a:lnSpc>
                <a:spcPct val="90000"/>
              </a:lnSpc>
              <a:spcBef>
                <a:spcPts val="600"/>
              </a:spcBef>
            </a:pPr>
            <a:endParaRPr lang="en-US" dirty="0">
              <a:solidFill>
                <a:prstClr val="white"/>
              </a:solidFill>
            </a:endParaRPr>
          </a:p>
        </p:txBody>
      </p:sp>
      <p:sp>
        <p:nvSpPr>
          <p:cNvPr id="6" name="TextBox 5"/>
          <p:cNvSpPr txBox="1"/>
          <p:nvPr/>
        </p:nvSpPr>
        <p:spPr>
          <a:xfrm>
            <a:off x="2421467" y="-2709333"/>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
        <p:nvSpPr>
          <p:cNvPr id="7" name="Subtitle 2"/>
          <p:cNvSpPr txBox="1">
            <a:spLocks/>
          </p:cNvSpPr>
          <p:nvPr/>
        </p:nvSpPr>
        <p:spPr bwMode="gray">
          <a:xfrm>
            <a:off x="1575924" y="3318657"/>
            <a:ext cx="6400800" cy="685800"/>
          </a:xfrm>
          <a:prstGeom prst="rect">
            <a:avLst/>
          </a:prstGeom>
        </p:spPr>
        <p:txBody>
          <a:bodyPr vert="horz" lIns="0" tIns="0" rIns="91440" bIns="45720" rtlCol="0">
            <a:noAutofit/>
          </a:bodyPr>
          <a:lstStyle>
            <a:lvl1pPr marL="0" indent="0" algn="l" defTabSz="914400" rtl="0" eaLnBrk="1" latinLnBrk="0" hangingPunct="1">
              <a:lnSpc>
                <a:spcPct val="90000"/>
              </a:lnSpc>
              <a:spcBef>
                <a:spcPts val="0"/>
              </a:spcBef>
              <a:buClr>
                <a:schemeClr val="accent1"/>
              </a:buClr>
              <a:buFont typeface="Arial" pitchFamily="34" charset="0"/>
              <a:buNone/>
              <a:defRPr sz="2400" kern="1200" spc="-50" baseline="0">
                <a:solidFill>
                  <a:schemeClr val="bg1"/>
                </a:solidFill>
                <a:latin typeface="+mn-lt"/>
                <a:ea typeface="+mn-ea"/>
                <a:cs typeface="+mn-cs"/>
              </a:defRPr>
            </a:lvl1pPr>
            <a:lvl2pPr marL="457200" indent="0" algn="ctr" defTabSz="914400" rtl="0" eaLnBrk="1" latinLnBrk="0" hangingPunct="1">
              <a:spcBef>
                <a:spcPct val="20000"/>
              </a:spcBef>
              <a:buClr>
                <a:srgbClr val="605F62"/>
              </a:buClr>
              <a:buFont typeface="Symbol" pitchFamily="18" charset="2"/>
              <a:buNone/>
              <a:defRPr sz="1850" kern="1200" spc="-5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a:p>
          <a:p>
            <a:endParaRPr lang="en-US" sz="2800" dirty="0"/>
          </a:p>
        </p:txBody>
      </p:sp>
      <p:sp>
        <p:nvSpPr>
          <p:cNvPr id="8" name="Subtitle 2"/>
          <p:cNvSpPr txBox="1">
            <a:spLocks/>
          </p:cNvSpPr>
          <p:nvPr/>
        </p:nvSpPr>
        <p:spPr bwMode="gray">
          <a:xfrm>
            <a:off x="1728324" y="3471057"/>
            <a:ext cx="6400800" cy="685800"/>
          </a:xfrm>
          <a:prstGeom prst="rect">
            <a:avLst/>
          </a:prstGeom>
        </p:spPr>
        <p:txBody>
          <a:bodyPr vert="horz" lIns="0" tIns="0" rIns="91440" bIns="45720" rtlCol="0">
            <a:noAutofit/>
          </a:bodyPr>
          <a:lstStyle>
            <a:lvl1pPr marL="0" indent="0" algn="l" defTabSz="914400" rtl="0" eaLnBrk="1" latinLnBrk="0" hangingPunct="1">
              <a:lnSpc>
                <a:spcPct val="90000"/>
              </a:lnSpc>
              <a:spcBef>
                <a:spcPts val="0"/>
              </a:spcBef>
              <a:buClr>
                <a:schemeClr val="accent1"/>
              </a:buClr>
              <a:buFont typeface="Arial" pitchFamily="34" charset="0"/>
              <a:buNone/>
              <a:defRPr sz="2400" kern="1200" spc="-50" baseline="0">
                <a:solidFill>
                  <a:schemeClr val="bg1"/>
                </a:solidFill>
                <a:latin typeface="+mn-lt"/>
                <a:ea typeface="+mn-ea"/>
                <a:cs typeface="+mn-cs"/>
              </a:defRPr>
            </a:lvl1pPr>
            <a:lvl2pPr marL="457200" indent="0" algn="ctr" defTabSz="914400" rtl="0" eaLnBrk="1" latinLnBrk="0" hangingPunct="1">
              <a:spcBef>
                <a:spcPct val="20000"/>
              </a:spcBef>
              <a:buClr>
                <a:srgbClr val="605F62"/>
              </a:buClr>
              <a:buFont typeface="Symbol" pitchFamily="18" charset="2"/>
              <a:buNone/>
              <a:defRPr sz="1850" kern="1200" spc="-5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605F62"/>
              </a:buClr>
              <a:buFont typeface="Arial" pitchFamily="34" charset="0"/>
              <a:buNone/>
              <a:defRPr sz="1400" kern="1200" spc="-5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a:p>
          <a:p>
            <a:endParaRPr lang="en-US" sz="2800" dirty="0"/>
          </a:p>
        </p:txBody>
      </p:sp>
      <p:pic>
        <p:nvPicPr>
          <p:cNvPr id="10" name="Picture 9">
            <a:extLst>
              <a:ext uri="{FF2B5EF4-FFF2-40B4-BE49-F238E27FC236}">
                <a16:creationId xmlns:a16="http://schemas.microsoft.com/office/drawing/2014/main" id="{EC5A886C-6DE8-4C8A-A5B7-4C4FB4147666}"/>
              </a:ext>
            </a:extLst>
          </p:cNvPr>
          <p:cNvPicPr>
            <a:picLocks noChangeAspect="1"/>
          </p:cNvPicPr>
          <p:nvPr/>
        </p:nvPicPr>
        <p:blipFill>
          <a:blip r:embed="rId2"/>
          <a:stretch>
            <a:fillRect/>
          </a:stretch>
        </p:blipFill>
        <p:spPr>
          <a:xfrm>
            <a:off x="7276408" y="638102"/>
            <a:ext cx="1095831" cy="1022399"/>
          </a:xfrm>
          <a:prstGeom prst="rect">
            <a:avLst/>
          </a:prstGeom>
        </p:spPr>
      </p:pic>
    </p:spTree>
    <p:extLst>
      <p:ext uri="{BB962C8B-B14F-4D97-AF65-F5344CB8AC3E}">
        <p14:creationId xmlns:p14="http://schemas.microsoft.com/office/powerpoint/2010/main" val="255130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743200"/>
            <a:ext cx="6722378" cy="876329"/>
          </a:xfrm>
        </p:spPr>
        <p:txBody>
          <a:bodyPr/>
          <a:lstStyle/>
          <a:p>
            <a:r>
              <a:rPr lang="en-US" dirty="0"/>
              <a:t>Depression</a:t>
            </a:r>
          </a:p>
        </p:txBody>
      </p:sp>
    </p:spTree>
    <p:extLst>
      <p:ext uri="{BB962C8B-B14F-4D97-AF65-F5344CB8AC3E}">
        <p14:creationId xmlns:p14="http://schemas.microsoft.com/office/powerpoint/2010/main" val="291571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Depression</a:t>
            </a:r>
          </a:p>
        </p:txBody>
      </p:sp>
      <p:sp>
        <p:nvSpPr>
          <p:cNvPr id="7" name="Slide Number Placeholder 6"/>
          <p:cNvSpPr>
            <a:spLocks noGrp="1"/>
          </p:cNvSpPr>
          <p:nvPr>
            <p:ph type="sldNum" sz="quarter" idx="12"/>
          </p:nvPr>
        </p:nvSpPr>
        <p:spPr/>
        <p:txBody>
          <a:bodyPr/>
          <a:lstStyle/>
          <a:p>
            <a:fld id="{0D558541-60C9-42A2-8392-FF12533A6B7A}" type="slidenum">
              <a:rPr lang="en-US" smtClean="0"/>
              <a:pPr/>
              <a:t>11</a:t>
            </a:fld>
            <a:endParaRPr lang="en-US"/>
          </a:p>
        </p:txBody>
      </p:sp>
      <p:sp>
        <p:nvSpPr>
          <p:cNvPr id="12" name="Text Placeholder 11"/>
          <p:cNvSpPr>
            <a:spLocks noGrp="1"/>
          </p:cNvSpPr>
          <p:nvPr>
            <p:ph type="body" sz="quarter" idx="13"/>
          </p:nvPr>
        </p:nvSpPr>
        <p:spPr/>
        <p:txBody>
          <a:bodyPr/>
          <a:lstStyle/>
          <a:p>
            <a:r>
              <a:rPr lang="en-US" dirty="0"/>
              <a:t>(proportion of population in a given time period with depression)</a:t>
            </a:r>
          </a:p>
        </p:txBody>
      </p:sp>
      <p:pic>
        <p:nvPicPr>
          <p:cNvPr id="15" name="Content Placeholder 14"/>
          <p:cNvPicPr>
            <a:picLocks noGrp="1" noChangeAspect="1"/>
          </p:cNvPicPr>
          <p:nvPr>
            <p:ph idx="1"/>
          </p:nvPr>
        </p:nvPicPr>
        <p:blipFill>
          <a:blip r:embed="rId2"/>
          <a:stretch>
            <a:fillRect/>
          </a:stretch>
        </p:blipFill>
        <p:spPr>
          <a:xfrm>
            <a:off x="1143000" y="1382712"/>
            <a:ext cx="5948367" cy="4092575"/>
          </a:xfrm>
          <a:prstGeom prst="rect">
            <a:avLst/>
          </a:prstGeom>
        </p:spPr>
      </p:pic>
      <p:sp>
        <p:nvSpPr>
          <p:cNvPr id="16" name="TextBox 15"/>
          <p:cNvSpPr txBox="1"/>
          <p:nvPr/>
        </p:nvSpPr>
        <p:spPr>
          <a:xfrm>
            <a:off x="3200400" y="6314977"/>
            <a:ext cx="7315200" cy="381000"/>
          </a:xfrm>
          <a:prstGeom prst="rect">
            <a:avLst/>
          </a:prstGeom>
          <a:noFill/>
        </p:spPr>
        <p:txBody>
          <a:bodyPr wrap="square" lIns="0" tIns="0" rIns="0" bIns="0" rtlCol="0">
            <a:noAutofit/>
          </a:bodyPr>
          <a:lstStyle/>
          <a:p>
            <a:pPr>
              <a:lnSpc>
                <a:spcPct val="90000"/>
              </a:lnSpc>
              <a:spcBef>
                <a:spcPts val="600"/>
              </a:spcBef>
            </a:pPr>
            <a:r>
              <a:rPr lang="en-US" sz="1400" spc="-50" dirty="0" err="1"/>
              <a:t>Birrer</a:t>
            </a:r>
            <a:r>
              <a:rPr lang="en-US" sz="1400" spc="-50" dirty="0"/>
              <a:t> et al. (2004) Am Fam Phys:  69 p. 2375: Alzheimer’s Association (2025), adapted</a:t>
            </a:r>
            <a:r>
              <a:rPr lang="en-US" sz="1600" spc="-50" dirty="0"/>
              <a:t> </a:t>
            </a:r>
          </a:p>
        </p:txBody>
      </p:sp>
      <p:cxnSp>
        <p:nvCxnSpPr>
          <p:cNvPr id="3" name="Straight Connector 2">
            <a:extLst>
              <a:ext uri="{FF2B5EF4-FFF2-40B4-BE49-F238E27FC236}">
                <a16:creationId xmlns:a16="http://schemas.microsoft.com/office/drawing/2014/main" id="{748DE995-3C06-4186-ADE2-86906DA00B6B}"/>
              </a:ext>
            </a:extLst>
          </p:cNvPr>
          <p:cNvCxnSpPr/>
          <p:nvPr/>
        </p:nvCxnSpPr>
        <p:spPr>
          <a:xfrm>
            <a:off x="7012119" y="4343400"/>
            <a:ext cx="838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51D76A2-2AC2-48A5-83A0-866A28ED23F9}"/>
              </a:ext>
            </a:extLst>
          </p:cNvPr>
          <p:cNvSpPr/>
          <p:nvPr/>
        </p:nvSpPr>
        <p:spPr>
          <a:xfrm>
            <a:off x="7239000" y="2060181"/>
            <a:ext cx="304800" cy="2285972"/>
          </a:xfrm>
          <a:prstGeom prst="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7E2459-E35E-4053-A72F-5EE9ECCDAD25}"/>
              </a:ext>
            </a:extLst>
          </p:cNvPr>
          <p:cNvSpPr txBox="1"/>
          <p:nvPr/>
        </p:nvSpPr>
        <p:spPr>
          <a:xfrm>
            <a:off x="7304733" y="1859281"/>
            <a:ext cx="304800" cy="274319"/>
          </a:xfrm>
          <a:prstGeom prst="rect">
            <a:avLst/>
          </a:prstGeom>
          <a:noFill/>
        </p:spPr>
        <p:txBody>
          <a:bodyPr wrap="square" lIns="0" tIns="0" rIns="0" bIns="0" rtlCol="0">
            <a:noAutofit/>
          </a:bodyPr>
          <a:lstStyle/>
          <a:p>
            <a:pPr>
              <a:lnSpc>
                <a:spcPct val="90000"/>
              </a:lnSpc>
              <a:spcBef>
                <a:spcPts val="600"/>
              </a:spcBef>
            </a:pPr>
            <a:r>
              <a:rPr lang="en-US" sz="1400" b="1" spc="-50" dirty="0"/>
              <a:t>40</a:t>
            </a:r>
          </a:p>
        </p:txBody>
      </p:sp>
      <p:sp>
        <p:nvSpPr>
          <p:cNvPr id="6" name="TextBox 5">
            <a:extLst>
              <a:ext uri="{FF2B5EF4-FFF2-40B4-BE49-F238E27FC236}">
                <a16:creationId xmlns:a16="http://schemas.microsoft.com/office/drawing/2014/main" id="{AC0D5C60-253B-4FD9-86E1-555C46BBCE45}"/>
              </a:ext>
            </a:extLst>
          </p:cNvPr>
          <p:cNvSpPr txBox="1"/>
          <p:nvPr/>
        </p:nvSpPr>
        <p:spPr>
          <a:xfrm>
            <a:off x="7162800" y="4416819"/>
            <a:ext cx="1489744" cy="228600"/>
          </a:xfrm>
          <a:prstGeom prst="rect">
            <a:avLst/>
          </a:prstGeom>
          <a:noFill/>
        </p:spPr>
        <p:txBody>
          <a:bodyPr wrap="none" lIns="0" tIns="0" rIns="0" bIns="0" rtlCol="0">
            <a:noAutofit/>
          </a:bodyPr>
          <a:lstStyle/>
          <a:p>
            <a:pPr>
              <a:lnSpc>
                <a:spcPct val="90000"/>
              </a:lnSpc>
              <a:spcBef>
                <a:spcPts val="600"/>
              </a:spcBef>
            </a:pPr>
            <a:r>
              <a:rPr lang="en-US" sz="1200" b="1" spc="-50" dirty="0"/>
              <a:t>Alzheimer’s dementia</a:t>
            </a:r>
          </a:p>
        </p:txBody>
      </p:sp>
    </p:spTree>
    <p:extLst>
      <p:ext uri="{BB962C8B-B14F-4D97-AF65-F5344CB8AC3E}">
        <p14:creationId xmlns:p14="http://schemas.microsoft.com/office/powerpoint/2010/main" val="159093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041C-938E-443F-AEA9-0C3BC6B29BF4}"/>
              </a:ext>
            </a:extLst>
          </p:cNvPr>
          <p:cNvSpPr>
            <a:spLocks noGrp="1"/>
          </p:cNvSpPr>
          <p:nvPr>
            <p:ph type="title"/>
          </p:nvPr>
        </p:nvSpPr>
        <p:spPr/>
        <p:txBody>
          <a:bodyPr/>
          <a:lstStyle/>
          <a:p>
            <a:r>
              <a:rPr lang="en-US" dirty="0"/>
              <a:t>The Challenge of Accepting Depression</a:t>
            </a:r>
          </a:p>
        </p:txBody>
      </p:sp>
      <p:sp>
        <p:nvSpPr>
          <p:cNvPr id="3" name="Content Placeholder 2">
            <a:extLst>
              <a:ext uri="{FF2B5EF4-FFF2-40B4-BE49-F238E27FC236}">
                <a16:creationId xmlns:a16="http://schemas.microsoft.com/office/drawing/2014/main" id="{7BBBD5AA-5ADB-4C34-9AA8-DFFD046111F6}"/>
              </a:ext>
            </a:extLst>
          </p:cNvPr>
          <p:cNvSpPr>
            <a:spLocks noGrp="1"/>
          </p:cNvSpPr>
          <p:nvPr>
            <p:ph idx="1"/>
          </p:nvPr>
        </p:nvSpPr>
        <p:spPr/>
        <p:txBody>
          <a:bodyPr/>
          <a:lstStyle/>
          <a:p>
            <a:r>
              <a:rPr lang="en-US" dirty="0"/>
              <a:t>Initially in medicine, depression was considered “functional” whereas the rest of clinical medicine was “organic” and organized under neurology, cardiology, and general medicine</a:t>
            </a:r>
          </a:p>
          <a:p>
            <a:endParaRPr lang="en-US" dirty="0"/>
          </a:p>
          <a:p>
            <a:r>
              <a:rPr lang="en-US" dirty="0"/>
              <a:t>The specialties of Neurology and Neuropsychiatry has helped us to begin to understand the role the brain plays in our thoughts, feelings and actions.    </a:t>
            </a:r>
          </a:p>
          <a:p>
            <a:endParaRPr lang="en-US" dirty="0"/>
          </a:p>
          <a:p>
            <a:r>
              <a:rPr lang="en-US" dirty="0"/>
              <a:t>These thoughts, feelings and actions are further influenced by the neurobiology of certain neurological diseases, like stroke, Alzheimer’s disease and Parkinson’s disease.</a:t>
            </a:r>
          </a:p>
          <a:p>
            <a:endParaRPr lang="en-US" dirty="0"/>
          </a:p>
          <a:p>
            <a:r>
              <a:rPr lang="en-US" dirty="0"/>
              <a:t>Yet the stigma of depression continues in this population</a:t>
            </a: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400" dirty="0"/>
              <a:t>( adapted from Schiffer, 1999; </a:t>
            </a:r>
            <a:r>
              <a:rPr lang="en-US" sz="1400" dirty="0" err="1"/>
              <a:t>Rathje</a:t>
            </a:r>
            <a:r>
              <a:rPr lang="en-US" sz="1400" dirty="0"/>
              <a:t>, 2018)</a:t>
            </a:r>
          </a:p>
          <a:p>
            <a:endParaRPr lang="en-US" dirty="0"/>
          </a:p>
        </p:txBody>
      </p:sp>
      <p:sp>
        <p:nvSpPr>
          <p:cNvPr id="4" name="Footer Placeholder 3">
            <a:extLst>
              <a:ext uri="{FF2B5EF4-FFF2-40B4-BE49-F238E27FC236}">
                <a16:creationId xmlns:a16="http://schemas.microsoft.com/office/drawing/2014/main" id="{87C20BED-2C8F-4151-A61E-D478C0345CE2}"/>
              </a:ext>
            </a:extLst>
          </p:cNvPr>
          <p:cNvSpPr>
            <a:spLocks noGrp="1"/>
          </p:cNvSpPr>
          <p:nvPr>
            <p:ph type="ftr" sz="quarter" idx="11"/>
          </p:nvPr>
        </p:nvSpPr>
        <p:spPr/>
        <p:txBody>
          <a:bodyPr/>
          <a:lstStyle/>
          <a:p>
            <a:endParaRPr lang="en-US" dirty="0">
              <a:solidFill>
                <a:srgbClr val="605F62"/>
              </a:solidFill>
            </a:endParaRPr>
          </a:p>
        </p:txBody>
      </p:sp>
      <p:sp>
        <p:nvSpPr>
          <p:cNvPr id="5" name="Text Placeholder 4">
            <a:extLst>
              <a:ext uri="{FF2B5EF4-FFF2-40B4-BE49-F238E27FC236}">
                <a16:creationId xmlns:a16="http://schemas.microsoft.com/office/drawing/2014/main" id="{E423C220-8019-400E-BCF6-56F7A3AE32C4}"/>
              </a:ext>
            </a:extLst>
          </p:cNvPr>
          <p:cNvSpPr>
            <a:spLocks noGrp="1"/>
          </p:cNvSpPr>
          <p:nvPr>
            <p:ph type="body" sz="quarter" idx="13"/>
          </p:nvPr>
        </p:nvSpPr>
        <p:spPr/>
        <p:txBody>
          <a:bodyPr/>
          <a:lstStyle/>
          <a:p>
            <a:r>
              <a:rPr lang="en-US" dirty="0"/>
              <a:t>	Disease or “Weakness of Character?”</a:t>
            </a:r>
          </a:p>
        </p:txBody>
      </p:sp>
    </p:spTree>
    <p:extLst>
      <p:ext uri="{BB962C8B-B14F-4D97-AF65-F5344CB8AC3E}">
        <p14:creationId xmlns:p14="http://schemas.microsoft.com/office/powerpoint/2010/main" val="296826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3529-7C48-4461-AC7E-F8FAC72CF203}"/>
              </a:ext>
            </a:extLst>
          </p:cNvPr>
          <p:cNvSpPr>
            <a:spLocks noGrp="1"/>
          </p:cNvSpPr>
          <p:nvPr>
            <p:ph type="title"/>
          </p:nvPr>
        </p:nvSpPr>
        <p:spPr>
          <a:xfrm>
            <a:off x="914400" y="457200"/>
            <a:ext cx="7772401" cy="457200"/>
          </a:xfrm>
        </p:spPr>
        <p:txBody>
          <a:bodyPr/>
          <a:lstStyle/>
          <a:p>
            <a:r>
              <a:rPr lang="en-US" sz="2600" dirty="0"/>
              <a:t>DSM-5-TR diagnostic criteria for a major depressive episode</a:t>
            </a:r>
          </a:p>
        </p:txBody>
      </p:sp>
      <p:sp>
        <p:nvSpPr>
          <p:cNvPr id="6" name="Content Placeholder 5">
            <a:extLst>
              <a:ext uri="{FF2B5EF4-FFF2-40B4-BE49-F238E27FC236}">
                <a16:creationId xmlns:a16="http://schemas.microsoft.com/office/drawing/2014/main" id="{5F327504-2C27-4791-B4E3-90E58530FB57}"/>
              </a:ext>
            </a:extLst>
          </p:cNvPr>
          <p:cNvSpPr>
            <a:spLocks noGrp="1"/>
          </p:cNvSpPr>
          <p:nvPr>
            <p:ph idx="1"/>
          </p:nvPr>
        </p:nvSpPr>
        <p:spPr>
          <a:xfrm>
            <a:off x="876300" y="1066800"/>
            <a:ext cx="7391400" cy="4093029"/>
          </a:xfrm>
        </p:spPr>
        <p:txBody>
          <a:bodyPr/>
          <a:lstStyle/>
          <a:p>
            <a:pPr marL="0" indent="0">
              <a:buNone/>
            </a:pPr>
            <a:r>
              <a:rPr lang="en-US" sz="1200" dirty="0"/>
              <a:t>A. </a:t>
            </a:r>
            <a:r>
              <a:rPr lang="en-US" sz="1200" b="1" dirty="0"/>
              <a:t>Five (or more</a:t>
            </a:r>
            <a:r>
              <a:rPr lang="en-US" sz="1200" dirty="0"/>
              <a:t>) of the following symptoms have been present during the same two-week period and represent a change from previous functioning; at least one of the symptoms is either (1) </a:t>
            </a:r>
            <a:r>
              <a:rPr lang="en-US" sz="1200" b="1" dirty="0"/>
              <a:t>depressed mood </a:t>
            </a:r>
            <a:r>
              <a:rPr lang="en-US" sz="1200" dirty="0"/>
              <a:t>or (2) </a:t>
            </a:r>
            <a:r>
              <a:rPr lang="en-US" sz="1200" b="1" dirty="0"/>
              <a:t>loss of interest or pleasure</a:t>
            </a:r>
            <a:r>
              <a:rPr lang="en-US" sz="1200" dirty="0"/>
              <a:t>.</a:t>
            </a:r>
          </a:p>
          <a:p>
            <a:pPr marL="0" indent="0">
              <a:buNone/>
            </a:pPr>
            <a:r>
              <a:rPr lang="en-US" sz="1200" dirty="0"/>
              <a:t>NOTE: Do not include symptoms that are clearly attributable to another medical condition.</a:t>
            </a:r>
          </a:p>
          <a:p>
            <a:pPr marL="0" indent="0">
              <a:buNone/>
            </a:pPr>
            <a:endParaRPr lang="en-US" sz="1200" dirty="0"/>
          </a:p>
          <a:p>
            <a:pPr marL="0" indent="0">
              <a:buNone/>
            </a:pPr>
            <a:r>
              <a:rPr lang="en-US" sz="1200" dirty="0"/>
              <a:t>1) </a:t>
            </a:r>
            <a:r>
              <a:rPr lang="en-US" sz="1200" b="1" dirty="0"/>
              <a:t>Depressed mood</a:t>
            </a:r>
            <a:r>
              <a:rPr lang="en-US" sz="1200" dirty="0"/>
              <a:t> most of the day, nearly every day, as indicated by either subjective report (</a:t>
            </a:r>
            <a:r>
              <a:rPr lang="en-US" sz="1200" dirty="0" err="1"/>
              <a:t>eg</a:t>
            </a:r>
            <a:r>
              <a:rPr lang="en-US" sz="1200" dirty="0"/>
              <a:t>, feels sad, empty, hopeless) or observations made by others (</a:t>
            </a:r>
            <a:r>
              <a:rPr lang="en-US" sz="1200" dirty="0" err="1"/>
              <a:t>eg</a:t>
            </a:r>
            <a:r>
              <a:rPr lang="en-US" sz="1200" dirty="0"/>
              <a:t>, appears tearful). (NOTE: In children and adolescents, can be irritable mood.)</a:t>
            </a:r>
          </a:p>
          <a:p>
            <a:pPr marL="0" indent="0">
              <a:buNone/>
            </a:pPr>
            <a:r>
              <a:rPr lang="en-US" sz="1200" dirty="0"/>
              <a:t>2) Markedly diminished </a:t>
            </a:r>
            <a:r>
              <a:rPr lang="en-US" sz="1200" b="1" dirty="0"/>
              <a:t>interest</a:t>
            </a:r>
            <a:r>
              <a:rPr lang="en-US" sz="1200" dirty="0"/>
              <a:t> or pleasure in all, or almost all, activities most of the day, nearly every day (as indicated by either subjective account or observation).</a:t>
            </a:r>
          </a:p>
          <a:p>
            <a:pPr marL="0" indent="0">
              <a:buNone/>
            </a:pPr>
            <a:endParaRPr lang="en-US" sz="1200" dirty="0"/>
          </a:p>
          <a:p>
            <a:pPr marL="0" indent="0">
              <a:buNone/>
            </a:pPr>
            <a:r>
              <a:rPr lang="en-US" sz="1200" dirty="0"/>
              <a:t>3) </a:t>
            </a:r>
            <a:r>
              <a:rPr lang="en-US" sz="1200" b="1" dirty="0"/>
              <a:t>Weight: </a:t>
            </a:r>
            <a:r>
              <a:rPr lang="en-US" sz="1200" dirty="0"/>
              <a:t>Significant weight loss when not dieting or weight gain (</a:t>
            </a:r>
            <a:r>
              <a:rPr lang="en-US" sz="1200" dirty="0" err="1"/>
              <a:t>eg</a:t>
            </a:r>
            <a:r>
              <a:rPr lang="en-US" sz="1200" dirty="0"/>
              <a:t>, a change of more than 5% of body weight in a month), or decrease or increase in appetite nearly every day. (NOTE: In children, consider failure to make expected weight gain.)</a:t>
            </a:r>
          </a:p>
          <a:p>
            <a:pPr marL="0" indent="0">
              <a:buNone/>
            </a:pPr>
            <a:r>
              <a:rPr lang="en-US" sz="1200" dirty="0"/>
              <a:t>4)</a:t>
            </a:r>
            <a:r>
              <a:rPr lang="en-US" sz="1200" b="1" dirty="0"/>
              <a:t>Sleep:  </a:t>
            </a:r>
            <a:r>
              <a:rPr lang="en-US" sz="1200" dirty="0"/>
              <a:t> Insomnia or hypersomnia nearly every day.</a:t>
            </a:r>
          </a:p>
          <a:p>
            <a:pPr marL="0" indent="0">
              <a:buNone/>
            </a:pPr>
            <a:r>
              <a:rPr lang="en-US" sz="1200" dirty="0"/>
              <a:t>5) </a:t>
            </a:r>
            <a:r>
              <a:rPr lang="en-US" sz="1200" b="1" dirty="0"/>
              <a:t>Psychomotor:  </a:t>
            </a:r>
            <a:r>
              <a:rPr lang="en-US" sz="1200" dirty="0"/>
              <a:t>Psychomotor agitation or retardation nearly every day (observable by others, not merely subjective feelings of restlessness or being slowed down).</a:t>
            </a:r>
          </a:p>
          <a:p>
            <a:pPr marL="0" indent="0">
              <a:buNone/>
            </a:pPr>
            <a:r>
              <a:rPr lang="en-US" sz="1200" dirty="0"/>
              <a:t>6) </a:t>
            </a:r>
            <a:r>
              <a:rPr lang="en-US" sz="1200" b="1" dirty="0"/>
              <a:t>Fatigue:  </a:t>
            </a:r>
            <a:r>
              <a:rPr lang="en-US" sz="1200" dirty="0"/>
              <a:t>Fatigue or loss of energy nearly every day.</a:t>
            </a:r>
          </a:p>
          <a:p>
            <a:pPr marL="0" indent="0">
              <a:buNone/>
            </a:pPr>
            <a:r>
              <a:rPr lang="en-US" sz="1200" dirty="0"/>
              <a:t>7) </a:t>
            </a:r>
            <a:r>
              <a:rPr lang="en-US" sz="1200" b="1" dirty="0"/>
              <a:t>Worthlessness or guilt:  </a:t>
            </a:r>
            <a:r>
              <a:rPr lang="en-US" sz="1200" dirty="0"/>
              <a:t>Feelings of worthlessness or excessive or inappropriate guilt (which may be delusional) nearly every day (not merely self-reproach or guilt about being sick).</a:t>
            </a:r>
          </a:p>
          <a:p>
            <a:pPr marL="0" indent="0">
              <a:buNone/>
            </a:pPr>
            <a:r>
              <a:rPr lang="en-US" sz="1200" dirty="0"/>
              <a:t>8) </a:t>
            </a:r>
            <a:r>
              <a:rPr lang="en-US" sz="1200" b="1" dirty="0"/>
              <a:t>Cognition:  </a:t>
            </a:r>
            <a:r>
              <a:rPr lang="en-US" sz="1200" dirty="0"/>
              <a:t>Diminished ability to think or concentrate, or indecisiveness, nearly every day (either by their subjective account or as observed by others).</a:t>
            </a:r>
          </a:p>
          <a:p>
            <a:pPr marL="0" indent="0">
              <a:buNone/>
            </a:pPr>
            <a:r>
              <a:rPr lang="en-US" sz="1200" dirty="0"/>
              <a:t>9) </a:t>
            </a:r>
            <a:r>
              <a:rPr lang="en-US" sz="1200" b="1" dirty="0"/>
              <a:t>Death</a:t>
            </a:r>
            <a:r>
              <a:rPr lang="en-US" sz="1200" dirty="0"/>
              <a:t>:  Recurrent thoughts of death (not just fear of dying), recurrent suicidal ideation without a specific plan, or a suicide attempt or a specific plan for committing suicide.</a:t>
            </a:r>
          </a:p>
          <a:p>
            <a:pPr marL="0" indent="0">
              <a:buNone/>
            </a:pPr>
            <a:endParaRPr lang="en-US" sz="1200" dirty="0"/>
          </a:p>
        </p:txBody>
      </p:sp>
    </p:spTree>
    <p:extLst>
      <p:ext uri="{BB962C8B-B14F-4D97-AF65-F5344CB8AC3E}">
        <p14:creationId xmlns:p14="http://schemas.microsoft.com/office/powerpoint/2010/main" val="96076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94968" cy="762000"/>
          </a:xfrm>
        </p:spPr>
        <p:txBody>
          <a:bodyPr/>
          <a:lstStyle/>
          <a:p>
            <a:r>
              <a:rPr lang="en-US" sz="3200" dirty="0"/>
              <a:t>How to Remember the Symptoms of Depression</a:t>
            </a:r>
          </a:p>
        </p:txBody>
      </p:sp>
      <p:sp>
        <p:nvSpPr>
          <p:cNvPr id="3" name="Content Placeholder 2"/>
          <p:cNvSpPr>
            <a:spLocks noGrp="1"/>
          </p:cNvSpPr>
          <p:nvPr>
            <p:ph idx="1"/>
          </p:nvPr>
        </p:nvSpPr>
        <p:spPr>
          <a:xfrm>
            <a:off x="990600" y="1371600"/>
            <a:ext cx="7049689" cy="4419600"/>
          </a:xfrm>
        </p:spPr>
        <p:txBody>
          <a:bodyPr/>
          <a:lstStyle/>
          <a:p>
            <a:r>
              <a:rPr lang="en-US" b="1" dirty="0"/>
              <a:t>SIG.E.CAPS </a:t>
            </a:r>
            <a:r>
              <a:rPr lang="en-US" dirty="0"/>
              <a:t>is a well-known mnemonic listing the symptoms of major depressive disorder, according to the DSM-5.  It omits depressed mood.</a:t>
            </a:r>
          </a:p>
          <a:p>
            <a:pPr marL="0" indent="0">
              <a:buNone/>
            </a:pPr>
            <a:endParaRPr lang="en-US" dirty="0"/>
          </a:p>
          <a:p>
            <a:r>
              <a:rPr lang="en-US" b="1" dirty="0"/>
              <a:t>SIG.E.CAPS stands for:</a:t>
            </a:r>
          </a:p>
          <a:p>
            <a:endParaRPr lang="en-US" dirty="0"/>
          </a:p>
          <a:p>
            <a:r>
              <a:rPr lang="en-US" b="1" dirty="0"/>
              <a:t>S</a:t>
            </a:r>
            <a:r>
              <a:rPr lang="en-US" dirty="0"/>
              <a:t>leep: insomnia or hypersomnia</a:t>
            </a:r>
          </a:p>
          <a:p>
            <a:r>
              <a:rPr lang="en-US" b="1" dirty="0"/>
              <a:t>I</a:t>
            </a:r>
            <a:r>
              <a:rPr lang="en-US" dirty="0"/>
              <a:t>nterest: reduced, with loss of pleasure</a:t>
            </a:r>
          </a:p>
          <a:p>
            <a:r>
              <a:rPr lang="en-US" b="1" dirty="0"/>
              <a:t>G</a:t>
            </a:r>
            <a:r>
              <a:rPr lang="en-US" dirty="0"/>
              <a:t>uilt: often unrealistic</a:t>
            </a:r>
          </a:p>
          <a:p>
            <a:r>
              <a:rPr lang="en-US" b="1" dirty="0"/>
              <a:t>E</a:t>
            </a:r>
            <a:r>
              <a:rPr lang="en-US" dirty="0"/>
              <a:t>nergy: mental and physical fatigue</a:t>
            </a:r>
          </a:p>
          <a:p>
            <a:r>
              <a:rPr lang="en-US" b="1" dirty="0"/>
              <a:t>C</a:t>
            </a:r>
            <a:r>
              <a:rPr lang="en-US" dirty="0"/>
              <a:t>oncentration: distractibility, memory disturbance, indecisiveness</a:t>
            </a:r>
          </a:p>
          <a:p>
            <a:r>
              <a:rPr lang="en-US" b="1" dirty="0"/>
              <a:t>A</a:t>
            </a:r>
            <a:r>
              <a:rPr lang="en-US" dirty="0"/>
              <a:t>ppetite: decreased or increased</a:t>
            </a:r>
          </a:p>
          <a:p>
            <a:r>
              <a:rPr lang="en-US" b="1" dirty="0"/>
              <a:t>P</a:t>
            </a:r>
            <a:r>
              <a:rPr lang="en-US" dirty="0"/>
              <a:t>sychomotor: retardation or agitation</a:t>
            </a:r>
          </a:p>
          <a:p>
            <a:r>
              <a:rPr lang="en-US" b="1" dirty="0"/>
              <a:t>S</a:t>
            </a:r>
            <a:r>
              <a:rPr lang="en-US" dirty="0"/>
              <a:t>uicide: thoughts, plans, behaviors. </a:t>
            </a:r>
          </a:p>
        </p:txBody>
      </p:sp>
    </p:spTree>
    <p:extLst>
      <p:ext uri="{BB962C8B-B14F-4D97-AF65-F5344CB8AC3E}">
        <p14:creationId xmlns:p14="http://schemas.microsoft.com/office/powerpoint/2010/main" val="38449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Screening Test for Depression: the Whooley</a:t>
            </a:r>
          </a:p>
        </p:txBody>
      </p:sp>
      <p:pic>
        <p:nvPicPr>
          <p:cNvPr id="2051" name="Picture 3"/>
          <p:cNvPicPr>
            <a:picLocks noGrp="1" noChangeAspect="1" noChangeArrowheads="1"/>
          </p:cNvPicPr>
          <p:nvPr>
            <p:ph idx="1"/>
          </p:nvPr>
        </p:nvPicPr>
        <p:blipFill>
          <a:blip r:embed="rId3" cstate="print"/>
          <a:stretch>
            <a:fillRect/>
          </a:stretch>
        </p:blipFill>
        <p:spPr bwMode="auto">
          <a:xfrm>
            <a:off x="801688" y="1524000"/>
            <a:ext cx="7048500" cy="4191000"/>
          </a:xfrm>
          <a:prstGeom prst="rect">
            <a:avLst/>
          </a:prstGeom>
          <a:noFill/>
          <a:ln w="9525">
            <a:noFill/>
            <a:miter lim="800000"/>
            <a:headEnd/>
            <a:tailEnd/>
          </a:ln>
        </p:spPr>
      </p:pic>
      <p:sp>
        <p:nvSpPr>
          <p:cNvPr id="4" name="Text Placeholder 3">
            <a:extLst>
              <a:ext uri="{FF2B5EF4-FFF2-40B4-BE49-F238E27FC236}">
                <a16:creationId xmlns:a16="http://schemas.microsoft.com/office/drawing/2014/main" id="{3858DBEB-0805-4E27-8C26-9B80689041AA}"/>
              </a:ext>
            </a:extLst>
          </p:cNvPr>
          <p:cNvSpPr>
            <a:spLocks noGrp="1"/>
          </p:cNvSpPr>
          <p:nvPr>
            <p:ph type="body" sz="quarter" idx="13"/>
          </p:nvPr>
        </p:nvSpPr>
        <p:spPr/>
        <p:txBody>
          <a:bodyPr/>
          <a:lstStyle/>
          <a:p>
            <a:r>
              <a:rPr lang="en-US" dirty="0"/>
              <a:t>Comparable to the PHQ-2</a:t>
            </a:r>
          </a:p>
        </p:txBody>
      </p:sp>
      <p:sp>
        <p:nvSpPr>
          <p:cNvPr id="3" name="TextBox 2">
            <a:extLst>
              <a:ext uri="{FF2B5EF4-FFF2-40B4-BE49-F238E27FC236}">
                <a16:creationId xmlns:a16="http://schemas.microsoft.com/office/drawing/2014/main" id="{CD3A76E5-815C-4578-8364-737F0C429774}"/>
              </a:ext>
            </a:extLst>
          </p:cNvPr>
          <p:cNvSpPr txBox="1"/>
          <p:nvPr/>
        </p:nvSpPr>
        <p:spPr>
          <a:xfrm>
            <a:off x="2057400" y="6019800"/>
            <a:ext cx="3200400" cy="3810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21DB-BE44-4D4C-AC9B-9CC94928E2C9}"/>
              </a:ext>
            </a:extLst>
          </p:cNvPr>
          <p:cNvSpPr>
            <a:spLocks noGrp="1"/>
          </p:cNvSpPr>
          <p:nvPr>
            <p:ph type="title"/>
          </p:nvPr>
        </p:nvSpPr>
        <p:spPr/>
        <p:txBody>
          <a:bodyPr/>
          <a:lstStyle/>
          <a:p>
            <a:r>
              <a:rPr lang="en-US" dirty="0"/>
              <a:t>Geriatric Depression Scale – 15 Item</a:t>
            </a:r>
          </a:p>
        </p:txBody>
      </p:sp>
      <p:pic>
        <p:nvPicPr>
          <p:cNvPr id="5" name="Picture 4">
            <a:extLst>
              <a:ext uri="{FF2B5EF4-FFF2-40B4-BE49-F238E27FC236}">
                <a16:creationId xmlns:a16="http://schemas.microsoft.com/office/drawing/2014/main" id="{0CD9EBD4-CE7C-440B-8318-6A5B44B36716}"/>
              </a:ext>
            </a:extLst>
          </p:cNvPr>
          <p:cNvPicPr>
            <a:picLocks noChangeAspect="1"/>
          </p:cNvPicPr>
          <p:nvPr/>
        </p:nvPicPr>
        <p:blipFill>
          <a:blip r:embed="rId2"/>
          <a:stretch>
            <a:fillRect/>
          </a:stretch>
        </p:blipFill>
        <p:spPr>
          <a:xfrm>
            <a:off x="1600200" y="1066800"/>
            <a:ext cx="6425381" cy="5226476"/>
          </a:xfrm>
          <a:prstGeom prst="rect">
            <a:avLst/>
          </a:prstGeom>
        </p:spPr>
      </p:pic>
    </p:spTree>
    <p:extLst>
      <p:ext uri="{BB962C8B-B14F-4D97-AF65-F5344CB8AC3E}">
        <p14:creationId xmlns:p14="http://schemas.microsoft.com/office/powerpoint/2010/main" val="352607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08C8-E651-4C61-9F9F-BF0186B95494}"/>
              </a:ext>
            </a:extLst>
          </p:cNvPr>
          <p:cNvSpPr>
            <a:spLocks noGrp="1"/>
          </p:cNvSpPr>
          <p:nvPr>
            <p:ph type="title"/>
          </p:nvPr>
        </p:nvSpPr>
        <p:spPr/>
        <p:txBody>
          <a:bodyPr/>
          <a:lstStyle/>
          <a:p>
            <a:r>
              <a:rPr lang="en-US" dirty="0"/>
              <a:t>Distinguishing Depression from Dementia</a:t>
            </a:r>
          </a:p>
        </p:txBody>
      </p:sp>
      <p:sp>
        <p:nvSpPr>
          <p:cNvPr id="5" name="Text Placeholder 4">
            <a:extLst>
              <a:ext uri="{FF2B5EF4-FFF2-40B4-BE49-F238E27FC236}">
                <a16:creationId xmlns:a16="http://schemas.microsoft.com/office/drawing/2014/main" id="{6AC94873-85BF-481A-9C77-2CA94E84D916}"/>
              </a:ext>
            </a:extLst>
          </p:cNvPr>
          <p:cNvSpPr>
            <a:spLocks noGrp="1"/>
          </p:cNvSpPr>
          <p:nvPr>
            <p:ph type="body" idx="1"/>
          </p:nvPr>
        </p:nvSpPr>
        <p:spPr/>
        <p:txBody>
          <a:bodyPr/>
          <a:lstStyle/>
          <a:p>
            <a:r>
              <a:rPr lang="en-US" dirty="0"/>
              <a:t>People with Depression	</a:t>
            </a:r>
          </a:p>
        </p:txBody>
      </p:sp>
      <p:sp>
        <p:nvSpPr>
          <p:cNvPr id="3" name="Content Placeholder 2">
            <a:extLst>
              <a:ext uri="{FF2B5EF4-FFF2-40B4-BE49-F238E27FC236}">
                <a16:creationId xmlns:a16="http://schemas.microsoft.com/office/drawing/2014/main" id="{A00011C3-3275-4FF7-8C12-2474EB847498}"/>
              </a:ext>
            </a:extLst>
          </p:cNvPr>
          <p:cNvSpPr>
            <a:spLocks noGrp="1"/>
          </p:cNvSpPr>
          <p:nvPr>
            <p:ph sz="half" idx="2"/>
          </p:nvPr>
        </p:nvSpPr>
        <p:spPr/>
        <p:txBody>
          <a:bodyPr/>
          <a:lstStyle/>
          <a:p>
            <a:endParaRPr lang="en-US" dirty="0"/>
          </a:p>
          <a:p>
            <a:r>
              <a:rPr lang="en-US" dirty="0"/>
              <a:t>Difficulty concentrating</a:t>
            </a:r>
          </a:p>
          <a:p>
            <a:r>
              <a:rPr lang="en-US" dirty="0"/>
              <a:t>Retrieval memory problems</a:t>
            </a:r>
          </a:p>
          <a:p>
            <a:r>
              <a:rPr lang="en-US" dirty="0"/>
              <a:t>More rapid decline in mental functioning </a:t>
            </a:r>
          </a:p>
          <a:p>
            <a:r>
              <a:rPr lang="en-US" dirty="0"/>
              <a:t>Tend to notice and comment on their memory problems </a:t>
            </a:r>
          </a:p>
          <a:p>
            <a:r>
              <a:rPr lang="en-US" dirty="0"/>
              <a:t>Usually not disoriented </a:t>
            </a:r>
          </a:p>
          <a:p>
            <a:r>
              <a:rPr lang="en-US" dirty="0"/>
              <a:t>Writing, speaking, motor skills preserved</a:t>
            </a:r>
          </a:p>
        </p:txBody>
      </p:sp>
      <p:sp>
        <p:nvSpPr>
          <p:cNvPr id="6" name="Text Placeholder 5">
            <a:extLst>
              <a:ext uri="{FF2B5EF4-FFF2-40B4-BE49-F238E27FC236}">
                <a16:creationId xmlns:a16="http://schemas.microsoft.com/office/drawing/2014/main" id="{CEEC520B-F63D-4FFA-B524-C5AA25486D4D}"/>
              </a:ext>
            </a:extLst>
          </p:cNvPr>
          <p:cNvSpPr>
            <a:spLocks noGrp="1"/>
          </p:cNvSpPr>
          <p:nvPr>
            <p:ph type="body" sz="quarter" idx="3"/>
          </p:nvPr>
        </p:nvSpPr>
        <p:spPr/>
        <p:txBody>
          <a:bodyPr/>
          <a:lstStyle/>
          <a:p>
            <a:r>
              <a:rPr lang="en-US" dirty="0"/>
              <a:t>People with Dementia</a:t>
            </a:r>
          </a:p>
        </p:txBody>
      </p:sp>
      <p:sp>
        <p:nvSpPr>
          <p:cNvPr id="7" name="Content Placeholder 6">
            <a:extLst>
              <a:ext uri="{FF2B5EF4-FFF2-40B4-BE49-F238E27FC236}">
                <a16:creationId xmlns:a16="http://schemas.microsoft.com/office/drawing/2014/main" id="{B657A566-40E7-4EDC-B496-B377C838CA5E}"/>
              </a:ext>
            </a:extLst>
          </p:cNvPr>
          <p:cNvSpPr>
            <a:spLocks noGrp="1"/>
          </p:cNvSpPr>
          <p:nvPr>
            <p:ph sz="quarter" idx="4"/>
          </p:nvPr>
        </p:nvSpPr>
        <p:spPr>
          <a:xfrm>
            <a:off x="4727124" y="1981200"/>
            <a:ext cx="3977444" cy="3733800"/>
          </a:xfrm>
        </p:spPr>
        <p:txBody>
          <a:bodyPr/>
          <a:lstStyle/>
          <a:p>
            <a:endParaRPr lang="en-US" dirty="0"/>
          </a:p>
          <a:p>
            <a:r>
              <a:rPr lang="en-US" dirty="0"/>
              <a:t>Intact concentration with impaired short-term memory (forgetting)</a:t>
            </a:r>
          </a:p>
          <a:p>
            <a:r>
              <a:rPr lang="en-US" dirty="0"/>
              <a:t>Gradual progression of symptoms over time (r/o infection)</a:t>
            </a:r>
          </a:p>
          <a:p>
            <a:r>
              <a:rPr lang="en-US" dirty="0"/>
              <a:t>Anosognosia (lack of insight) </a:t>
            </a:r>
          </a:p>
          <a:p>
            <a:r>
              <a:rPr lang="en-US" dirty="0"/>
              <a:t>Delusional Misidentification Syndrome (Capgras)</a:t>
            </a:r>
          </a:p>
        </p:txBody>
      </p:sp>
      <p:sp>
        <p:nvSpPr>
          <p:cNvPr id="8" name="Text Placeholder 7">
            <a:extLst>
              <a:ext uri="{FF2B5EF4-FFF2-40B4-BE49-F238E27FC236}">
                <a16:creationId xmlns:a16="http://schemas.microsoft.com/office/drawing/2014/main" id="{CE3A04D7-E35C-4CA3-9895-633E34C9EB01}"/>
              </a:ext>
            </a:extLst>
          </p:cNvPr>
          <p:cNvSpPr>
            <a:spLocks noGrp="1"/>
          </p:cNvSpPr>
          <p:nvPr>
            <p:ph type="body" sz="quarter" idx="13"/>
          </p:nvPr>
        </p:nvSpPr>
        <p:spPr/>
        <p:txBody>
          <a:bodyPr/>
          <a:lstStyle/>
          <a:p>
            <a:r>
              <a:rPr lang="en-US" sz="1400" dirty="0"/>
              <a:t>				Adapted from Harvard Health Publishing (2024)</a:t>
            </a:r>
          </a:p>
        </p:txBody>
      </p:sp>
    </p:spTree>
    <p:extLst>
      <p:ext uri="{BB962C8B-B14F-4D97-AF65-F5344CB8AC3E}">
        <p14:creationId xmlns:p14="http://schemas.microsoft.com/office/powerpoint/2010/main" val="29376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A7691-6F1C-429E-8953-FB42C4A91795}"/>
              </a:ext>
            </a:extLst>
          </p:cNvPr>
          <p:cNvSpPr>
            <a:spLocks noGrp="1"/>
          </p:cNvSpPr>
          <p:nvPr>
            <p:ph type="title"/>
          </p:nvPr>
        </p:nvSpPr>
        <p:spPr/>
        <p:txBody>
          <a:bodyPr/>
          <a:lstStyle/>
          <a:p>
            <a:r>
              <a:rPr lang="en-US" sz="2700" dirty="0"/>
              <a:t>Diagnostic Criteria for Depression Compared to Depression in People with Alzheimer‘s Type Dementia</a:t>
            </a:r>
          </a:p>
        </p:txBody>
      </p:sp>
      <p:sp>
        <p:nvSpPr>
          <p:cNvPr id="5" name="Text Placeholder 4">
            <a:extLst>
              <a:ext uri="{FF2B5EF4-FFF2-40B4-BE49-F238E27FC236}">
                <a16:creationId xmlns:a16="http://schemas.microsoft.com/office/drawing/2014/main" id="{10D967C5-ABA3-402D-B1EB-95BE5850E9B6}"/>
              </a:ext>
            </a:extLst>
          </p:cNvPr>
          <p:cNvSpPr>
            <a:spLocks noGrp="1"/>
          </p:cNvSpPr>
          <p:nvPr>
            <p:ph type="body" idx="1"/>
          </p:nvPr>
        </p:nvSpPr>
        <p:spPr/>
        <p:txBody>
          <a:bodyPr/>
          <a:lstStyle/>
          <a:p>
            <a:r>
              <a:rPr lang="en-US" dirty="0"/>
              <a:t>DSM-5-TR</a:t>
            </a:r>
          </a:p>
        </p:txBody>
      </p:sp>
      <p:sp>
        <p:nvSpPr>
          <p:cNvPr id="6" name="Content Placeholder 5">
            <a:extLst>
              <a:ext uri="{FF2B5EF4-FFF2-40B4-BE49-F238E27FC236}">
                <a16:creationId xmlns:a16="http://schemas.microsoft.com/office/drawing/2014/main" id="{5F327504-2C27-4791-B4E3-90E58530FB57}"/>
              </a:ext>
            </a:extLst>
          </p:cNvPr>
          <p:cNvSpPr>
            <a:spLocks noGrp="1"/>
          </p:cNvSpPr>
          <p:nvPr>
            <p:ph sz="half" idx="2"/>
          </p:nvPr>
        </p:nvSpPr>
        <p:spPr/>
        <p:txBody>
          <a:bodyPr/>
          <a:lstStyle/>
          <a:p>
            <a:pPr marL="0" indent="0">
              <a:buNone/>
            </a:pPr>
            <a:r>
              <a:rPr lang="en-US" sz="1200" dirty="0"/>
              <a:t>A. </a:t>
            </a:r>
            <a:r>
              <a:rPr lang="en-US" sz="1200" b="1" dirty="0"/>
              <a:t>Depressed Mood and/or Decreased Interest/Pleasure</a:t>
            </a:r>
            <a:endParaRPr lang="en-US" sz="1200" dirty="0"/>
          </a:p>
          <a:p>
            <a:pPr marL="228600" indent="-228600">
              <a:buAutoNum type="alphaUcPeriod" startAt="2"/>
            </a:pPr>
            <a:r>
              <a:rPr lang="en-US" sz="1200" dirty="0"/>
              <a:t>Two or more of the following for 2 weeks or longer:</a:t>
            </a:r>
          </a:p>
          <a:p>
            <a:pPr marL="511175" lvl="1" indent="-228600">
              <a:buAutoNum type="arabicPeriod"/>
            </a:pPr>
            <a:r>
              <a:rPr lang="en-US" sz="1200" dirty="0"/>
              <a:t>Weight change</a:t>
            </a:r>
          </a:p>
          <a:p>
            <a:pPr marL="511175" lvl="1" indent="-228600">
              <a:buAutoNum type="arabicPeriod"/>
            </a:pPr>
            <a:r>
              <a:rPr lang="en-US" sz="1200" dirty="0"/>
              <a:t>Sleep</a:t>
            </a:r>
          </a:p>
          <a:p>
            <a:pPr marL="511175" lvl="1" indent="-228600">
              <a:buAutoNum type="arabicPeriod"/>
            </a:pPr>
            <a:r>
              <a:rPr lang="en-US" sz="1200" dirty="0"/>
              <a:t>Psychomotor</a:t>
            </a:r>
          </a:p>
          <a:p>
            <a:pPr marL="511175" lvl="1" indent="-228600">
              <a:buAutoNum type="arabicPeriod"/>
            </a:pPr>
            <a:r>
              <a:rPr lang="en-US" sz="1200" dirty="0"/>
              <a:t>Fatigue</a:t>
            </a:r>
          </a:p>
          <a:p>
            <a:pPr marL="511175" lvl="1" indent="-228600">
              <a:buAutoNum type="arabicPeriod"/>
            </a:pPr>
            <a:r>
              <a:rPr lang="en-US" sz="1200" dirty="0"/>
              <a:t>Worthlessness or guilt</a:t>
            </a:r>
          </a:p>
          <a:p>
            <a:pPr marL="511175" lvl="1" indent="-228600">
              <a:buAutoNum type="arabicPeriod"/>
            </a:pPr>
            <a:r>
              <a:rPr lang="en-US" sz="1200" dirty="0"/>
              <a:t>Cognition</a:t>
            </a:r>
          </a:p>
          <a:p>
            <a:pPr marL="511175" lvl="1" indent="-228600">
              <a:buAutoNum type="arabicPeriod"/>
            </a:pPr>
            <a:r>
              <a:rPr lang="en-US" sz="1200" dirty="0"/>
              <a:t>Recurrent thoughts of death/suicide</a:t>
            </a:r>
          </a:p>
          <a:p>
            <a:pPr marL="0" indent="0">
              <a:buNone/>
            </a:pPr>
            <a:endParaRPr lang="en-US" sz="1200" dirty="0"/>
          </a:p>
        </p:txBody>
      </p:sp>
      <p:sp>
        <p:nvSpPr>
          <p:cNvPr id="7" name="Text Placeholder 6">
            <a:extLst>
              <a:ext uri="{FF2B5EF4-FFF2-40B4-BE49-F238E27FC236}">
                <a16:creationId xmlns:a16="http://schemas.microsoft.com/office/drawing/2014/main" id="{A6E9349E-90E8-4CF6-938A-64A75025C40A}"/>
              </a:ext>
            </a:extLst>
          </p:cNvPr>
          <p:cNvSpPr>
            <a:spLocks noGrp="1"/>
          </p:cNvSpPr>
          <p:nvPr>
            <p:ph type="body" sz="quarter" idx="3"/>
          </p:nvPr>
        </p:nvSpPr>
        <p:spPr/>
        <p:txBody>
          <a:bodyPr/>
          <a:lstStyle/>
          <a:p>
            <a:r>
              <a:rPr lang="en-US" dirty="0"/>
              <a:t>NIMH</a:t>
            </a:r>
          </a:p>
        </p:txBody>
      </p:sp>
      <p:sp>
        <p:nvSpPr>
          <p:cNvPr id="8" name="Content Placeholder 7">
            <a:extLst>
              <a:ext uri="{FF2B5EF4-FFF2-40B4-BE49-F238E27FC236}">
                <a16:creationId xmlns:a16="http://schemas.microsoft.com/office/drawing/2014/main" id="{949F7220-6BC3-4677-820B-9DC4FC2EF007}"/>
              </a:ext>
            </a:extLst>
          </p:cNvPr>
          <p:cNvSpPr>
            <a:spLocks noGrp="1"/>
          </p:cNvSpPr>
          <p:nvPr>
            <p:ph sz="quarter" idx="4"/>
          </p:nvPr>
        </p:nvSpPr>
        <p:spPr/>
        <p:txBody>
          <a:bodyPr/>
          <a:lstStyle/>
          <a:p>
            <a:pPr marL="228600" indent="-228600">
              <a:buAutoNum type="alphaUcPeriod"/>
            </a:pPr>
            <a:r>
              <a:rPr lang="en-US" sz="1200" b="1" dirty="0"/>
              <a:t>Depressed Mood and/or Decreased Interest/Pleasure</a:t>
            </a:r>
          </a:p>
          <a:p>
            <a:pPr marL="228600" indent="-228600">
              <a:buAutoNum type="alphaUcPeriod"/>
            </a:pPr>
            <a:r>
              <a:rPr lang="en-US" sz="1200" dirty="0"/>
              <a:t>Two or more of the following for 2 weeks or longer</a:t>
            </a:r>
          </a:p>
          <a:p>
            <a:pPr marL="511175" lvl="1" indent="-228600">
              <a:buAutoNum type="arabicPeriod"/>
            </a:pPr>
            <a:r>
              <a:rPr lang="en-US" sz="1200" dirty="0"/>
              <a:t>Disruption in appetite</a:t>
            </a:r>
          </a:p>
          <a:p>
            <a:pPr marL="511175" lvl="1" indent="-228600">
              <a:buAutoNum type="arabicPeriod"/>
            </a:pPr>
            <a:r>
              <a:rPr lang="en-US" sz="1200" dirty="0"/>
              <a:t>Sleep</a:t>
            </a:r>
          </a:p>
          <a:p>
            <a:pPr marL="511175" lvl="1" indent="-228600">
              <a:buAutoNum type="arabicPeriod"/>
            </a:pPr>
            <a:r>
              <a:rPr lang="en-US" sz="1200" dirty="0"/>
              <a:t>Psychomotor</a:t>
            </a:r>
          </a:p>
          <a:p>
            <a:pPr marL="511175" lvl="1" indent="-228600">
              <a:buAutoNum type="arabicPeriod"/>
            </a:pPr>
            <a:r>
              <a:rPr lang="en-US" sz="1200" dirty="0"/>
              <a:t>Fatigue</a:t>
            </a:r>
          </a:p>
          <a:p>
            <a:pPr marL="511175" lvl="1" indent="-228600">
              <a:buAutoNum type="arabicPeriod"/>
            </a:pPr>
            <a:r>
              <a:rPr lang="en-US" sz="1200" dirty="0"/>
              <a:t>Worthlessness or guilt</a:t>
            </a:r>
          </a:p>
          <a:p>
            <a:pPr marL="511175" lvl="1" indent="-228600">
              <a:buAutoNum type="arabicPeriod"/>
            </a:pPr>
            <a:r>
              <a:rPr lang="en-US" sz="1200" dirty="0"/>
              <a:t>Cognition</a:t>
            </a:r>
          </a:p>
          <a:p>
            <a:pPr marL="282575" lvl="1" indent="0">
              <a:buNone/>
            </a:pPr>
            <a:r>
              <a:rPr lang="en-US" sz="1200" dirty="0"/>
              <a:t>7.    Recurrent thought of death/suicide</a:t>
            </a:r>
          </a:p>
          <a:p>
            <a:pPr marL="511175" lvl="1" indent="-228600">
              <a:buAutoNum type="arabicPeriod" startAt="8"/>
            </a:pPr>
            <a:r>
              <a:rPr lang="en-US" sz="1200" b="1" dirty="0"/>
              <a:t>Irritability</a:t>
            </a:r>
          </a:p>
          <a:p>
            <a:pPr marL="511175" lvl="1" indent="-228600">
              <a:buAutoNum type="arabicPeriod" startAt="8"/>
            </a:pPr>
            <a:r>
              <a:rPr lang="en-US" sz="1200" b="1" dirty="0"/>
              <a:t>Social Isolation or withdrawal  </a:t>
            </a:r>
          </a:p>
        </p:txBody>
      </p:sp>
      <p:sp>
        <p:nvSpPr>
          <p:cNvPr id="9" name="Text Placeholder 8">
            <a:extLst>
              <a:ext uri="{FF2B5EF4-FFF2-40B4-BE49-F238E27FC236}">
                <a16:creationId xmlns:a16="http://schemas.microsoft.com/office/drawing/2014/main" id="{B8D7DA2A-6A67-4D20-A172-951D6DDC65A0}"/>
              </a:ext>
            </a:extLst>
          </p:cNvPr>
          <p:cNvSpPr>
            <a:spLocks noGrp="1"/>
          </p:cNvSpPr>
          <p:nvPr>
            <p:ph type="body" sz="quarter" idx="13"/>
          </p:nvPr>
        </p:nvSpPr>
        <p:spPr/>
        <p:txBody>
          <a:bodyPr/>
          <a:lstStyle/>
          <a:p>
            <a:r>
              <a:rPr lang="en-US" dirty="0"/>
              <a:t>The National Institute of Mental Health</a:t>
            </a:r>
          </a:p>
          <a:p>
            <a:endParaRPr lang="en-US" dirty="0"/>
          </a:p>
        </p:txBody>
      </p:sp>
    </p:spTree>
    <p:extLst>
      <p:ext uri="{BB962C8B-B14F-4D97-AF65-F5344CB8AC3E}">
        <p14:creationId xmlns:p14="http://schemas.microsoft.com/office/powerpoint/2010/main" val="210088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B5CD01A-F5FD-47C1-A437-8FD322A5A198}"/>
              </a:ext>
            </a:extLst>
          </p:cNvPr>
          <p:cNvSpPr>
            <a:spLocks noGrp="1"/>
          </p:cNvSpPr>
          <p:nvPr>
            <p:ph type="title"/>
          </p:nvPr>
        </p:nvSpPr>
        <p:spPr/>
        <p:txBody>
          <a:bodyPr/>
          <a:lstStyle/>
          <a:p>
            <a:r>
              <a:rPr lang="en-US" dirty="0"/>
              <a:t>Cornell Scale for Depression </a:t>
            </a:r>
            <a:r>
              <a:rPr lang="en-US"/>
              <a:t>in Dementia</a:t>
            </a:r>
            <a:endParaRPr lang="en-US" dirty="0"/>
          </a:p>
        </p:txBody>
      </p:sp>
      <p:sp>
        <p:nvSpPr>
          <p:cNvPr id="2" name="Content Placeholder 1">
            <a:extLst>
              <a:ext uri="{FF2B5EF4-FFF2-40B4-BE49-F238E27FC236}">
                <a16:creationId xmlns:a16="http://schemas.microsoft.com/office/drawing/2014/main" id="{9EC677CC-600C-4E49-9A9A-2CC82A72468A}"/>
              </a:ext>
            </a:extLst>
          </p:cNvPr>
          <p:cNvSpPr>
            <a:spLocks noGrp="1"/>
          </p:cNvSpPr>
          <p:nvPr>
            <p:ph idx="1"/>
          </p:nvPr>
        </p:nvSpPr>
        <p:spPr/>
        <p:txBody>
          <a:bodyPr/>
          <a:lstStyle/>
          <a:p>
            <a:r>
              <a:rPr lang="en-US" dirty="0"/>
              <a:t>19 item formal interview by clinician of patient and caregiver</a:t>
            </a:r>
          </a:p>
          <a:p>
            <a:endParaRPr lang="en-US" dirty="0"/>
          </a:p>
          <a:p>
            <a:r>
              <a:rPr lang="en-US" dirty="0"/>
              <a:t>Differentiates between symptoms of depression and dementia</a:t>
            </a:r>
          </a:p>
          <a:p>
            <a:endParaRPr lang="en-US" dirty="0"/>
          </a:p>
          <a:p>
            <a:r>
              <a:rPr lang="en-US" dirty="0"/>
              <a:t>It is divided into five categories</a:t>
            </a:r>
          </a:p>
          <a:p>
            <a:pPr lvl="1"/>
            <a:r>
              <a:rPr lang="en-US" dirty="0"/>
              <a:t>Mood related signs</a:t>
            </a:r>
          </a:p>
          <a:p>
            <a:pPr lvl="1"/>
            <a:r>
              <a:rPr lang="en-US" dirty="0"/>
              <a:t>Behavior</a:t>
            </a:r>
          </a:p>
          <a:p>
            <a:pPr lvl="1"/>
            <a:r>
              <a:rPr lang="en-US" dirty="0"/>
              <a:t>Physical signs</a:t>
            </a:r>
          </a:p>
          <a:p>
            <a:pPr lvl="1"/>
            <a:r>
              <a:rPr lang="en-US" dirty="0"/>
              <a:t>Cyclic functions</a:t>
            </a:r>
          </a:p>
          <a:p>
            <a:pPr lvl="1"/>
            <a:r>
              <a:rPr lang="en-US" dirty="0"/>
              <a:t>Ideational disturbances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4605012-B98C-494A-BC64-386F1543B689}"/>
              </a:ext>
            </a:extLst>
          </p:cNvPr>
          <p:cNvSpPr>
            <a:spLocks noGrp="1"/>
          </p:cNvSpPr>
          <p:nvPr>
            <p:ph type="body" sz="quarter" idx="13"/>
          </p:nvPr>
        </p:nvSpPr>
        <p:spPr/>
        <p:txBody>
          <a:bodyPr/>
          <a:lstStyle/>
          <a:p>
            <a:r>
              <a:rPr lang="en-US" dirty="0" err="1"/>
              <a:t>Alexopoulos</a:t>
            </a:r>
            <a:r>
              <a:rPr lang="en-US" dirty="0"/>
              <a:t> et al., 1988</a:t>
            </a:r>
          </a:p>
        </p:txBody>
      </p:sp>
    </p:spTree>
    <p:extLst>
      <p:ext uri="{BB962C8B-B14F-4D97-AF65-F5344CB8AC3E}">
        <p14:creationId xmlns:p14="http://schemas.microsoft.com/office/powerpoint/2010/main" val="358792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F02869-BDBA-4E58-9D87-C2C51AF2E842}"/>
              </a:ext>
            </a:extLst>
          </p:cNvPr>
          <p:cNvSpPr>
            <a:spLocks noGrp="1"/>
          </p:cNvSpPr>
          <p:nvPr>
            <p:ph type="title"/>
          </p:nvPr>
        </p:nvSpPr>
        <p:spPr/>
        <p:txBody>
          <a:bodyPr/>
          <a:lstStyle/>
          <a:p>
            <a:r>
              <a:rPr lang="en-US" dirty="0"/>
              <a:t>Disclosure</a:t>
            </a:r>
          </a:p>
        </p:txBody>
      </p:sp>
      <p:sp>
        <p:nvSpPr>
          <p:cNvPr id="8" name="Content Placeholder 7">
            <a:extLst>
              <a:ext uri="{FF2B5EF4-FFF2-40B4-BE49-F238E27FC236}">
                <a16:creationId xmlns:a16="http://schemas.microsoft.com/office/drawing/2014/main" id="{225252C6-5016-410B-9346-0EBF2C18468B}"/>
              </a:ext>
            </a:extLst>
          </p:cNvPr>
          <p:cNvSpPr>
            <a:spLocks noGrp="1"/>
          </p:cNvSpPr>
          <p:nvPr>
            <p:ph sz="half" idx="2"/>
          </p:nvPr>
        </p:nvSpPr>
        <p:spPr>
          <a:xfrm>
            <a:off x="851051" y="2256117"/>
            <a:ext cx="3542203" cy="685799"/>
          </a:xfrm>
        </p:spPr>
        <p:txBody>
          <a:bodyPr/>
          <a:lstStyle/>
          <a:p>
            <a:pPr marL="0" indent="0">
              <a:buNone/>
            </a:pPr>
            <a:r>
              <a:rPr lang="en-US" dirty="0"/>
              <a:t>Grant/Research Support:  Northwestern Memorial Foundation</a:t>
            </a:r>
          </a:p>
        </p:txBody>
      </p:sp>
      <p:sp>
        <p:nvSpPr>
          <p:cNvPr id="11" name="Content Placeholder 10">
            <a:extLst>
              <a:ext uri="{FF2B5EF4-FFF2-40B4-BE49-F238E27FC236}">
                <a16:creationId xmlns:a16="http://schemas.microsoft.com/office/drawing/2014/main" id="{52B47D93-B542-4629-9970-6D95A8C4BB27}"/>
              </a:ext>
            </a:extLst>
          </p:cNvPr>
          <p:cNvSpPr>
            <a:spLocks noGrp="1"/>
          </p:cNvSpPr>
          <p:nvPr>
            <p:ph sz="quarter" idx="13"/>
          </p:nvPr>
        </p:nvSpPr>
        <p:spPr>
          <a:xfrm>
            <a:off x="4876800" y="1676400"/>
            <a:ext cx="3934437" cy="3810000"/>
          </a:xfrm>
        </p:spPr>
        <p:txBody>
          <a:bodyPr/>
          <a:lstStyle/>
          <a:p>
            <a:pPr marL="0" indent="0">
              <a:buNone/>
            </a:pPr>
            <a:endParaRPr lang="en-US" dirty="0"/>
          </a:p>
          <a:p>
            <a:endParaRPr lang="en-US" dirty="0"/>
          </a:p>
        </p:txBody>
      </p:sp>
      <p:sp>
        <p:nvSpPr>
          <p:cNvPr id="2" name="Rectangle 1">
            <a:extLst>
              <a:ext uri="{FF2B5EF4-FFF2-40B4-BE49-F238E27FC236}">
                <a16:creationId xmlns:a16="http://schemas.microsoft.com/office/drawing/2014/main" id="{769D1C6B-A0E9-4B82-835E-F2D968BC2F9C}"/>
              </a:ext>
            </a:extLst>
          </p:cNvPr>
          <p:cNvSpPr/>
          <p:nvPr/>
        </p:nvSpPr>
        <p:spPr>
          <a:xfrm>
            <a:off x="4892577" y="1981200"/>
            <a:ext cx="3646713" cy="3962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482CBEA7-00E1-4A9F-811A-01CB13652D54}"/>
              </a:ext>
            </a:extLst>
          </p:cNvPr>
          <p:cNvSpPr/>
          <p:nvPr/>
        </p:nvSpPr>
        <p:spPr>
          <a:xfrm>
            <a:off x="685799" y="1967071"/>
            <a:ext cx="3872709" cy="194969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Box 13">
            <a:extLst>
              <a:ext uri="{FF2B5EF4-FFF2-40B4-BE49-F238E27FC236}">
                <a16:creationId xmlns:a16="http://schemas.microsoft.com/office/drawing/2014/main" id="{C8E39EF9-8F96-4A02-B053-F5FE05DF497F}"/>
              </a:ext>
            </a:extLst>
          </p:cNvPr>
          <p:cNvSpPr txBox="1"/>
          <p:nvPr/>
        </p:nvSpPr>
        <p:spPr>
          <a:xfrm>
            <a:off x="5029200" y="2133600"/>
            <a:ext cx="3237403" cy="3416320"/>
          </a:xfrm>
          <a:prstGeom prst="rect">
            <a:avLst/>
          </a:prstGeom>
          <a:noFill/>
        </p:spPr>
        <p:txBody>
          <a:bodyPr wrap="square">
            <a:spAutoFit/>
          </a:bodyPr>
          <a:lstStyle/>
          <a:p>
            <a:pPr marL="0" indent="0">
              <a:buNone/>
            </a:pPr>
            <a:r>
              <a:rPr lang="en-US" dirty="0"/>
              <a:t>The presentation will include discussion of trade names of tests and certain devices in order to improve communication. Neither Dr. Mercury, or any member of his immediate family has a relevant financial interest or other relationship with the manufacturer(s) of any of the products or providers or of any of the services to be discussed.</a:t>
            </a:r>
          </a:p>
        </p:txBody>
      </p:sp>
    </p:spTree>
    <p:extLst>
      <p:ext uri="{BB962C8B-B14F-4D97-AF65-F5344CB8AC3E}">
        <p14:creationId xmlns:p14="http://schemas.microsoft.com/office/powerpoint/2010/main" val="1490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IN OLDER ADULTS</a:t>
            </a:r>
          </a:p>
        </p:txBody>
      </p:sp>
      <p:sp>
        <p:nvSpPr>
          <p:cNvPr id="3" name="Content Placeholder 2"/>
          <p:cNvSpPr>
            <a:spLocks noGrp="1"/>
          </p:cNvSpPr>
          <p:nvPr>
            <p:ph idx="1"/>
          </p:nvPr>
        </p:nvSpPr>
        <p:spPr>
          <a:xfrm>
            <a:off x="685800" y="1447800"/>
            <a:ext cx="8305800" cy="4191000"/>
          </a:xfrm>
        </p:spPr>
        <p:txBody>
          <a:bodyPr/>
          <a:lstStyle/>
          <a:p>
            <a:pPr>
              <a:lnSpc>
                <a:spcPct val="90000"/>
              </a:lnSpc>
            </a:pPr>
            <a:r>
              <a:rPr lang="en-US" altLang="en-US" dirty="0">
                <a:latin typeface="Arial" panose="020B0604020202020204" pitchFamily="34" charset="0"/>
                <a:cs typeface="Arial" panose="020B0604020202020204" pitchFamily="34" charset="0"/>
              </a:rPr>
              <a:t>15-27% of individuals &gt;65 </a:t>
            </a:r>
            <a:r>
              <a:rPr lang="en-US" altLang="en-US" dirty="0" err="1">
                <a:latin typeface="Arial" panose="020B0604020202020204" pitchFamily="34" charset="0"/>
                <a:cs typeface="Arial" panose="020B0604020202020204" pitchFamily="34" charset="0"/>
              </a:rPr>
              <a:t>yrs</a:t>
            </a:r>
            <a:r>
              <a:rPr lang="en-US" altLang="en-US" dirty="0">
                <a:latin typeface="Arial" panose="020B0604020202020204" pitchFamily="34" charset="0"/>
                <a:cs typeface="Arial" panose="020B0604020202020204" pitchFamily="34" charset="0"/>
              </a:rPr>
              <a:t> old living in the community have depressive symptoms.</a:t>
            </a:r>
          </a:p>
          <a:p>
            <a:pPr>
              <a:lnSpc>
                <a:spcPct val="90000"/>
              </a:lnSpc>
            </a:pPr>
            <a:endParaRPr lang="en-US" altLang="en-US" sz="12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Look for crying, tearfulness, hopelessness, self-deprecating comments, agitation.</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Prevalence in women over 60 </a:t>
            </a:r>
            <a:r>
              <a:rPr lang="en-US" altLang="en-US" dirty="0" err="1">
                <a:latin typeface="Arial" panose="020B0604020202020204" pitchFamily="34" charset="0"/>
                <a:cs typeface="Arial" panose="020B0604020202020204" pitchFamily="34" charset="0"/>
              </a:rPr>
              <a:t>yrs</a:t>
            </a:r>
            <a:r>
              <a:rPr lang="en-US" altLang="en-US" dirty="0">
                <a:latin typeface="Arial" panose="020B0604020202020204" pitchFamily="34" charset="0"/>
                <a:cs typeface="Arial" panose="020B0604020202020204" pitchFamily="34" charset="0"/>
              </a:rPr>
              <a:t> old may be twice that of men of same age.</a:t>
            </a:r>
          </a:p>
          <a:p>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White males over 65 </a:t>
            </a:r>
            <a:r>
              <a:rPr lang="en-US" altLang="en-US" dirty="0" err="1">
                <a:latin typeface="Arial" panose="020B0604020202020204" pitchFamily="34" charset="0"/>
                <a:cs typeface="Arial" panose="020B0604020202020204" pitchFamily="34" charset="0"/>
              </a:rPr>
              <a:t>yrs</a:t>
            </a:r>
            <a:r>
              <a:rPr lang="en-US" altLang="en-US" dirty="0">
                <a:latin typeface="Arial" panose="020B0604020202020204" pitchFamily="34" charset="0"/>
                <a:cs typeface="Arial" panose="020B0604020202020204" pitchFamily="34" charset="0"/>
              </a:rPr>
              <a:t> old account for 81% of all suicides annually.</a:t>
            </a:r>
          </a:p>
          <a:p>
            <a:pPr>
              <a:lnSpc>
                <a:spcPct val="90000"/>
              </a:lnSpc>
            </a:pPr>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Can amplify cognitive deficits</a:t>
            </a:r>
          </a:p>
          <a:p>
            <a:pPr marL="0" indent="0">
              <a:lnSpc>
                <a:spcPct val="90000"/>
              </a:lnSpc>
              <a:buNone/>
            </a:pPr>
            <a:endParaRPr lang="en-US" altLang="en-US" dirty="0">
              <a:latin typeface="Arial" panose="020B0604020202020204" pitchFamily="34" charset="0"/>
              <a:cs typeface="Arial" panose="020B0604020202020204" pitchFamily="34" charset="0"/>
            </a:endParaRPr>
          </a:p>
          <a:p>
            <a:pPr marL="0" indent="0">
              <a:lnSpc>
                <a:spcPct val="90000"/>
              </a:lnSpc>
              <a:buNone/>
            </a:pPr>
            <a:endParaRPr lang="en-US" altLang="en-US" dirty="0"/>
          </a:p>
          <a:p>
            <a:endParaRPr lang="en-US" altLang="en-US" sz="2000" dirty="0"/>
          </a:p>
          <a:p>
            <a:pPr>
              <a:lnSpc>
                <a:spcPct val="90000"/>
              </a:lnSpc>
            </a:pPr>
            <a:endParaRPr lang="en-US" altLang="en-US" sz="2000" dirty="0"/>
          </a:p>
          <a:p>
            <a:endParaRPr lang="en-US" dirty="0"/>
          </a:p>
        </p:txBody>
      </p:sp>
      <p:sp>
        <p:nvSpPr>
          <p:cNvPr id="4" name="Footer Placeholder 3"/>
          <p:cNvSpPr>
            <a:spLocks noGrp="1"/>
          </p:cNvSpPr>
          <p:nvPr>
            <p:ph type="ftr" sz="quarter" idx="4294967295"/>
          </p:nvPr>
        </p:nvSpPr>
        <p:spPr>
          <a:xfrm>
            <a:off x="3962400" y="6484938"/>
            <a:ext cx="5181600" cy="231775"/>
          </a:xfrm>
        </p:spPr>
        <p:txBody>
          <a:bodyPr/>
          <a:lstStyle/>
          <a:p>
            <a:endParaRPr lang="en-US" dirty="0">
              <a:solidFill>
                <a:srgbClr val="605F62"/>
              </a:solidFill>
            </a:endParaRPr>
          </a:p>
        </p:txBody>
      </p:sp>
    </p:spTree>
    <p:extLst>
      <p:ext uri="{BB962C8B-B14F-4D97-AF65-F5344CB8AC3E}">
        <p14:creationId xmlns:p14="http://schemas.microsoft.com/office/powerpoint/2010/main" val="155734946"/>
      </p:ext>
    </p:extLst>
  </p:cSld>
  <p:clrMapOvr>
    <a:masterClrMapping/>
  </p:clrMapOvr>
  <mc:AlternateContent xmlns:mc="http://schemas.openxmlformats.org/markup-compatibility/2006" xmlns:p14="http://schemas.microsoft.com/office/powerpoint/2010/main">
    <mc:Choice Requires="p14">
      <p:transition spd="slow" p14:dur="2000" advTm="50976"/>
    </mc:Choice>
    <mc:Fallback xmlns="">
      <p:transition xmlns:p14="http://schemas.microsoft.com/office/powerpoint/2010/main" spd="slow" advTm="5097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Comorbid Anxiety</a:t>
            </a:r>
          </a:p>
        </p:txBody>
      </p:sp>
      <p:sp>
        <p:nvSpPr>
          <p:cNvPr id="3" name="Content Placeholder 2"/>
          <p:cNvSpPr>
            <a:spLocks noGrp="1"/>
          </p:cNvSpPr>
          <p:nvPr>
            <p:ph idx="1"/>
          </p:nvPr>
        </p:nvSpPr>
        <p:spPr>
          <a:xfrm>
            <a:off x="838200" y="1382485"/>
            <a:ext cx="7352203" cy="4093029"/>
          </a:xfrm>
        </p:spPr>
        <p:txBody>
          <a:bodyPr/>
          <a:lstStyle/>
          <a:p>
            <a:r>
              <a:rPr lang="en-US" sz="2000" dirty="0"/>
              <a:t>Anxiety --faulty activation of fight or flight system at times when there is no fear-causing stimulus present.</a:t>
            </a:r>
          </a:p>
          <a:p>
            <a:endParaRPr lang="en-US" sz="2000" dirty="0"/>
          </a:p>
          <a:p>
            <a:r>
              <a:rPr lang="en-US" sz="2000" dirty="0"/>
              <a:t>Symptoms can include nervousness, panic and fear as well as sweating and rapid heartbeat.</a:t>
            </a:r>
          </a:p>
          <a:p>
            <a:endParaRPr lang="en-US" sz="2000" dirty="0"/>
          </a:p>
          <a:p>
            <a:r>
              <a:rPr lang="en-US" sz="2000" dirty="0"/>
              <a:t> An anxiety disorder</a:t>
            </a:r>
          </a:p>
          <a:p>
            <a:pPr lvl="1"/>
            <a:r>
              <a:rPr lang="en-US" sz="2000" dirty="0"/>
              <a:t>You have difficulty functioning and getting through the day</a:t>
            </a:r>
          </a:p>
          <a:p>
            <a:pPr lvl="1"/>
            <a:r>
              <a:rPr lang="en-US" sz="2000" dirty="0"/>
              <a:t>You over-react when something triggers your emotions (e.g. change)</a:t>
            </a:r>
          </a:p>
          <a:p>
            <a:pPr lvl="1"/>
            <a:r>
              <a:rPr lang="en-US" sz="2000" dirty="0"/>
              <a:t>You can’t control your responses to situations</a:t>
            </a:r>
          </a:p>
          <a:p>
            <a:pPr lvl="1"/>
            <a:r>
              <a:rPr lang="en-US" sz="2000" dirty="0"/>
              <a:t>Cognitively has negative impact on attention/concentration</a:t>
            </a:r>
          </a:p>
          <a:p>
            <a:pPr lvl="1"/>
            <a:endParaRPr lang="en-US" sz="2000" dirty="0"/>
          </a:p>
          <a:p>
            <a:endParaRPr lang="en-US" sz="2000" dirty="0"/>
          </a:p>
          <a:p>
            <a:endParaRPr lang="en-US" sz="2000" dirty="0"/>
          </a:p>
          <a:p>
            <a:pPr marL="0" indent="0">
              <a:buNone/>
            </a:pPr>
            <a:endParaRPr lang="en-US" sz="2000" dirty="0"/>
          </a:p>
          <a:p>
            <a:pPr lvl="1"/>
            <a:endParaRPr lang="en-US" sz="2000" dirty="0"/>
          </a:p>
          <a:p>
            <a:endParaRPr lang="en-US" sz="2000" dirty="0"/>
          </a:p>
          <a:p>
            <a:pPr marL="0" indent="0">
              <a:buNone/>
            </a:pPr>
            <a:endParaRPr lang="en-US" dirty="0"/>
          </a:p>
          <a:p>
            <a:endParaRPr lang="en-US" sz="1400" dirty="0"/>
          </a:p>
          <a:p>
            <a:endParaRPr lang="en-US" dirty="0"/>
          </a:p>
          <a:p>
            <a:endParaRPr lang="en-US" dirty="0"/>
          </a:p>
          <a:p>
            <a:endParaRPr lang="en-US" dirty="0"/>
          </a:p>
          <a:p>
            <a:endParaRPr lang="en-US" dirty="0"/>
          </a:p>
          <a:p>
            <a:pPr marL="0" indent="0">
              <a:buNone/>
            </a:pPr>
            <a:r>
              <a:rPr lang="en-US" dirty="0"/>
              <a:t>				</a:t>
            </a:r>
          </a:p>
        </p:txBody>
      </p:sp>
      <p:sp>
        <p:nvSpPr>
          <p:cNvPr id="5" name="Text Placeholder 4">
            <a:extLst>
              <a:ext uri="{FF2B5EF4-FFF2-40B4-BE49-F238E27FC236}">
                <a16:creationId xmlns:a16="http://schemas.microsoft.com/office/drawing/2014/main" id="{E9B1F88A-50C9-412D-B940-7B39C6D13BA2}"/>
              </a:ext>
            </a:extLst>
          </p:cNvPr>
          <p:cNvSpPr>
            <a:spLocks noGrp="1"/>
          </p:cNvSpPr>
          <p:nvPr>
            <p:ph type="body" sz="quarter" idx="13"/>
          </p:nvPr>
        </p:nvSpPr>
        <p:spPr/>
        <p:txBody>
          <a:bodyPr/>
          <a:lstStyle/>
          <a:p>
            <a:r>
              <a:rPr lang="en-US" dirty="0"/>
              <a:t>Present in elderly patients with depression and in those with dementia</a:t>
            </a:r>
          </a:p>
        </p:txBody>
      </p:sp>
      <p:sp>
        <p:nvSpPr>
          <p:cNvPr id="4" name="Rectangle 3"/>
          <p:cNvSpPr/>
          <p:nvPr/>
        </p:nvSpPr>
        <p:spPr>
          <a:xfrm>
            <a:off x="2514600" y="5715000"/>
            <a:ext cx="6400800" cy="619272"/>
          </a:xfrm>
          <a:prstGeom prst="rect">
            <a:avLst/>
          </a:prstGeom>
        </p:spPr>
        <p:txBody>
          <a:bodyPr wrap="square">
            <a:spAutoFit/>
          </a:bodyPr>
          <a:lstStyle/>
          <a:p>
            <a:pPr>
              <a:lnSpc>
                <a:spcPct val="107000"/>
              </a:lnSpc>
              <a:spcAft>
                <a:spcPts val="800"/>
              </a:spcAft>
            </a:pP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http://www.calmclinic.com/anxiety/symptoms/behavior</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1600" dirty="0">
                <a:hlinkClick r:id="rId3"/>
              </a:rPr>
              <a:t>https://my.clevelandclinic.org/health/diseases/9290-depression, adapted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84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050535-0D69-4DAA-BC0F-EC8D778D7F47}"/>
              </a:ext>
            </a:extLst>
          </p:cNvPr>
          <p:cNvSpPr>
            <a:spLocks noGrp="1"/>
          </p:cNvSpPr>
          <p:nvPr>
            <p:ph type="title"/>
          </p:nvPr>
        </p:nvSpPr>
        <p:spPr/>
        <p:txBody>
          <a:bodyPr/>
          <a:lstStyle/>
          <a:p>
            <a:r>
              <a:rPr lang="en-US" dirty="0"/>
              <a:t>Pseudodementia</a:t>
            </a:r>
          </a:p>
        </p:txBody>
      </p:sp>
      <p:sp>
        <p:nvSpPr>
          <p:cNvPr id="9" name="Content Placeholder 8">
            <a:extLst>
              <a:ext uri="{FF2B5EF4-FFF2-40B4-BE49-F238E27FC236}">
                <a16:creationId xmlns:a16="http://schemas.microsoft.com/office/drawing/2014/main" id="{CFA306AA-96B3-429D-BB84-4D4567F6307C}"/>
              </a:ext>
            </a:extLst>
          </p:cNvPr>
          <p:cNvSpPr>
            <a:spLocks noGrp="1"/>
          </p:cNvSpPr>
          <p:nvPr>
            <p:ph idx="1"/>
          </p:nvPr>
        </p:nvSpPr>
        <p:spPr/>
        <p:txBody>
          <a:bodyPr/>
          <a:lstStyle/>
          <a:p>
            <a:r>
              <a:rPr lang="en-US" dirty="0"/>
              <a:t>Pseudodementia coined in 1961 by psychiatrist Leslie </a:t>
            </a:r>
            <a:r>
              <a:rPr lang="en-US" dirty="0" err="1"/>
              <a:t>Kiloh</a:t>
            </a:r>
            <a:r>
              <a:rPr lang="en-US" dirty="0"/>
              <a:t> to describe individuals with cognitive deficits suggestive of dementia but which showed a potential for reversal.</a:t>
            </a:r>
          </a:p>
          <a:p>
            <a:r>
              <a:rPr lang="en-US" dirty="0"/>
              <a:t>Depression is most often associated with pseudodementia</a:t>
            </a:r>
          </a:p>
          <a:p>
            <a:r>
              <a:rPr lang="en-US" dirty="0"/>
              <a:t>The term has fallen out of favor and we now discuss identification of modifiable or reversible causes of cognitive impairment. </a:t>
            </a:r>
          </a:p>
          <a:p>
            <a:r>
              <a:rPr lang="en-US" dirty="0"/>
              <a:t>While depression is associated with specific cognitive changes, the intellectual decline that can be misinterpreted as dementia is thought to be related lack of energy or effort.</a:t>
            </a:r>
          </a:p>
          <a:p>
            <a:r>
              <a:rPr lang="en-US" dirty="0"/>
              <a:t>Elderly with depression can exhibit decreased motivation, slowed processing of information, appear forgetful, and may move slowly.  They may not appear depressed.</a:t>
            </a:r>
          </a:p>
        </p:txBody>
      </p:sp>
      <p:sp>
        <p:nvSpPr>
          <p:cNvPr id="10" name="Text Placeholder 9">
            <a:extLst>
              <a:ext uri="{FF2B5EF4-FFF2-40B4-BE49-F238E27FC236}">
                <a16:creationId xmlns:a16="http://schemas.microsoft.com/office/drawing/2014/main" id="{400C5BDB-22B9-4D82-A180-70648D7A7A6E}"/>
              </a:ext>
            </a:extLst>
          </p:cNvPr>
          <p:cNvSpPr>
            <a:spLocks noGrp="1"/>
          </p:cNvSpPr>
          <p:nvPr>
            <p:ph type="body" sz="quarter" idx="13"/>
          </p:nvPr>
        </p:nvSpPr>
        <p:spPr/>
        <p:txBody>
          <a:bodyPr/>
          <a:lstStyle/>
          <a:p>
            <a:r>
              <a:rPr lang="en-US" sz="1200" dirty="0"/>
              <a:t>					Adapted from Salome et al. 2023</a:t>
            </a:r>
          </a:p>
        </p:txBody>
      </p:sp>
    </p:spTree>
    <p:extLst>
      <p:ext uri="{BB962C8B-B14F-4D97-AF65-F5344CB8AC3E}">
        <p14:creationId xmlns:p14="http://schemas.microsoft.com/office/powerpoint/2010/main" val="15675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1A28-3134-46F6-9DB6-F3FBE3ACD8D4}"/>
              </a:ext>
            </a:extLst>
          </p:cNvPr>
          <p:cNvSpPr>
            <a:spLocks noGrp="1"/>
          </p:cNvSpPr>
          <p:nvPr>
            <p:ph type="title"/>
          </p:nvPr>
        </p:nvSpPr>
        <p:spPr>
          <a:xfrm>
            <a:off x="661086" y="129003"/>
            <a:ext cx="8266603" cy="762000"/>
          </a:xfrm>
        </p:spPr>
        <p:txBody>
          <a:bodyPr/>
          <a:lstStyle/>
          <a:p>
            <a:r>
              <a:rPr lang="en-US" dirty="0"/>
              <a:t>  Depression</a:t>
            </a:r>
          </a:p>
        </p:txBody>
      </p:sp>
      <p:sp>
        <p:nvSpPr>
          <p:cNvPr id="6" name="Text Placeholder 5">
            <a:extLst>
              <a:ext uri="{FF2B5EF4-FFF2-40B4-BE49-F238E27FC236}">
                <a16:creationId xmlns:a16="http://schemas.microsoft.com/office/drawing/2014/main" id="{FA6EA1FB-52F5-4016-B260-DE4C1C6CBFD4}"/>
              </a:ext>
            </a:extLst>
          </p:cNvPr>
          <p:cNvSpPr>
            <a:spLocks noGrp="1"/>
          </p:cNvSpPr>
          <p:nvPr>
            <p:ph type="body" idx="1"/>
          </p:nvPr>
        </p:nvSpPr>
        <p:spPr>
          <a:xfrm>
            <a:off x="801196" y="1210591"/>
            <a:ext cx="3581400" cy="357187"/>
          </a:xfrm>
        </p:spPr>
        <p:txBody>
          <a:bodyPr/>
          <a:lstStyle/>
          <a:p>
            <a:r>
              <a:rPr lang="en-US" dirty="0"/>
              <a:t>Physical Signs	</a:t>
            </a:r>
          </a:p>
        </p:txBody>
      </p:sp>
      <p:sp>
        <p:nvSpPr>
          <p:cNvPr id="7" name="Content Placeholder 6">
            <a:extLst>
              <a:ext uri="{FF2B5EF4-FFF2-40B4-BE49-F238E27FC236}">
                <a16:creationId xmlns:a16="http://schemas.microsoft.com/office/drawing/2014/main" id="{34FF162C-D13F-4F04-A074-5C2B4888CD82}"/>
              </a:ext>
            </a:extLst>
          </p:cNvPr>
          <p:cNvSpPr>
            <a:spLocks noGrp="1"/>
          </p:cNvSpPr>
          <p:nvPr>
            <p:ph sz="half" idx="2"/>
          </p:nvPr>
        </p:nvSpPr>
        <p:spPr>
          <a:xfrm>
            <a:off x="707449" y="1567778"/>
            <a:ext cx="3768895" cy="4680622"/>
          </a:xfrm>
        </p:spPr>
        <p:txBody>
          <a:bodyPr/>
          <a:lstStyle/>
          <a:p>
            <a:r>
              <a:rPr lang="en-US" dirty="0"/>
              <a:t>Blunted Affect</a:t>
            </a:r>
          </a:p>
          <a:p>
            <a:endParaRPr lang="en-US" sz="1200" dirty="0"/>
          </a:p>
          <a:p>
            <a:r>
              <a:rPr lang="en-US" dirty="0"/>
              <a:t>Psychomotor slowing  </a:t>
            </a:r>
            <a:r>
              <a:rPr lang="en-US" sz="1400" dirty="0"/>
              <a:t>“Soon evident are the slowed-down responses, near paralysis …. Ultimately the body is affected and feels sapped, drained. (William Styron 1991).</a:t>
            </a:r>
          </a:p>
          <a:p>
            <a:pPr marL="0" indent="0">
              <a:buNone/>
            </a:pPr>
            <a:endParaRPr lang="en-US" sz="1200" dirty="0"/>
          </a:p>
          <a:p>
            <a:r>
              <a:rPr lang="en-US" dirty="0"/>
              <a:t>Sleep Disorder</a:t>
            </a:r>
          </a:p>
          <a:p>
            <a:pPr lvl="1"/>
            <a:r>
              <a:rPr lang="en-US" dirty="0"/>
              <a:t>Poor sleep efficiency </a:t>
            </a:r>
          </a:p>
          <a:p>
            <a:pPr lvl="1"/>
            <a:r>
              <a:rPr lang="en-US" dirty="0"/>
              <a:t>Decreased sleep time</a:t>
            </a:r>
          </a:p>
          <a:p>
            <a:pPr lvl="1"/>
            <a:r>
              <a:rPr lang="en-US" dirty="0"/>
              <a:t>Early morning awakening</a:t>
            </a:r>
          </a:p>
          <a:p>
            <a:pPr lvl="1"/>
            <a:endParaRPr lang="en-US" dirty="0"/>
          </a:p>
          <a:p>
            <a:r>
              <a:rPr lang="en-US" dirty="0"/>
              <a:t>Decreased Appetite</a:t>
            </a:r>
          </a:p>
          <a:p>
            <a:r>
              <a:rPr lang="en-US" dirty="0"/>
              <a:t>Increased pain sensitivity</a:t>
            </a:r>
          </a:p>
          <a:p>
            <a:r>
              <a:rPr lang="en-US" dirty="0"/>
              <a:t>Diminished visual contrast perception				</a:t>
            </a:r>
          </a:p>
        </p:txBody>
      </p:sp>
      <p:sp>
        <p:nvSpPr>
          <p:cNvPr id="8" name="Text Placeholder 7">
            <a:extLst>
              <a:ext uri="{FF2B5EF4-FFF2-40B4-BE49-F238E27FC236}">
                <a16:creationId xmlns:a16="http://schemas.microsoft.com/office/drawing/2014/main" id="{6A3B2C09-33E6-43D1-8F9C-324BD3A216E4}"/>
              </a:ext>
            </a:extLst>
          </p:cNvPr>
          <p:cNvSpPr>
            <a:spLocks noGrp="1"/>
          </p:cNvSpPr>
          <p:nvPr>
            <p:ph type="body" sz="quarter" idx="3"/>
          </p:nvPr>
        </p:nvSpPr>
        <p:spPr>
          <a:xfrm>
            <a:off x="5105400" y="1267028"/>
            <a:ext cx="3770375" cy="357188"/>
          </a:xfrm>
        </p:spPr>
        <p:txBody>
          <a:bodyPr/>
          <a:lstStyle/>
          <a:p>
            <a:r>
              <a:rPr lang="en-US" dirty="0"/>
              <a:t>Cognitive Symptoms</a:t>
            </a:r>
          </a:p>
        </p:txBody>
      </p:sp>
      <p:sp>
        <p:nvSpPr>
          <p:cNvPr id="9" name="Content Placeholder 8">
            <a:extLst>
              <a:ext uri="{FF2B5EF4-FFF2-40B4-BE49-F238E27FC236}">
                <a16:creationId xmlns:a16="http://schemas.microsoft.com/office/drawing/2014/main" id="{E8A928F1-DDA0-478C-A9C5-5D1D968AB0A2}"/>
              </a:ext>
            </a:extLst>
          </p:cNvPr>
          <p:cNvSpPr>
            <a:spLocks noGrp="1"/>
          </p:cNvSpPr>
          <p:nvPr>
            <p:ph sz="quarter" idx="4"/>
          </p:nvPr>
        </p:nvSpPr>
        <p:spPr>
          <a:xfrm>
            <a:off x="4876800" y="1576484"/>
            <a:ext cx="4075603" cy="4595715"/>
          </a:xfrm>
        </p:spPr>
        <p:txBody>
          <a:bodyPr/>
          <a:lstStyle/>
          <a:p>
            <a:endParaRPr lang="en-US" dirty="0"/>
          </a:p>
          <a:p>
            <a:endParaRPr lang="en-US" sz="1200" dirty="0"/>
          </a:p>
          <a:p>
            <a:r>
              <a:rPr lang="en-US" dirty="0"/>
              <a:t>Executive dysfunction</a:t>
            </a:r>
          </a:p>
          <a:p>
            <a:endParaRPr lang="en-US" dirty="0"/>
          </a:p>
          <a:p>
            <a:r>
              <a:rPr lang="en-US" dirty="0"/>
              <a:t>Retrieval memory problems</a:t>
            </a:r>
          </a:p>
        </p:txBody>
      </p:sp>
      <p:sp>
        <p:nvSpPr>
          <p:cNvPr id="4" name="Footer Placeholder 3">
            <a:extLst>
              <a:ext uri="{FF2B5EF4-FFF2-40B4-BE49-F238E27FC236}">
                <a16:creationId xmlns:a16="http://schemas.microsoft.com/office/drawing/2014/main" id="{2B7ECBD8-A66B-4EE0-B5D5-B21206BE5BB1}"/>
              </a:ext>
            </a:extLst>
          </p:cNvPr>
          <p:cNvSpPr>
            <a:spLocks noGrp="1"/>
          </p:cNvSpPr>
          <p:nvPr>
            <p:ph type="ftr" sz="quarter" idx="11"/>
          </p:nvPr>
        </p:nvSpPr>
        <p:spPr/>
        <p:txBody>
          <a:bodyPr/>
          <a:lstStyle/>
          <a:p>
            <a:r>
              <a:rPr lang="en-US" dirty="0">
                <a:solidFill>
                  <a:srgbClr val="605F62"/>
                </a:solidFill>
              </a:rPr>
              <a:t>Chou et al., 2021</a:t>
            </a:r>
          </a:p>
        </p:txBody>
      </p:sp>
      <p:sp>
        <p:nvSpPr>
          <p:cNvPr id="3" name="TextBox 2">
            <a:extLst>
              <a:ext uri="{FF2B5EF4-FFF2-40B4-BE49-F238E27FC236}">
                <a16:creationId xmlns:a16="http://schemas.microsoft.com/office/drawing/2014/main" id="{4E35D571-4ABE-405C-A66F-147CFD1E41A5}"/>
              </a:ext>
            </a:extLst>
          </p:cNvPr>
          <p:cNvSpPr txBox="1"/>
          <p:nvPr/>
        </p:nvSpPr>
        <p:spPr>
          <a:xfrm>
            <a:off x="7389194" y="6172199"/>
            <a:ext cx="914400" cy="2286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43623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Changes</a:t>
            </a:r>
          </a:p>
        </p:txBody>
      </p:sp>
      <p:sp>
        <p:nvSpPr>
          <p:cNvPr id="3" name="Content Placeholder 2"/>
          <p:cNvSpPr>
            <a:spLocks noGrp="1"/>
          </p:cNvSpPr>
          <p:nvPr>
            <p:ph idx="1"/>
          </p:nvPr>
        </p:nvSpPr>
        <p:spPr>
          <a:xfrm>
            <a:off x="801197" y="1621971"/>
            <a:ext cx="7504603" cy="4093029"/>
          </a:xfrm>
        </p:spPr>
        <p:txBody>
          <a:bodyPr/>
          <a:lstStyle/>
          <a:p>
            <a:pPr marL="457200" indent="-457200">
              <a:buNone/>
            </a:pPr>
            <a:r>
              <a:rPr lang="en-US" dirty="0"/>
              <a:t>	</a:t>
            </a:r>
          </a:p>
          <a:p>
            <a:pPr marL="457200" indent="-457200">
              <a:buNone/>
            </a:pPr>
            <a:endParaRPr lang="en-US" dirty="0"/>
          </a:p>
          <a:p>
            <a:pPr marL="457200" indent="-457200">
              <a:buNone/>
            </a:pPr>
            <a:endParaRPr lang="en-US" dirty="0"/>
          </a:p>
        </p:txBody>
      </p:sp>
      <p:sp>
        <p:nvSpPr>
          <p:cNvPr id="4" name="Rectangle 3"/>
          <p:cNvSpPr/>
          <p:nvPr/>
        </p:nvSpPr>
        <p:spPr>
          <a:xfrm>
            <a:off x="1066800" y="1752601"/>
            <a:ext cx="6705600" cy="3416320"/>
          </a:xfrm>
          <a:prstGeom prst="rect">
            <a:avLst/>
          </a:prstGeom>
        </p:spPr>
        <p:txBody>
          <a:bodyPr wrap="square">
            <a:spAutoFit/>
          </a:bodyPr>
          <a:lstStyle/>
          <a:p>
            <a:r>
              <a:rPr lang="en-US" dirty="0"/>
              <a:t>Simple attention			</a:t>
            </a:r>
            <a:r>
              <a:rPr lang="en-US" b="1" dirty="0"/>
              <a:t>Spared</a:t>
            </a:r>
          </a:p>
          <a:p>
            <a:r>
              <a:rPr lang="en-US" dirty="0"/>
              <a:t>Executive Functioning		</a:t>
            </a:r>
            <a:r>
              <a:rPr lang="en-US" dirty="0">
                <a:solidFill>
                  <a:srgbClr val="C00000"/>
                </a:solidFill>
              </a:rPr>
              <a:t>Impaired*</a:t>
            </a:r>
          </a:p>
          <a:p>
            <a:r>
              <a:rPr lang="en-US" dirty="0"/>
              <a:t>Psychomotor Speed		</a:t>
            </a:r>
            <a:r>
              <a:rPr lang="en-US" dirty="0">
                <a:solidFill>
                  <a:schemeClr val="accent5">
                    <a:lumMod val="50000"/>
                  </a:schemeClr>
                </a:solidFill>
              </a:rPr>
              <a:t>Slowed</a:t>
            </a:r>
          </a:p>
          <a:p>
            <a:r>
              <a:rPr lang="en-US" dirty="0"/>
              <a:t>Language				</a:t>
            </a:r>
            <a:r>
              <a:rPr lang="en-US" b="1" dirty="0"/>
              <a:t>Spared</a:t>
            </a:r>
          </a:p>
          <a:p>
            <a:r>
              <a:rPr lang="en-US" dirty="0"/>
              <a:t>Memory				</a:t>
            </a:r>
            <a:r>
              <a:rPr lang="en-US" dirty="0">
                <a:solidFill>
                  <a:srgbClr val="C00000"/>
                </a:solidFill>
              </a:rPr>
              <a:t>Impaired free recall</a:t>
            </a:r>
          </a:p>
          <a:p>
            <a:r>
              <a:rPr lang="en-US" dirty="0"/>
              <a:t>Visuospatial			</a:t>
            </a:r>
            <a:r>
              <a:rPr lang="en-US" dirty="0">
                <a:solidFill>
                  <a:srgbClr val="C00000"/>
                </a:solidFill>
              </a:rPr>
              <a:t>Impaired</a:t>
            </a:r>
          </a:p>
          <a:p>
            <a:endParaRPr lang="en-US" dirty="0"/>
          </a:p>
          <a:p>
            <a:endParaRPr lang="en-US" dirty="0"/>
          </a:p>
          <a:p>
            <a:r>
              <a:rPr lang="en-US" dirty="0"/>
              <a:t>*This domain can impact emotional expression and behavior</a:t>
            </a:r>
          </a:p>
          <a:p>
            <a:endParaRPr lang="en-US" dirty="0"/>
          </a:p>
          <a:p>
            <a:pPr>
              <a:defRPr/>
            </a:pPr>
            <a:endParaRPr lang="en-US" dirty="0">
              <a:solidFill>
                <a:srgbClr val="C00000"/>
              </a:solidFill>
            </a:endParaRPr>
          </a:p>
          <a:p>
            <a:pPr>
              <a:defRPr/>
            </a:pPr>
            <a:endParaRPr lang="en-US" dirty="0"/>
          </a:p>
        </p:txBody>
      </p:sp>
    </p:spTree>
    <p:extLst>
      <p:ext uri="{BB962C8B-B14F-4D97-AF65-F5344CB8AC3E}">
        <p14:creationId xmlns:p14="http://schemas.microsoft.com/office/powerpoint/2010/main" val="72317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Changes:  Executive Functioning</a:t>
            </a:r>
          </a:p>
        </p:txBody>
      </p:sp>
      <p:sp>
        <p:nvSpPr>
          <p:cNvPr id="3" name="Content Placeholder 2"/>
          <p:cNvSpPr>
            <a:spLocks noGrp="1"/>
          </p:cNvSpPr>
          <p:nvPr>
            <p:ph idx="1"/>
          </p:nvPr>
        </p:nvSpPr>
        <p:spPr>
          <a:xfrm>
            <a:off x="801197" y="1621971"/>
            <a:ext cx="7504603" cy="4093029"/>
          </a:xfrm>
        </p:spPr>
        <p:txBody>
          <a:bodyPr/>
          <a:lstStyle/>
          <a:p>
            <a:pPr marL="457200" indent="-457200">
              <a:buNone/>
            </a:pPr>
            <a:r>
              <a:rPr lang="en-US" dirty="0"/>
              <a:t>	</a:t>
            </a:r>
          </a:p>
          <a:p>
            <a:pPr marL="457200" indent="-457200">
              <a:buNone/>
            </a:pPr>
            <a:endParaRPr lang="en-US" dirty="0"/>
          </a:p>
          <a:p>
            <a:pPr marL="457200" indent="-457200">
              <a:buNone/>
            </a:pPr>
            <a:endParaRPr lang="en-US" dirty="0"/>
          </a:p>
        </p:txBody>
      </p:sp>
      <p:sp>
        <p:nvSpPr>
          <p:cNvPr id="4" name="Rectangle 3"/>
          <p:cNvSpPr/>
          <p:nvPr/>
        </p:nvSpPr>
        <p:spPr>
          <a:xfrm>
            <a:off x="1066800" y="1752601"/>
            <a:ext cx="6705600" cy="4254242"/>
          </a:xfrm>
          <a:prstGeom prst="rect">
            <a:avLst/>
          </a:prstGeom>
        </p:spPr>
        <p:txBody>
          <a:bodyPr wrap="square">
            <a:spAutoFit/>
          </a:bodyPr>
          <a:lstStyle/>
          <a:p>
            <a:pPr>
              <a:lnSpc>
                <a:spcPct val="90000"/>
              </a:lnSpc>
            </a:pPr>
            <a:r>
              <a:rPr lang="en-US" dirty="0"/>
              <a:t>Concentration</a:t>
            </a:r>
          </a:p>
          <a:p>
            <a:pPr>
              <a:lnSpc>
                <a:spcPct val="90000"/>
              </a:lnSpc>
            </a:pPr>
            <a:r>
              <a:rPr lang="en-US" dirty="0"/>
              <a:t>Self-regulation/Maintenance of focus</a:t>
            </a:r>
          </a:p>
          <a:p>
            <a:pPr>
              <a:lnSpc>
                <a:spcPct val="90000"/>
              </a:lnSpc>
            </a:pPr>
            <a:r>
              <a:rPr lang="en-US" dirty="0"/>
              <a:t>Slowed thinking (</a:t>
            </a:r>
            <a:r>
              <a:rPr lang="en-US" i="1" dirty="0" err="1"/>
              <a:t>bradyphrenia</a:t>
            </a:r>
            <a:r>
              <a:rPr lang="en-US" dirty="0"/>
              <a:t>)</a:t>
            </a:r>
          </a:p>
          <a:p>
            <a:pPr>
              <a:lnSpc>
                <a:spcPct val="90000"/>
              </a:lnSpc>
            </a:pPr>
            <a:r>
              <a:rPr lang="en-US" dirty="0"/>
              <a:t>Mental flexibility</a:t>
            </a:r>
          </a:p>
          <a:p>
            <a:pPr>
              <a:lnSpc>
                <a:spcPct val="90000"/>
              </a:lnSpc>
            </a:pPr>
            <a:r>
              <a:rPr lang="en-US" dirty="0"/>
              <a:t>Multi-tasking</a:t>
            </a:r>
          </a:p>
          <a:p>
            <a:pPr>
              <a:lnSpc>
                <a:spcPct val="90000"/>
              </a:lnSpc>
            </a:pPr>
            <a:endParaRPr lang="en-US" sz="1050" dirty="0"/>
          </a:p>
          <a:p>
            <a:pPr>
              <a:lnSpc>
                <a:spcPct val="90000"/>
              </a:lnSpc>
            </a:pPr>
            <a:r>
              <a:rPr lang="en-US" dirty="0"/>
              <a:t>Planning organizing, sequencing</a:t>
            </a:r>
          </a:p>
          <a:p>
            <a:pPr>
              <a:lnSpc>
                <a:spcPct val="90000"/>
              </a:lnSpc>
            </a:pPr>
            <a:endParaRPr lang="en-US" dirty="0"/>
          </a:p>
          <a:p>
            <a:pPr>
              <a:lnSpc>
                <a:spcPct val="90000"/>
              </a:lnSpc>
            </a:pPr>
            <a:r>
              <a:rPr lang="en-US" dirty="0"/>
              <a:t>Problem Solving</a:t>
            </a:r>
          </a:p>
          <a:p>
            <a:pPr>
              <a:lnSpc>
                <a:spcPct val="90000"/>
              </a:lnSpc>
            </a:pPr>
            <a:r>
              <a:rPr lang="en-US" dirty="0"/>
              <a:t>Effecting closure between tasks (interference)</a:t>
            </a:r>
          </a:p>
          <a:p>
            <a:pPr>
              <a:lnSpc>
                <a:spcPct val="90000"/>
              </a:lnSpc>
            </a:pPr>
            <a:endParaRPr lang="en-US" dirty="0"/>
          </a:p>
          <a:p>
            <a:pPr>
              <a:lnSpc>
                <a:spcPct val="90000"/>
              </a:lnSpc>
            </a:pPr>
            <a:r>
              <a:rPr lang="en-US" dirty="0"/>
              <a:t>Apathy (this is a separate disorder from depression)</a:t>
            </a:r>
          </a:p>
          <a:p>
            <a:pPr>
              <a:lnSpc>
                <a:spcPct val="90000"/>
              </a:lnSpc>
            </a:pPr>
            <a:r>
              <a:rPr lang="en-US" dirty="0"/>
              <a:t>Initiation (can be mistaken for laziness, depression)</a:t>
            </a:r>
          </a:p>
          <a:p>
            <a:pPr>
              <a:lnSpc>
                <a:spcPct val="90000"/>
              </a:lnSpc>
            </a:pPr>
            <a:r>
              <a:rPr lang="en-US" dirty="0"/>
              <a:t>Persistence/follow through</a:t>
            </a:r>
          </a:p>
          <a:p>
            <a:pPr>
              <a:lnSpc>
                <a:spcPct val="90000"/>
              </a:lnSpc>
            </a:pPr>
            <a:endParaRPr lang="en-US" dirty="0"/>
          </a:p>
          <a:p>
            <a:pPr>
              <a:lnSpc>
                <a:spcPct val="90000"/>
              </a:lnSpc>
            </a:pPr>
            <a:endParaRPr lang="en-US" dirty="0"/>
          </a:p>
          <a:p>
            <a:pPr>
              <a:defRPr/>
            </a:pPr>
            <a:endParaRPr lang="en-US" dirty="0"/>
          </a:p>
        </p:txBody>
      </p:sp>
    </p:spTree>
    <p:extLst>
      <p:ext uri="{BB962C8B-B14F-4D97-AF65-F5344CB8AC3E}">
        <p14:creationId xmlns:p14="http://schemas.microsoft.com/office/powerpoint/2010/main" val="108396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Changes:  Language (spared)</a:t>
            </a:r>
          </a:p>
        </p:txBody>
      </p:sp>
      <p:sp>
        <p:nvSpPr>
          <p:cNvPr id="7" name="Rectangle 6"/>
          <p:cNvSpPr/>
          <p:nvPr/>
        </p:nvSpPr>
        <p:spPr>
          <a:xfrm>
            <a:off x="990598" y="1524000"/>
            <a:ext cx="4800601" cy="2308324"/>
          </a:xfrm>
          <a:prstGeom prst="rect">
            <a:avLst/>
          </a:prstGeom>
        </p:spPr>
        <p:txBody>
          <a:bodyPr wrap="square">
            <a:spAutoFit/>
          </a:bodyPr>
          <a:lstStyle/>
          <a:p>
            <a:endParaRPr lang="en-US" dirty="0"/>
          </a:p>
          <a:p>
            <a:r>
              <a:rPr lang="en-US" dirty="0"/>
              <a:t>Word finding</a:t>
            </a:r>
          </a:p>
          <a:p>
            <a:endParaRPr lang="en-US" dirty="0"/>
          </a:p>
          <a:p>
            <a:r>
              <a:rPr lang="en-US" dirty="0"/>
              <a:t>Slow speech pattern</a:t>
            </a:r>
          </a:p>
          <a:p>
            <a:endParaRPr lang="en-US" dirty="0"/>
          </a:p>
          <a:p>
            <a:r>
              <a:rPr lang="en-US" dirty="0"/>
              <a:t>Slowness of thought in conversations</a:t>
            </a:r>
          </a:p>
          <a:p>
            <a:endParaRPr lang="en-US" dirty="0"/>
          </a:p>
          <a:p>
            <a:r>
              <a:rPr lang="en-US" dirty="0"/>
              <a:t> </a:t>
            </a:r>
          </a:p>
        </p:txBody>
      </p:sp>
    </p:spTree>
    <p:extLst>
      <p:ext uri="{BB962C8B-B14F-4D97-AF65-F5344CB8AC3E}">
        <p14:creationId xmlns:p14="http://schemas.microsoft.com/office/powerpoint/2010/main" val="145439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and Memory in Depression</a:t>
            </a:r>
          </a:p>
        </p:txBody>
      </p:sp>
      <p:sp>
        <p:nvSpPr>
          <p:cNvPr id="3" name="Content Placeholder 2"/>
          <p:cNvSpPr>
            <a:spLocks noGrp="1"/>
          </p:cNvSpPr>
          <p:nvPr>
            <p:ph idx="1"/>
          </p:nvPr>
        </p:nvSpPr>
        <p:spPr>
          <a:xfrm>
            <a:off x="838200" y="1295400"/>
            <a:ext cx="7049689" cy="4093029"/>
          </a:xfrm>
        </p:spPr>
        <p:txBody>
          <a:bodyPr/>
          <a:lstStyle/>
          <a:p>
            <a:pPr>
              <a:defRPr/>
            </a:pPr>
            <a:r>
              <a:rPr lang="en-US" u="sng" dirty="0"/>
              <a:t>Learning</a:t>
            </a:r>
            <a:r>
              <a:rPr lang="en-US" dirty="0"/>
              <a:t>:  process of acquiring new information</a:t>
            </a:r>
          </a:p>
          <a:p>
            <a:pPr>
              <a:defRPr/>
            </a:pPr>
            <a:r>
              <a:rPr lang="en-US" u="sng" dirty="0"/>
              <a:t>Memory</a:t>
            </a:r>
            <a:r>
              <a:rPr lang="en-US" dirty="0"/>
              <a:t>:  persistence of learning that can be retrieved at a later time</a:t>
            </a:r>
          </a:p>
          <a:p>
            <a:pPr marL="206375" lvl="1" indent="0">
              <a:buNone/>
              <a:defRPr/>
            </a:pPr>
            <a:r>
              <a:rPr lang="en-US" dirty="0"/>
              <a:t>- Direct Recall (immediate and delayed)</a:t>
            </a:r>
          </a:p>
          <a:p>
            <a:pPr marL="206375" lvl="1" indent="0">
              <a:buNone/>
              <a:defRPr/>
            </a:pPr>
            <a:r>
              <a:rPr lang="en-US" dirty="0"/>
              <a:t>- Recognition (delayed)</a:t>
            </a:r>
          </a:p>
          <a:p>
            <a:endParaRPr lang="en-US" dirty="0"/>
          </a:p>
          <a:p>
            <a:r>
              <a:rPr lang="en-US" u="sng" dirty="0"/>
              <a:t>Memory in Depression</a:t>
            </a:r>
          </a:p>
          <a:p>
            <a:pPr lvl="1"/>
            <a:r>
              <a:rPr lang="en-US" dirty="0"/>
              <a:t>People will learn information but immediate recall may be less than delayed recall</a:t>
            </a:r>
          </a:p>
          <a:p>
            <a:pPr lvl="1"/>
            <a:r>
              <a:rPr lang="en-US" dirty="0"/>
              <a:t>Delayed recognition will be normal</a:t>
            </a:r>
          </a:p>
          <a:p>
            <a:pPr lvl="1"/>
            <a:endParaRPr lang="en-US" dirty="0"/>
          </a:p>
        </p:txBody>
      </p:sp>
    </p:spTree>
    <p:extLst>
      <p:ext uri="{BB962C8B-B14F-4D97-AF65-F5344CB8AC3E}">
        <p14:creationId xmlns:p14="http://schemas.microsoft.com/office/powerpoint/2010/main" val="63250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Changes:  Visuospatial</a:t>
            </a:r>
          </a:p>
        </p:txBody>
      </p:sp>
      <p:sp>
        <p:nvSpPr>
          <p:cNvPr id="5" name="Content Placeholder 4">
            <a:extLst>
              <a:ext uri="{FF2B5EF4-FFF2-40B4-BE49-F238E27FC236}">
                <a16:creationId xmlns:a16="http://schemas.microsoft.com/office/drawing/2014/main" id="{D100CAB9-11BB-4F69-A3B7-46C37C097E7B}"/>
              </a:ext>
            </a:extLst>
          </p:cNvPr>
          <p:cNvSpPr>
            <a:spLocks noGrp="1"/>
          </p:cNvSpPr>
          <p:nvPr>
            <p:ph idx="1"/>
          </p:nvPr>
        </p:nvSpPr>
        <p:spPr>
          <a:xfrm>
            <a:off x="762000" y="1282633"/>
            <a:ext cx="7049689" cy="4321629"/>
          </a:xfrm>
        </p:spPr>
        <p:txBody>
          <a:bodyPr/>
          <a:lstStyle/>
          <a:p>
            <a:r>
              <a:rPr lang="en-US" dirty="0"/>
              <a:t>Contrast Sensitivity Reduction (Friedel et al., 2024</a:t>
            </a:r>
          </a:p>
          <a:p>
            <a:pPr lvl="1"/>
            <a:r>
              <a:rPr lang="en-US" dirty="0"/>
              <a:t>Ability to discriminate an object from its background</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Diminished Ability to Discriminate Colors (</a:t>
            </a:r>
            <a:r>
              <a:rPr lang="en-US" dirty="0" err="1"/>
              <a:t>Deisenhammer</a:t>
            </a:r>
            <a:r>
              <a:rPr lang="en-US" dirty="0"/>
              <a:t> et al., 2022)</a:t>
            </a:r>
          </a:p>
        </p:txBody>
      </p:sp>
      <p:pic>
        <p:nvPicPr>
          <p:cNvPr id="4" name="Picture 3">
            <a:extLst>
              <a:ext uri="{FF2B5EF4-FFF2-40B4-BE49-F238E27FC236}">
                <a16:creationId xmlns:a16="http://schemas.microsoft.com/office/drawing/2014/main" id="{FF216311-B6F0-40E7-913B-A577F8711002}"/>
              </a:ext>
            </a:extLst>
          </p:cNvPr>
          <p:cNvPicPr>
            <a:picLocks noChangeAspect="1"/>
          </p:cNvPicPr>
          <p:nvPr/>
        </p:nvPicPr>
        <p:blipFill>
          <a:blip r:embed="rId2"/>
          <a:stretch>
            <a:fillRect/>
          </a:stretch>
        </p:blipFill>
        <p:spPr>
          <a:xfrm>
            <a:off x="990599" y="2037630"/>
            <a:ext cx="4213588" cy="1682654"/>
          </a:xfrm>
          <a:prstGeom prst="rect">
            <a:avLst/>
          </a:prstGeom>
        </p:spPr>
      </p:pic>
    </p:spTree>
    <p:extLst>
      <p:ext uri="{BB962C8B-B14F-4D97-AF65-F5344CB8AC3E}">
        <p14:creationId xmlns:p14="http://schemas.microsoft.com/office/powerpoint/2010/main" val="200704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US" altLang="en-US" dirty="0"/>
              <a:t>Depression:  Differential Diagnosis</a:t>
            </a:r>
          </a:p>
        </p:txBody>
      </p:sp>
      <p:sp>
        <p:nvSpPr>
          <p:cNvPr id="68611" name="Rectangle 1027"/>
          <p:cNvSpPr>
            <a:spLocks noGrp="1" noChangeArrowheads="1"/>
          </p:cNvSpPr>
          <p:nvPr>
            <p:ph idx="1"/>
          </p:nvPr>
        </p:nvSpPr>
        <p:spPr/>
        <p:txBody>
          <a:bodyPr/>
          <a:lstStyle/>
          <a:p>
            <a:r>
              <a:rPr lang="en-US" altLang="en-US" sz="1850" dirty="0"/>
              <a:t>Apathy</a:t>
            </a:r>
          </a:p>
          <a:p>
            <a:endParaRPr lang="en-US" altLang="en-US" dirty="0"/>
          </a:p>
          <a:p>
            <a:r>
              <a:rPr lang="en-US" altLang="en-US" sz="1850" dirty="0"/>
              <a:t>Demoralization</a:t>
            </a:r>
          </a:p>
          <a:p>
            <a:endParaRPr lang="en-US" altLang="en-US" dirty="0"/>
          </a:p>
          <a:p>
            <a:endParaRPr lang="en-US" altLang="en-US" sz="1850" dirty="0"/>
          </a:p>
          <a:p>
            <a:pPr lvl="1"/>
            <a:endParaRPr lang="en-US" altLang="en-US" sz="2800" dirty="0"/>
          </a:p>
          <a:p>
            <a:pPr lvl="1">
              <a:buNone/>
            </a:pPr>
            <a:endParaRPr lang="en-US" altLang="en-US" sz="2800" dirty="0"/>
          </a:p>
        </p:txBody>
      </p:sp>
    </p:spTree>
    <p:extLst>
      <p:ext uri="{BB962C8B-B14F-4D97-AF65-F5344CB8AC3E}">
        <p14:creationId xmlns:p14="http://schemas.microsoft.com/office/powerpoint/2010/main" val="346248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F9ACC9-788B-428D-A085-0344501FC379}"/>
              </a:ext>
            </a:extLst>
          </p:cNvPr>
          <p:cNvSpPr>
            <a:spLocks noGrp="1"/>
          </p:cNvSpPr>
          <p:nvPr>
            <p:ph type="title"/>
          </p:nvPr>
        </p:nvSpPr>
        <p:spPr/>
        <p:txBody>
          <a:bodyPr/>
          <a:lstStyle/>
          <a:p>
            <a:r>
              <a:rPr lang="en-US" dirty="0"/>
              <a:t>Goals and Objectives</a:t>
            </a:r>
          </a:p>
        </p:txBody>
      </p:sp>
      <p:sp>
        <p:nvSpPr>
          <p:cNvPr id="13" name="Content Placeholder 12">
            <a:extLst>
              <a:ext uri="{FF2B5EF4-FFF2-40B4-BE49-F238E27FC236}">
                <a16:creationId xmlns:a16="http://schemas.microsoft.com/office/drawing/2014/main" id="{F5CD695F-505A-4C4F-83C0-0FF8C18834D2}"/>
              </a:ext>
            </a:extLst>
          </p:cNvPr>
          <p:cNvSpPr>
            <a:spLocks noGrp="1"/>
          </p:cNvSpPr>
          <p:nvPr>
            <p:ph idx="1"/>
          </p:nvPr>
        </p:nvSpPr>
        <p:spPr>
          <a:xfrm>
            <a:off x="795863" y="1828800"/>
            <a:ext cx="7281337" cy="4093029"/>
          </a:xfrm>
        </p:spPr>
        <p:txBody>
          <a:bodyPr/>
          <a:lstStyle/>
          <a:p>
            <a:pPr marL="0" indent="0">
              <a:buNone/>
            </a:pPr>
            <a:r>
              <a:rPr lang="en-US" dirty="0"/>
              <a:t>1.   Describe the cognitive changes associated with depression.</a:t>
            </a:r>
          </a:p>
          <a:p>
            <a:pPr marL="0" indent="0">
              <a:buNone/>
            </a:pPr>
            <a:endParaRPr lang="en-US" dirty="0"/>
          </a:p>
          <a:p>
            <a:pPr marL="0" indent="0">
              <a:buNone/>
            </a:pPr>
            <a:r>
              <a:rPr lang="en-US" dirty="0"/>
              <a:t>2.   Identify the impact of depression on quality of life of people with dementia.</a:t>
            </a:r>
          </a:p>
          <a:p>
            <a:pPr marL="457200" indent="-457200">
              <a:buAutoNum type="arabicPeriod"/>
            </a:pPr>
            <a:endParaRPr lang="en-US" dirty="0"/>
          </a:p>
          <a:p>
            <a:pPr marL="0" indent="0">
              <a:buNone/>
            </a:pPr>
            <a:r>
              <a:rPr lang="en-US" dirty="0"/>
              <a:t>3.   Describe the impact of depression on care partners.</a:t>
            </a:r>
          </a:p>
          <a:p>
            <a:pPr marL="0" indent="0">
              <a:buNone/>
            </a:pPr>
            <a:endParaRPr lang="en-US" dirty="0"/>
          </a:p>
          <a:p>
            <a:pPr marL="457200" indent="-457200">
              <a:buAutoNum type="arabicPeriod"/>
            </a:pPr>
            <a:endParaRPr lang="en-US" dirty="0"/>
          </a:p>
          <a:p>
            <a:pPr marL="0" indent="0">
              <a:buNone/>
            </a:pPr>
            <a:endParaRPr lang="en-US" dirty="0"/>
          </a:p>
          <a:p>
            <a:pPr marL="457200" indent="-457200">
              <a:buAutoNum type="arabicPeriod"/>
            </a:pPr>
            <a:endParaRPr lang="en-US" dirty="0"/>
          </a:p>
        </p:txBody>
      </p:sp>
      <p:sp>
        <p:nvSpPr>
          <p:cNvPr id="14" name="Text Placeholder 13">
            <a:extLst>
              <a:ext uri="{FF2B5EF4-FFF2-40B4-BE49-F238E27FC236}">
                <a16:creationId xmlns:a16="http://schemas.microsoft.com/office/drawing/2014/main" id="{272D5907-3400-4305-978E-C89CAACD2E0E}"/>
              </a:ext>
            </a:extLst>
          </p:cNvPr>
          <p:cNvSpPr>
            <a:spLocks noGrp="1"/>
          </p:cNvSpPr>
          <p:nvPr>
            <p:ph type="body" sz="quarter" idx="13"/>
          </p:nvPr>
        </p:nvSpPr>
        <p:spPr/>
        <p:txBody>
          <a:bodyPr/>
          <a:lstStyle/>
          <a:p>
            <a:r>
              <a:rPr lang="en-US" dirty="0"/>
              <a:t>At the end of this activity, the participant will be able to</a:t>
            </a:r>
          </a:p>
        </p:txBody>
      </p:sp>
    </p:spTree>
    <p:extLst>
      <p:ext uri="{BB962C8B-B14F-4D97-AF65-F5344CB8AC3E}">
        <p14:creationId xmlns:p14="http://schemas.microsoft.com/office/powerpoint/2010/main" val="771065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Apathy in Dementia; </a:t>
            </a:r>
          </a:p>
        </p:txBody>
      </p:sp>
      <p:sp>
        <p:nvSpPr>
          <p:cNvPr id="3" name="Content Placeholder 2"/>
          <p:cNvSpPr>
            <a:spLocks noGrp="1"/>
          </p:cNvSpPr>
          <p:nvPr>
            <p:ph idx="1"/>
          </p:nvPr>
        </p:nvSpPr>
        <p:spPr>
          <a:xfrm>
            <a:off x="838200" y="1524000"/>
            <a:ext cx="8111928" cy="3959641"/>
          </a:xfrm>
        </p:spPr>
        <p:txBody>
          <a:bodyPr/>
          <a:lstStyle/>
          <a:p>
            <a:pPr marL="206375" lvl="1" indent="0">
              <a:buNone/>
            </a:pPr>
            <a:endParaRPr lang="en-US" altLang="en-US" dirty="0"/>
          </a:p>
          <a:p>
            <a:r>
              <a:rPr lang="en-US" altLang="en-US" dirty="0"/>
              <a:t>Consequences</a:t>
            </a:r>
          </a:p>
          <a:p>
            <a:pPr lvl="1"/>
            <a:r>
              <a:rPr lang="en-US" altLang="en-US" dirty="0"/>
              <a:t>Daily functioning – lack of stimulation can hasten cognitive decline</a:t>
            </a:r>
          </a:p>
          <a:p>
            <a:pPr lvl="1"/>
            <a:r>
              <a:rPr lang="en-US" altLang="en-US" dirty="0"/>
              <a:t>Treatment adherence – medication, exercise</a:t>
            </a:r>
          </a:p>
          <a:p>
            <a:pPr lvl="1"/>
            <a:r>
              <a:rPr lang="en-US" altLang="en-US" dirty="0"/>
              <a:t>Reduced quality of life </a:t>
            </a:r>
            <a:r>
              <a:rPr lang="mr-IN" altLang="en-US" dirty="0"/>
              <a:t>–</a:t>
            </a:r>
            <a:r>
              <a:rPr lang="en-US" altLang="en-US" dirty="0"/>
              <a:t> lack of </a:t>
            </a:r>
            <a:r>
              <a:rPr lang="en-US" dirty="0"/>
              <a:t>goal-directed behaviors that enrich life</a:t>
            </a:r>
          </a:p>
          <a:p>
            <a:pPr lvl="1"/>
            <a:r>
              <a:rPr lang="en-US" altLang="en-US" dirty="0"/>
              <a:t>Caregivers distress – undermines emotional connection to the patient</a:t>
            </a:r>
          </a:p>
          <a:p>
            <a:pPr lvl="1"/>
            <a:endParaRPr lang="en-US" alt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srgbClr val="605F62"/>
              </a:solidFill>
            </a:endParaRPr>
          </a:p>
        </p:txBody>
      </p:sp>
      <p:sp>
        <p:nvSpPr>
          <p:cNvPr id="5" name="Text Placeholder 4"/>
          <p:cNvSpPr>
            <a:spLocks noGrp="1"/>
          </p:cNvSpPr>
          <p:nvPr>
            <p:ph type="body" sz="quarter" idx="13"/>
          </p:nvPr>
        </p:nvSpPr>
        <p:spPr/>
        <p:txBody>
          <a:bodyPr/>
          <a:lstStyle/>
          <a:p>
            <a:r>
              <a:rPr lang="en-US" dirty="0"/>
              <a:t>“Doctor, he just sits in front of the TV all day!”</a:t>
            </a:r>
          </a:p>
        </p:txBody>
      </p:sp>
    </p:spTree>
    <p:extLst>
      <p:ext uri="{BB962C8B-B14F-4D97-AF65-F5344CB8AC3E}">
        <p14:creationId xmlns:p14="http://schemas.microsoft.com/office/powerpoint/2010/main" val="833195409"/>
      </p:ext>
    </p:extLst>
  </p:cSld>
  <p:clrMapOvr>
    <a:masterClrMapping/>
  </p:clrMapOvr>
  <mc:AlternateContent xmlns:mc="http://schemas.openxmlformats.org/markup-compatibility/2006" xmlns:p14="http://schemas.microsoft.com/office/powerpoint/2010/main">
    <mc:Choice Requires="p14">
      <p:transition spd="slow" p14:dur="2000" advTm="134561"/>
    </mc:Choice>
    <mc:Fallback xmlns="">
      <p:transition xmlns:p14="http://schemas.microsoft.com/office/powerpoint/2010/main" spd="slow" advTm="13456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all" dirty="0"/>
              <a:t>Apathy in Dementia</a:t>
            </a:r>
          </a:p>
        </p:txBody>
      </p:sp>
      <p:sp>
        <p:nvSpPr>
          <p:cNvPr id="3" name="Footer Placeholder 2"/>
          <p:cNvSpPr>
            <a:spLocks noGrp="1"/>
          </p:cNvSpPr>
          <p:nvPr>
            <p:ph type="ftr" sz="quarter" idx="4294967295"/>
          </p:nvPr>
        </p:nvSpPr>
        <p:spPr>
          <a:xfrm>
            <a:off x="3728540" y="6390830"/>
            <a:ext cx="5181600" cy="231775"/>
          </a:xfrm>
        </p:spPr>
        <p:txBody>
          <a:bodyPr/>
          <a:lstStyle/>
          <a:p>
            <a:endParaRPr lang="en-US" dirty="0">
              <a:solidFill>
                <a:srgbClr val="605F62"/>
              </a:solidFill>
            </a:endParaRPr>
          </a:p>
        </p:txBody>
      </p:sp>
      <p:pic>
        <p:nvPicPr>
          <p:cNvPr id="7" name="Picture 6"/>
          <p:cNvPicPr>
            <a:picLocks noChangeAspect="1"/>
          </p:cNvPicPr>
          <p:nvPr/>
        </p:nvPicPr>
        <p:blipFill>
          <a:blip r:embed="rId2"/>
          <a:stretch>
            <a:fillRect/>
          </a:stretch>
        </p:blipFill>
        <p:spPr>
          <a:xfrm>
            <a:off x="838200" y="1371600"/>
            <a:ext cx="8086725" cy="4538829"/>
          </a:xfrm>
          <a:prstGeom prst="rect">
            <a:avLst/>
          </a:prstGeom>
        </p:spPr>
      </p:pic>
    </p:spTree>
    <p:extLst>
      <p:ext uri="{BB962C8B-B14F-4D97-AF65-F5344CB8AC3E}">
        <p14:creationId xmlns:p14="http://schemas.microsoft.com/office/powerpoint/2010/main" val="2544229237"/>
      </p:ext>
    </p:extLst>
  </p:cSld>
  <p:clrMapOvr>
    <a:masterClrMapping/>
  </p:clrMapOvr>
  <mc:AlternateContent xmlns:mc="http://schemas.openxmlformats.org/markup-compatibility/2006" xmlns:p14="http://schemas.microsoft.com/office/powerpoint/2010/main">
    <mc:Choice Requires="p14">
      <p:transition spd="slow" p14:dur="2000" advTm="9899"/>
    </mc:Choice>
    <mc:Fallback xmlns="">
      <p:transition xmlns:p14="http://schemas.microsoft.com/office/powerpoint/2010/main" spd="slow" advTm="989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D6E2BB-AA66-4760-8C9F-42E7C972C574}"/>
              </a:ext>
            </a:extLst>
          </p:cNvPr>
          <p:cNvSpPr>
            <a:spLocks noGrp="1"/>
          </p:cNvSpPr>
          <p:nvPr>
            <p:ph type="title"/>
          </p:nvPr>
        </p:nvSpPr>
        <p:spPr/>
        <p:txBody>
          <a:bodyPr/>
          <a:lstStyle/>
          <a:p>
            <a:r>
              <a:rPr lang="en-US" dirty="0"/>
              <a:t>Apathy:  Is it Depression?</a:t>
            </a:r>
          </a:p>
        </p:txBody>
      </p:sp>
      <p:sp>
        <p:nvSpPr>
          <p:cNvPr id="10" name="Text Placeholder 9">
            <a:extLst>
              <a:ext uri="{FF2B5EF4-FFF2-40B4-BE49-F238E27FC236}">
                <a16:creationId xmlns:a16="http://schemas.microsoft.com/office/drawing/2014/main" id="{4522F82C-4E6E-4AA0-BE63-3DF1B544BB4B}"/>
              </a:ext>
            </a:extLst>
          </p:cNvPr>
          <p:cNvSpPr>
            <a:spLocks noGrp="1"/>
          </p:cNvSpPr>
          <p:nvPr>
            <p:ph type="body" idx="1"/>
          </p:nvPr>
        </p:nvSpPr>
        <p:spPr>
          <a:xfrm>
            <a:off x="770154" y="3191518"/>
            <a:ext cx="3581400" cy="357187"/>
          </a:xfrm>
        </p:spPr>
        <p:txBody>
          <a:bodyPr/>
          <a:lstStyle/>
          <a:p>
            <a:r>
              <a:rPr lang="en-US" dirty="0"/>
              <a:t>Unique to Depression</a:t>
            </a:r>
          </a:p>
        </p:txBody>
      </p:sp>
      <p:sp>
        <p:nvSpPr>
          <p:cNvPr id="11" name="Content Placeholder 10">
            <a:extLst>
              <a:ext uri="{FF2B5EF4-FFF2-40B4-BE49-F238E27FC236}">
                <a16:creationId xmlns:a16="http://schemas.microsoft.com/office/drawing/2014/main" id="{6957D238-5BEA-4FCC-AA85-5DB76B94C8F7}"/>
              </a:ext>
            </a:extLst>
          </p:cNvPr>
          <p:cNvSpPr>
            <a:spLocks noGrp="1"/>
          </p:cNvSpPr>
          <p:nvPr>
            <p:ph sz="half" idx="2"/>
          </p:nvPr>
        </p:nvSpPr>
        <p:spPr>
          <a:xfrm>
            <a:off x="770154" y="3599678"/>
            <a:ext cx="3768895" cy="3733800"/>
          </a:xfrm>
        </p:spPr>
        <p:txBody>
          <a:bodyPr/>
          <a:lstStyle/>
          <a:p>
            <a:r>
              <a:rPr lang="en-US" dirty="0"/>
              <a:t>Dysphoria (a profound</a:t>
            </a:r>
          </a:p>
          <a:p>
            <a:pPr marL="0" indent="0">
              <a:buNone/>
            </a:pPr>
            <a:r>
              <a:rPr lang="en-US" dirty="0"/>
              <a:t> state of unease or dissatisfaction)</a:t>
            </a:r>
          </a:p>
          <a:p>
            <a:r>
              <a:rPr lang="en-US" dirty="0"/>
              <a:t>Suicidal ideation</a:t>
            </a:r>
          </a:p>
          <a:p>
            <a:r>
              <a:rPr lang="en-US" dirty="0"/>
              <a:t>Self-criticism</a:t>
            </a:r>
          </a:p>
          <a:p>
            <a:r>
              <a:rPr lang="en-US" dirty="0"/>
              <a:t>Guilt</a:t>
            </a:r>
          </a:p>
          <a:p>
            <a:r>
              <a:rPr lang="en-US" dirty="0"/>
              <a:t>Pessimism</a:t>
            </a:r>
          </a:p>
          <a:p>
            <a:r>
              <a:rPr lang="en-US" dirty="0"/>
              <a:t>Hopelessness</a:t>
            </a:r>
          </a:p>
          <a:p>
            <a:r>
              <a:rPr lang="en-US" dirty="0"/>
              <a:t>Sleep Disturbance</a:t>
            </a:r>
          </a:p>
          <a:p>
            <a:endParaRPr lang="en-US" dirty="0"/>
          </a:p>
        </p:txBody>
      </p:sp>
      <p:sp>
        <p:nvSpPr>
          <p:cNvPr id="12" name="Text Placeholder 11">
            <a:extLst>
              <a:ext uri="{FF2B5EF4-FFF2-40B4-BE49-F238E27FC236}">
                <a16:creationId xmlns:a16="http://schemas.microsoft.com/office/drawing/2014/main" id="{4C8222BA-AA89-416C-8138-C5FB33E1E4C0}"/>
              </a:ext>
            </a:extLst>
          </p:cNvPr>
          <p:cNvSpPr>
            <a:spLocks noGrp="1"/>
          </p:cNvSpPr>
          <p:nvPr>
            <p:ph type="body" sz="quarter" idx="3"/>
          </p:nvPr>
        </p:nvSpPr>
        <p:spPr>
          <a:xfrm>
            <a:off x="4677032" y="3206061"/>
            <a:ext cx="3770375" cy="357188"/>
          </a:xfrm>
        </p:spPr>
        <p:txBody>
          <a:bodyPr/>
          <a:lstStyle/>
          <a:p>
            <a:r>
              <a:rPr lang="en-US" dirty="0"/>
              <a:t>Unique to Apathy</a:t>
            </a:r>
          </a:p>
        </p:txBody>
      </p:sp>
      <p:sp>
        <p:nvSpPr>
          <p:cNvPr id="13" name="Content Placeholder 12">
            <a:extLst>
              <a:ext uri="{FF2B5EF4-FFF2-40B4-BE49-F238E27FC236}">
                <a16:creationId xmlns:a16="http://schemas.microsoft.com/office/drawing/2014/main" id="{CE240B5A-E369-4EDD-84C5-EA57B67763BF}"/>
              </a:ext>
            </a:extLst>
          </p:cNvPr>
          <p:cNvSpPr>
            <a:spLocks noGrp="1"/>
          </p:cNvSpPr>
          <p:nvPr>
            <p:ph sz="quarter" idx="4"/>
          </p:nvPr>
        </p:nvSpPr>
        <p:spPr>
          <a:xfrm>
            <a:off x="4604953" y="3663261"/>
            <a:ext cx="3770375" cy="3733800"/>
          </a:xfrm>
        </p:spPr>
        <p:txBody>
          <a:bodyPr/>
          <a:lstStyle/>
          <a:p>
            <a:r>
              <a:rPr lang="en-US" dirty="0"/>
              <a:t>Diminished emotional responsivity</a:t>
            </a:r>
          </a:p>
          <a:p>
            <a:r>
              <a:rPr lang="en-US" dirty="0"/>
              <a:t>Decreased goal oriented thought</a:t>
            </a:r>
          </a:p>
          <a:p>
            <a:r>
              <a:rPr lang="en-US" dirty="0"/>
              <a:t>Indifference</a:t>
            </a:r>
          </a:p>
          <a:p>
            <a:r>
              <a:rPr lang="en-US" dirty="0"/>
              <a:t>Low social engagement</a:t>
            </a:r>
          </a:p>
          <a:p>
            <a:r>
              <a:rPr lang="en-US" dirty="0"/>
              <a:t>Diminished initiation</a:t>
            </a:r>
          </a:p>
          <a:p>
            <a:r>
              <a:rPr lang="en-US" dirty="0"/>
              <a:t>Poor persistence</a:t>
            </a:r>
          </a:p>
          <a:p>
            <a:endParaRPr lang="en-US" dirty="0"/>
          </a:p>
        </p:txBody>
      </p:sp>
      <p:sp>
        <p:nvSpPr>
          <p:cNvPr id="15" name="TextBox 14">
            <a:extLst>
              <a:ext uri="{FF2B5EF4-FFF2-40B4-BE49-F238E27FC236}">
                <a16:creationId xmlns:a16="http://schemas.microsoft.com/office/drawing/2014/main" id="{4AB86B0B-7EA3-485F-A606-E31A2BE63FFB}"/>
              </a:ext>
            </a:extLst>
          </p:cNvPr>
          <p:cNvSpPr txBox="1"/>
          <p:nvPr/>
        </p:nvSpPr>
        <p:spPr>
          <a:xfrm>
            <a:off x="2314832" y="1351003"/>
            <a:ext cx="3768894" cy="357187"/>
          </a:xfrm>
          <a:prstGeom prst="rect">
            <a:avLst/>
          </a:prstGeom>
          <a:noFill/>
        </p:spPr>
        <p:txBody>
          <a:bodyPr wrap="square" lIns="0" tIns="0" rIns="0" bIns="0" rtlCol="0">
            <a:noAutofit/>
          </a:bodyPr>
          <a:lstStyle/>
          <a:p>
            <a:r>
              <a:rPr lang="en-US" sz="1850" dirty="0">
                <a:solidFill>
                  <a:schemeClr val="tx2"/>
                </a:solidFill>
              </a:rPr>
              <a:t>Shared  among apathy and depression</a:t>
            </a:r>
          </a:p>
        </p:txBody>
      </p:sp>
      <p:sp>
        <p:nvSpPr>
          <p:cNvPr id="16" name="TextBox 15">
            <a:extLst>
              <a:ext uri="{FF2B5EF4-FFF2-40B4-BE49-F238E27FC236}">
                <a16:creationId xmlns:a16="http://schemas.microsoft.com/office/drawing/2014/main" id="{49A5373B-714C-410C-997A-2F856D7B521B}"/>
              </a:ext>
            </a:extLst>
          </p:cNvPr>
          <p:cNvSpPr txBox="1"/>
          <p:nvPr/>
        </p:nvSpPr>
        <p:spPr>
          <a:xfrm>
            <a:off x="4114800" y="3095367"/>
            <a:ext cx="914400" cy="914400"/>
          </a:xfrm>
          <a:prstGeom prst="rect">
            <a:avLst/>
          </a:prstGeom>
          <a:noFill/>
        </p:spPr>
        <p:txBody>
          <a:bodyPr wrap="square" lIns="0" tIns="0" rIns="0" bIns="0" rtlCol="0">
            <a:noAutofit/>
          </a:bodyPr>
          <a:lstStyle/>
          <a:p>
            <a:pPr>
              <a:lnSpc>
                <a:spcPct val="90000"/>
              </a:lnSpc>
              <a:spcBef>
                <a:spcPts val="600"/>
              </a:spcBef>
            </a:pPr>
            <a:endParaRPr lang="en-US" sz="1850" spc="-50" dirty="0"/>
          </a:p>
        </p:txBody>
      </p:sp>
      <p:sp>
        <p:nvSpPr>
          <p:cNvPr id="17" name="TextBox 16">
            <a:extLst>
              <a:ext uri="{FF2B5EF4-FFF2-40B4-BE49-F238E27FC236}">
                <a16:creationId xmlns:a16="http://schemas.microsoft.com/office/drawing/2014/main" id="{3A339CA3-634B-4C68-9ADB-C31288668A88}"/>
              </a:ext>
            </a:extLst>
          </p:cNvPr>
          <p:cNvSpPr txBox="1"/>
          <p:nvPr/>
        </p:nvSpPr>
        <p:spPr>
          <a:xfrm>
            <a:off x="4114800" y="3095367"/>
            <a:ext cx="914400" cy="914400"/>
          </a:xfrm>
          <a:prstGeom prst="rect">
            <a:avLst/>
          </a:prstGeom>
          <a:noFill/>
        </p:spPr>
        <p:txBody>
          <a:bodyPr wrap="square" lIns="0" tIns="0" rIns="0" bIns="0" rtlCol="0">
            <a:noAutofit/>
          </a:bodyPr>
          <a:lstStyle/>
          <a:p>
            <a:pPr>
              <a:lnSpc>
                <a:spcPct val="90000"/>
              </a:lnSpc>
              <a:spcBef>
                <a:spcPts val="600"/>
              </a:spcBef>
            </a:pPr>
            <a:endParaRPr lang="en-US" sz="1850" spc="-50" dirty="0"/>
          </a:p>
        </p:txBody>
      </p:sp>
      <p:sp>
        <p:nvSpPr>
          <p:cNvPr id="18" name="TextBox 17">
            <a:extLst>
              <a:ext uri="{FF2B5EF4-FFF2-40B4-BE49-F238E27FC236}">
                <a16:creationId xmlns:a16="http://schemas.microsoft.com/office/drawing/2014/main" id="{77FACB43-3DD6-4AF3-A7BE-D8090B4C04B1}"/>
              </a:ext>
            </a:extLst>
          </p:cNvPr>
          <p:cNvSpPr txBox="1"/>
          <p:nvPr/>
        </p:nvSpPr>
        <p:spPr>
          <a:xfrm>
            <a:off x="2314832" y="1744678"/>
            <a:ext cx="4724400" cy="870510"/>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1850" dirty="0"/>
              <a:t>Diminished interest</a:t>
            </a:r>
          </a:p>
          <a:p>
            <a:pPr marL="342900" indent="-342900">
              <a:buFont typeface="Arial" panose="020B0604020202020204" pitchFamily="34" charset="0"/>
              <a:buChar char="•"/>
            </a:pPr>
            <a:r>
              <a:rPr lang="en-US" sz="1850" dirty="0"/>
              <a:t>Psychomotor slowing</a:t>
            </a:r>
          </a:p>
          <a:p>
            <a:pPr marL="342900" indent="-342900">
              <a:buFont typeface="Arial" panose="020B0604020202020204" pitchFamily="34" charset="0"/>
              <a:buChar char="•"/>
            </a:pPr>
            <a:r>
              <a:rPr lang="en-US" sz="1850" dirty="0"/>
              <a:t>Fatigue/sleeping a lot</a:t>
            </a:r>
          </a:p>
          <a:p>
            <a:pPr marL="342900" indent="-342900">
              <a:buFont typeface="Arial" panose="020B0604020202020204" pitchFamily="34" charset="0"/>
              <a:buChar char="•"/>
            </a:pPr>
            <a:r>
              <a:rPr lang="en-US" sz="1850" dirty="0"/>
              <a:t>Lack of insight</a:t>
            </a:r>
          </a:p>
        </p:txBody>
      </p:sp>
    </p:spTree>
    <p:extLst>
      <p:ext uri="{BB962C8B-B14F-4D97-AF65-F5344CB8AC3E}">
        <p14:creationId xmlns:p14="http://schemas.microsoft.com/office/powerpoint/2010/main" val="389739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US" altLang="en-US" dirty="0"/>
              <a:t>Apathy:  Decrements in Overt Behavior</a:t>
            </a:r>
          </a:p>
        </p:txBody>
      </p:sp>
      <p:sp>
        <p:nvSpPr>
          <p:cNvPr id="2" name="Content Placeholder 1"/>
          <p:cNvSpPr>
            <a:spLocks noGrp="1"/>
          </p:cNvSpPr>
          <p:nvPr>
            <p:ph sz="half" idx="1"/>
          </p:nvPr>
        </p:nvSpPr>
        <p:spPr>
          <a:xfrm>
            <a:off x="804672" y="1143000"/>
            <a:ext cx="3767328" cy="2514600"/>
          </a:xfrm>
        </p:spPr>
        <p:txBody>
          <a:bodyPr/>
          <a:lstStyle/>
          <a:p>
            <a:r>
              <a:rPr lang="en-US" u="sng" dirty="0"/>
              <a:t>Range from mild </a:t>
            </a:r>
            <a:r>
              <a:rPr lang="en-US" dirty="0"/>
              <a:t>(e.g. subtle inefficiencies in getting things done at work or at home</a:t>
            </a:r>
          </a:p>
          <a:p>
            <a:endParaRPr lang="en-US" dirty="0"/>
          </a:p>
          <a:p>
            <a:pPr marL="0" indent="0">
              <a:buNone/>
            </a:pPr>
            <a:endParaRPr lang="en-US" dirty="0"/>
          </a:p>
          <a:p>
            <a:pPr marL="206375" lvl="1" indent="0">
              <a:buNone/>
            </a:pPr>
            <a:endParaRPr lang="en-US" dirty="0"/>
          </a:p>
          <a:p>
            <a:pPr marL="206375" lvl="1" indent="0">
              <a:buNone/>
            </a:pPr>
            <a:r>
              <a:rPr lang="en-US" dirty="0"/>
              <a:t> </a:t>
            </a:r>
          </a:p>
          <a:p>
            <a:endParaRPr lang="en-US" dirty="0"/>
          </a:p>
        </p:txBody>
      </p:sp>
      <p:sp>
        <p:nvSpPr>
          <p:cNvPr id="3" name="TextBox 2">
            <a:extLst>
              <a:ext uri="{FF2B5EF4-FFF2-40B4-BE49-F238E27FC236}">
                <a16:creationId xmlns:a16="http://schemas.microsoft.com/office/drawing/2014/main" id="{F4E6F236-C703-45AD-B36F-3C6B42B7946A}"/>
              </a:ext>
            </a:extLst>
          </p:cNvPr>
          <p:cNvSpPr txBox="1"/>
          <p:nvPr/>
        </p:nvSpPr>
        <p:spPr>
          <a:xfrm>
            <a:off x="955588" y="4129219"/>
            <a:ext cx="3581401" cy="1066800"/>
          </a:xfrm>
          <a:prstGeom prst="rect">
            <a:avLst/>
          </a:prstGeom>
          <a:noFill/>
        </p:spPr>
        <p:txBody>
          <a:bodyPr wrap="square" lIns="0" tIns="0" rIns="0" bIns="0" rtlCol="0">
            <a:noAutofit/>
          </a:bodyPr>
          <a:lstStyle/>
          <a:p>
            <a:pPr>
              <a:lnSpc>
                <a:spcPct val="90000"/>
              </a:lnSpc>
              <a:spcBef>
                <a:spcPts val="600"/>
              </a:spcBef>
            </a:pPr>
            <a:r>
              <a:rPr lang="en-US" sz="1850" u="sng" dirty="0"/>
              <a:t>Negative events</a:t>
            </a:r>
            <a:r>
              <a:rPr lang="en-US" sz="1850" dirty="0"/>
              <a:t>: (e.g. personal loss, health problems) reacts emotionally indifferent, placid, inappropriately euphoric, affectively shallow or flat</a:t>
            </a:r>
          </a:p>
          <a:p>
            <a:pPr>
              <a:lnSpc>
                <a:spcPct val="90000"/>
              </a:lnSpc>
              <a:spcBef>
                <a:spcPts val="600"/>
              </a:spcBef>
            </a:pPr>
            <a:endParaRPr lang="en-US" sz="1850" spc="-50" dirty="0"/>
          </a:p>
        </p:txBody>
      </p:sp>
      <p:sp>
        <p:nvSpPr>
          <p:cNvPr id="10" name="TextBox 9">
            <a:extLst>
              <a:ext uri="{FF2B5EF4-FFF2-40B4-BE49-F238E27FC236}">
                <a16:creationId xmlns:a16="http://schemas.microsoft.com/office/drawing/2014/main" id="{136C4145-566E-4B25-BB32-2058B58AEBFD}"/>
              </a:ext>
            </a:extLst>
          </p:cNvPr>
          <p:cNvSpPr txBox="1"/>
          <p:nvPr/>
        </p:nvSpPr>
        <p:spPr>
          <a:xfrm>
            <a:off x="4697819" y="4038600"/>
            <a:ext cx="3886200" cy="938719"/>
          </a:xfrm>
          <a:prstGeom prst="rect">
            <a:avLst/>
          </a:prstGeom>
          <a:noFill/>
        </p:spPr>
        <p:txBody>
          <a:bodyPr wrap="square">
            <a:spAutoFit/>
          </a:bodyPr>
          <a:lstStyle/>
          <a:p>
            <a:r>
              <a:rPr lang="en-US" sz="1850" u="sng" dirty="0"/>
              <a:t>Favorable events</a:t>
            </a:r>
            <a:r>
              <a:rPr lang="en-US" sz="1850" dirty="0"/>
              <a:t>: attenuated emotional response</a:t>
            </a:r>
          </a:p>
          <a:p>
            <a:endParaRPr lang="en-US" dirty="0"/>
          </a:p>
        </p:txBody>
      </p:sp>
      <p:sp>
        <p:nvSpPr>
          <p:cNvPr id="6" name="Content Placeholder 5">
            <a:extLst>
              <a:ext uri="{FF2B5EF4-FFF2-40B4-BE49-F238E27FC236}">
                <a16:creationId xmlns:a16="http://schemas.microsoft.com/office/drawing/2014/main" id="{551BFEAF-386C-45E6-9C0B-E8535506FB0D}"/>
              </a:ext>
            </a:extLst>
          </p:cNvPr>
          <p:cNvSpPr>
            <a:spLocks noGrp="1"/>
          </p:cNvSpPr>
          <p:nvPr>
            <p:ph sz="half" idx="2"/>
          </p:nvPr>
        </p:nvSpPr>
        <p:spPr>
          <a:xfrm>
            <a:off x="4783740" y="1143001"/>
            <a:ext cx="3767328" cy="2133600"/>
          </a:xfrm>
        </p:spPr>
        <p:txBody>
          <a:bodyPr/>
          <a:lstStyle/>
          <a:p>
            <a:r>
              <a:rPr lang="en-US" u="sng" dirty="0"/>
              <a:t>To Severe</a:t>
            </a:r>
            <a:r>
              <a:rPr lang="en-US" dirty="0"/>
              <a:t> (e.g. impairments in initiating or sustaining goal-directed behavior</a:t>
            </a:r>
          </a:p>
          <a:p>
            <a:pPr lvl="1"/>
            <a:r>
              <a:rPr lang="en-US" dirty="0"/>
              <a:t>Require prompting to perform personal(ADLs) and instrumental activities (IADLs)</a:t>
            </a:r>
          </a:p>
          <a:p>
            <a:endParaRPr lang="en-US" dirty="0"/>
          </a:p>
        </p:txBody>
      </p:sp>
      <p:sp>
        <p:nvSpPr>
          <p:cNvPr id="7" name="TextBox 6">
            <a:extLst>
              <a:ext uri="{FF2B5EF4-FFF2-40B4-BE49-F238E27FC236}">
                <a16:creationId xmlns:a16="http://schemas.microsoft.com/office/drawing/2014/main" id="{2D36DCE1-2816-49D2-B677-ECAED5256047}"/>
              </a:ext>
            </a:extLst>
          </p:cNvPr>
          <p:cNvSpPr txBox="1"/>
          <p:nvPr/>
        </p:nvSpPr>
        <p:spPr>
          <a:xfrm>
            <a:off x="2297519" y="3474310"/>
            <a:ext cx="4800600" cy="457200"/>
          </a:xfrm>
          <a:prstGeom prst="rect">
            <a:avLst/>
          </a:prstGeom>
          <a:noFill/>
        </p:spPr>
        <p:txBody>
          <a:bodyPr wrap="square" lIns="0" tIns="0" rIns="0" bIns="0" rtlCol="0">
            <a:noAutofit/>
          </a:bodyPr>
          <a:lstStyle/>
          <a:p>
            <a:r>
              <a:rPr lang="en-US" sz="1850" dirty="0"/>
              <a:t>Heightened by  diminished emotional responsivity</a:t>
            </a:r>
          </a:p>
        </p:txBody>
      </p:sp>
    </p:spTree>
    <p:extLst>
      <p:ext uri="{BB962C8B-B14F-4D97-AF65-F5344CB8AC3E}">
        <p14:creationId xmlns:p14="http://schemas.microsoft.com/office/powerpoint/2010/main" val="2859603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A72B-87AF-4FAA-9167-8EB1B5F2DDA0}"/>
              </a:ext>
            </a:extLst>
          </p:cNvPr>
          <p:cNvSpPr>
            <a:spLocks noGrp="1"/>
          </p:cNvSpPr>
          <p:nvPr>
            <p:ph type="title"/>
          </p:nvPr>
        </p:nvSpPr>
        <p:spPr/>
        <p:txBody>
          <a:bodyPr/>
          <a:lstStyle/>
          <a:p>
            <a:r>
              <a:rPr lang="en-US" dirty="0"/>
              <a:t>Demoralization vs. Depression (Hamm 2025)</a:t>
            </a:r>
          </a:p>
        </p:txBody>
      </p:sp>
      <p:sp>
        <p:nvSpPr>
          <p:cNvPr id="4" name="Text Placeholder 3">
            <a:extLst>
              <a:ext uri="{FF2B5EF4-FFF2-40B4-BE49-F238E27FC236}">
                <a16:creationId xmlns:a16="http://schemas.microsoft.com/office/drawing/2014/main" id="{5942C5B3-DD9D-46BD-AB53-F6C6631B0A8D}"/>
              </a:ext>
            </a:extLst>
          </p:cNvPr>
          <p:cNvSpPr>
            <a:spLocks noGrp="1"/>
          </p:cNvSpPr>
          <p:nvPr>
            <p:ph type="body" idx="1"/>
          </p:nvPr>
        </p:nvSpPr>
        <p:spPr>
          <a:xfrm>
            <a:off x="988692" y="990600"/>
            <a:ext cx="3581400" cy="357187"/>
          </a:xfrm>
        </p:spPr>
        <p:txBody>
          <a:bodyPr/>
          <a:lstStyle/>
          <a:p>
            <a:r>
              <a:rPr lang="en-US" dirty="0"/>
              <a:t>Demoralization</a:t>
            </a:r>
          </a:p>
        </p:txBody>
      </p:sp>
      <p:sp>
        <p:nvSpPr>
          <p:cNvPr id="3" name="Content Placeholder 2">
            <a:extLst>
              <a:ext uri="{FF2B5EF4-FFF2-40B4-BE49-F238E27FC236}">
                <a16:creationId xmlns:a16="http://schemas.microsoft.com/office/drawing/2014/main" id="{2902FD96-DF09-4301-A8E6-EB6FABE02C1D}"/>
              </a:ext>
            </a:extLst>
          </p:cNvPr>
          <p:cNvSpPr>
            <a:spLocks noGrp="1"/>
          </p:cNvSpPr>
          <p:nvPr>
            <p:ph sz="half" idx="2"/>
          </p:nvPr>
        </p:nvSpPr>
        <p:spPr>
          <a:xfrm>
            <a:off x="801197" y="1428106"/>
            <a:ext cx="3768895" cy="3733800"/>
          </a:xfrm>
        </p:spPr>
        <p:txBody>
          <a:bodyPr/>
          <a:lstStyle/>
          <a:p>
            <a:r>
              <a:rPr lang="en-US" sz="1750" dirty="0"/>
              <a:t>More emphasis</a:t>
            </a:r>
          </a:p>
          <a:p>
            <a:pPr lvl="1"/>
            <a:r>
              <a:rPr lang="en-US" sz="1750" dirty="0"/>
              <a:t>Lost sense of efficacy, incompetence</a:t>
            </a:r>
          </a:p>
          <a:p>
            <a:pPr lvl="1"/>
            <a:r>
              <a:rPr lang="en-US" sz="1750" dirty="0"/>
              <a:t>Uncertainty, helplessness</a:t>
            </a:r>
          </a:p>
          <a:p>
            <a:pPr lvl="1"/>
            <a:r>
              <a:rPr lang="en-US" sz="1750" dirty="0"/>
              <a:t>Emphasis on external stress more than internal stressor</a:t>
            </a:r>
          </a:p>
          <a:p>
            <a:r>
              <a:rPr lang="en-US" sz="1750" dirty="0"/>
              <a:t>Avoidance of coping</a:t>
            </a:r>
          </a:p>
          <a:p>
            <a:r>
              <a:rPr lang="en-US" sz="1750" dirty="0"/>
              <a:t>Decreases as adversity is overcome</a:t>
            </a:r>
          </a:p>
          <a:p>
            <a:pPr lvl="1"/>
            <a:r>
              <a:rPr lang="en-US" sz="1750" dirty="0"/>
              <a:t>e.g. successful pain control, important visit, vacation</a:t>
            </a:r>
          </a:p>
          <a:p>
            <a:r>
              <a:rPr lang="en-US" sz="1750" dirty="0"/>
              <a:t>Increases as physical symptom distress increases</a:t>
            </a:r>
          </a:p>
          <a:p>
            <a:r>
              <a:rPr lang="en-US" sz="1750" dirty="0"/>
              <a:t>More responsive to self-compassion and spiritual support</a:t>
            </a:r>
          </a:p>
          <a:p>
            <a:r>
              <a:rPr lang="en-US" sz="1750" dirty="0"/>
              <a:t>Less likely to respond to antidepressant medication</a:t>
            </a:r>
          </a:p>
        </p:txBody>
      </p:sp>
      <p:sp>
        <p:nvSpPr>
          <p:cNvPr id="5" name="Text Placeholder 4">
            <a:extLst>
              <a:ext uri="{FF2B5EF4-FFF2-40B4-BE49-F238E27FC236}">
                <a16:creationId xmlns:a16="http://schemas.microsoft.com/office/drawing/2014/main" id="{C75B2F20-BE5E-4237-BFBD-AD7EF75AE5A2}"/>
              </a:ext>
            </a:extLst>
          </p:cNvPr>
          <p:cNvSpPr>
            <a:spLocks noGrp="1"/>
          </p:cNvSpPr>
          <p:nvPr>
            <p:ph type="body" sz="quarter" idx="3"/>
          </p:nvPr>
        </p:nvSpPr>
        <p:spPr>
          <a:xfrm>
            <a:off x="4897123" y="990600"/>
            <a:ext cx="3770375" cy="357188"/>
          </a:xfrm>
        </p:spPr>
        <p:txBody>
          <a:bodyPr/>
          <a:lstStyle/>
          <a:p>
            <a:r>
              <a:rPr lang="en-US" dirty="0"/>
              <a:t>Depression</a:t>
            </a:r>
          </a:p>
        </p:txBody>
      </p:sp>
      <p:sp>
        <p:nvSpPr>
          <p:cNvPr id="6" name="Content Placeholder 5">
            <a:extLst>
              <a:ext uri="{FF2B5EF4-FFF2-40B4-BE49-F238E27FC236}">
                <a16:creationId xmlns:a16="http://schemas.microsoft.com/office/drawing/2014/main" id="{90624C6B-687C-416E-BF0F-0F2D305BB016}"/>
              </a:ext>
            </a:extLst>
          </p:cNvPr>
          <p:cNvSpPr>
            <a:spLocks noGrp="1"/>
          </p:cNvSpPr>
          <p:nvPr>
            <p:ph sz="quarter" idx="4"/>
          </p:nvPr>
        </p:nvSpPr>
        <p:spPr>
          <a:xfrm>
            <a:off x="4724400" y="1426949"/>
            <a:ext cx="3770375" cy="3733800"/>
          </a:xfrm>
        </p:spPr>
        <p:txBody>
          <a:bodyPr/>
          <a:lstStyle/>
          <a:p>
            <a:r>
              <a:rPr lang="en-US" dirty="0"/>
              <a:t>Life has never had worth or meaning</a:t>
            </a:r>
          </a:p>
          <a:p>
            <a:r>
              <a:rPr lang="en-US" dirty="0"/>
              <a:t>Illness is punishment for evil things they have done</a:t>
            </a:r>
          </a:p>
          <a:p>
            <a:r>
              <a:rPr lang="en-US" dirty="0"/>
              <a:t>Perception that burdening others is to the point of causing ruin/pain/suffering</a:t>
            </a:r>
          </a:p>
          <a:p>
            <a:r>
              <a:rPr lang="en-US" dirty="0"/>
              <a:t>Suicidal ideation rather than passive death wish (desire for hastened death DFHD).</a:t>
            </a:r>
          </a:p>
        </p:txBody>
      </p:sp>
    </p:spTree>
    <p:extLst>
      <p:ext uri="{BB962C8B-B14F-4D97-AF65-F5344CB8AC3E}">
        <p14:creationId xmlns:p14="http://schemas.microsoft.com/office/powerpoint/2010/main" val="151863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743200"/>
            <a:ext cx="6722378" cy="876329"/>
          </a:xfrm>
        </p:spPr>
        <p:txBody>
          <a:bodyPr/>
          <a:lstStyle/>
          <a:p>
            <a:r>
              <a:rPr lang="en-US" dirty="0"/>
              <a:t>Depression in Dementia</a:t>
            </a:r>
          </a:p>
        </p:txBody>
      </p:sp>
      <p:sp>
        <p:nvSpPr>
          <p:cNvPr id="3" name="Subtitle 2"/>
          <p:cNvSpPr>
            <a:spLocks noGrp="1"/>
          </p:cNvSpPr>
          <p:nvPr>
            <p:ph type="subTitle" idx="1"/>
          </p:nvPr>
        </p:nvSpPr>
        <p:spPr>
          <a:xfrm>
            <a:off x="1905000" y="3733800"/>
            <a:ext cx="7110876" cy="685800"/>
          </a:xfrm>
        </p:spPr>
        <p:txBody>
          <a:bodyPr>
            <a:noAutofit/>
          </a:bodyPr>
          <a:lstStyle/>
          <a:p>
            <a:r>
              <a:rPr lang="en-US" dirty="0"/>
              <a:t>Quality of Life</a:t>
            </a:r>
          </a:p>
        </p:txBody>
      </p:sp>
    </p:spTree>
    <p:extLst>
      <p:ext uri="{BB962C8B-B14F-4D97-AF65-F5344CB8AC3E}">
        <p14:creationId xmlns:p14="http://schemas.microsoft.com/office/powerpoint/2010/main" val="48973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83C1-AC20-4723-AEE6-19CE7EBB47C2}"/>
              </a:ext>
            </a:extLst>
          </p:cNvPr>
          <p:cNvSpPr>
            <a:spLocks noGrp="1"/>
          </p:cNvSpPr>
          <p:nvPr>
            <p:ph type="title"/>
          </p:nvPr>
        </p:nvSpPr>
        <p:spPr/>
        <p:txBody>
          <a:bodyPr/>
          <a:lstStyle/>
          <a:p>
            <a:r>
              <a:rPr lang="en-US" dirty="0"/>
              <a:t>Quality of Live (QoL)</a:t>
            </a:r>
          </a:p>
        </p:txBody>
      </p:sp>
      <p:sp>
        <p:nvSpPr>
          <p:cNvPr id="3" name="Content Placeholder 2">
            <a:extLst>
              <a:ext uri="{FF2B5EF4-FFF2-40B4-BE49-F238E27FC236}">
                <a16:creationId xmlns:a16="http://schemas.microsoft.com/office/drawing/2014/main" id="{CFCE1BDE-661E-4BFA-A795-2147BE4B26EF}"/>
              </a:ext>
            </a:extLst>
          </p:cNvPr>
          <p:cNvSpPr>
            <a:spLocks noGrp="1"/>
          </p:cNvSpPr>
          <p:nvPr>
            <p:ph idx="1"/>
          </p:nvPr>
        </p:nvSpPr>
        <p:spPr/>
        <p:txBody>
          <a:bodyPr/>
          <a:lstStyle/>
          <a:p>
            <a:r>
              <a:rPr lang="en-US" dirty="0"/>
              <a:t>Depression and cognitive impairment are more common in older adults</a:t>
            </a:r>
          </a:p>
          <a:p>
            <a:endParaRPr lang="en-US" dirty="0"/>
          </a:p>
          <a:p>
            <a:r>
              <a:rPr lang="en-US" dirty="0"/>
              <a:t>QoL does not necessarily decrease with dementia progression</a:t>
            </a:r>
          </a:p>
          <a:p>
            <a:endParaRPr lang="en-US" dirty="0"/>
          </a:p>
          <a:p>
            <a:r>
              <a:rPr lang="en-US" dirty="0"/>
              <a:t>Older adults with depression have greater risk of decreased cognition and of QoL.</a:t>
            </a:r>
          </a:p>
          <a:p>
            <a:endParaRPr lang="en-US" dirty="0"/>
          </a:p>
          <a:p>
            <a:r>
              <a:rPr lang="en-US" dirty="0"/>
              <a:t>Hoe et al., 2010 found decrease in QoL was associated with increase in depressive symptoms in individuals living in a facility</a:t>
            </a:r>
          </a:p>
          <a:p>
            <a:endParaRPr lang="en-US" dirty="0"/>
          </a:p>
          <a:p>
            <a:r>
              <a:rPr lang="en-US" dirty="0" err="1"/>
              <a:t>Voros</a:t>
            </a:r>
            <a:r>
              <a:rPr lang="en-US" dirty="0"/>
              <a:t> et al., 2020 found a similar relationship with community dwelling individuals.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353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4258-941B-4713-9267-89270FFD0CC9}"/>
              </a:ext>
            </a:extLst>
          </p:cNvPr>
          <p:cNvSpPr>
            <a:spLocks noGrp="1"/>
          </p:cNvSpPr>
          <p:nvPr>
            <p:ph type="title"/>
          </p:nvPr>
        </p:nvSpPr>
        <p:spPr/>
        <p:txBody>
          <a:bodyPr/>
          <a:lstStyle/>
          <a:p>
            <a:r>
              <a:rPr lang="en-US" dirty="0"/>
              <a:t>QoL in People with Dementia in Care Homes</a:t>
            </a:r>
          </a:p>
        </p:txBody>
      </p:sp>
      <p:sp>
        <p:nvSpPr>
          <p:cNvPr id="3" name="Content Placeholder 2">
            <a:extLst>
              <a:ext uri="{FF2B5EF4-FFF2-40B4-BE49-F238E27FC236}">
                <a16:creationId xmlns:a16="http://schemas.microsoft.com/office/drawing/2014/main" id="{52CE215D-F139-4694-B7A8-70BA753DE36F}"/>
              </a:ext>
            </a:extLst>
          </p:cNvPr>
          <p:cNvSpPr>
            <a:spLocks noGrp="1"/>
          </p:cNvSpPr>
          <p:nvPr>
            <p:ph idx="1"/>
          </p:nvPr>
        </p:nvSpPr>
        <p:spPr>
          <a:xfrm>
            <a:off x="762000" y="1676400"/>
            <a:ext cx="7049689" cy="4093029"/>
          </a:xfrm>
        </p:spPr>
        <p:txBody>
          <a:bodyPr/>
          <a:lstStyle/>
          <a:p>
            <a:r>
              <a:rPr lang="en-US" dirty="0"/>
              <a:t>Used QOL--AD</a:t>
            </a:r>
          </a:p>
          <a:p>
            <a:pPr lvl="1"/>
            <a:r>
              <a:rPr lang="en-US" dirty="0"/>
              <a:t>Can be used to detect changes in QoL secondary to disease progression and interventions as related to patients and caregivers</a:t>
            </a:r>
          </a:p>
          <a:p>
            <a:pPr lvl="1"/>
            <a:r>
              <a:rPr lang="en-US" dirty="0"/>
              <a:t>QoL is completed by both patients and caregivers</a:t>
            </a:r>
          </a:p>
          <a:p>
            <a:pPr lvl="1"/>
            <a:r>
              <a:rPr lang="en-US" dirty="0"/>
              <a:t>13 questions</a:t>
            </a:r>
          </a:p>
          <a:p>
            <a:pPr lvl="1"/>
            <a:r>
              <a:rPr lang="en-US" dirty="0"/>
              <a:t>Rates life situations using Likert scale:  poor, fair, good, excellent</a:t>
            </a:r>
          </a:p>
          <a:p>
            <a:endParaRPr lang="en-US" dirty="0"/>
          </a:p>
          <a:p>
            <a:r>
              <a:rPr lang="en-US" dirty="0"/>
              <a:t>Cornell Scale for Depression in Dementia</a:t>
            </a:r>
          </a:p>
          <a:p>
            <a:endParaRPr lang="en-US" dirty="0"/>
          </a:p>
        </p:txBody>
      </p:sp>
      <p:sp>
        <p:nvSpPr>
          <p:cNvPr id="4" name="Text Placeholder 3">
            <a:extLst>
              <a:ext uri="{FF2B5EF4-FFF2-40B4-BE49-F238E27FC236}">
                <a16:creationId xmlns:a16="http://schemas.microsoft.com/office/drawing/2014/main" id="{D083E1FD-DEB9-45A9-AB64-1E32BCDFB7FB}"/>
              </a:ext>
            </a:extLst>
          </p:cNvPr>
          <p:cNvSpPr>
            <a:spLocks noGrp="1"/>
          </p:cNvSpPr>
          <p:nvPr>
            <p:ph type="body" sz="quarter" idx="13"/>
          </p:nvPr>
        </p:nvSpPr>
        <p:spPr>
          <a:xfrm>
            <a:off x="990599" y="914400"/>
            <a:ext cx="7049689" cy="457200"/>
          </a:xfrm>
        </p:spPr>
        <p:txBody>
          <a:bodyPr/>
          <a:lstStyle/>
          <a:p>
            <a:r>
              <a:rPr lang="en-US" dirty="0"/>
              <a:t>						Hoe et al., 2010</a:t>
            </a:r>
          </a:p>
        </p:txBody>
      </p:sp>
    </p:spTree>
    <p:extLst>
      <p:ext uri="{BB962C8B-B14F-4D97-AF65-F5344CB8AC3E}">
        <p14:creationId xmlns:p14="http://schemas.microsoft.com/office/powerpoint/2010/main" val="44381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DF7D23-0505-4845-BADE-C0BE3B11AB77}"/>
              </a:ext>
            </a:extLst>
          </p:cNvPr>
          <p:cNvSpPr>
            <a:spLocks noGrp="1"/>
          </p:cNvSpPr>
          <p:nvPr>
            <p:ph type="title"/>
          </p:nvPr>
        </p:nvSpPr>
        <p:spPr/>
        <p:txBody>
          <a:bodyPr/>
          <a:lstStyle/>
          <a:p>
            <a:r>
              <a:rPr lang="en-US" dirty="0"/>
              <a:t>Depression and Quality of Life</a:t>
            </a:r>
          </a:p>
        </p:txBody>
      </p:sp>
      <p:sp>
        <p:nvSpPr>
          <p:cNvPr id="7" name="Content Placeholder 6">
            <a:extLst>
              <a:ext uri="{FF2B5EF4-FFF2-40B4-BE49-F238E27FC236}">
                <a16:creationId xmlns:a16="http://schemas.microsoft.com/office/drawing/2014/main" id="{DB87FAF5-A15C-4627-B0B6-1E41042DEC58}"/>
              </a:ext>
            </a:extLst>
          </p:cNvPr>
          <p:cNvSpPr>
            <a:spLocks noGrp="1"/>
          </p:cNvSpPr>
          <p:nvPr>
            <p:ph idx="1"/>
          </p:nvPr>
        </p:nvSpPr>
        <p:spPr/>
        <p:txBody>
          <a:bodyPr/>
          <a:lstStyle/>
          <a:p>
            <a:r>
              <a:rPr lang="en-US" dirty="0"/>
              <a:t>Depression and cognitive impairment are more common in older adults</a:t>
            </a:r>
          </a:p>
          <a:p>
            <a:endParaRPr lang="en-US" dirty="0"/>
          </a:p>
          <a:p>
            <a:r>
              <a:rPr lang="en-US" dirty="0"/>
              <a:t>Older adults with depression have greater risk of decreased cognition and decreased QoL.</a:t>
            </a:r>
          </a:p>
          <a:p>
            <a:endParaRPr lang="en-US" dirty="0"/>
          </a:p>
          <a:p>
            <a:r>
              <a:rPr lang="en-US" dirty="0"/>
              <a:t>Limitation of many studies is MMSE which does not include executive functioning which is a major cognitive area associated with depression (MoCA released 1996).</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749175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743200"/>
            <a:ext cx="6722378" cy="876329"/>
          </a:xfrm>
        </p:spPr>
        <p:txBody>
          <a:bodyPr/>
          <a:lstStyle/>
          <a:p>
            <a:r>
              <a:rPr lang="en-US" dirty="0"/>
              <a:t>Depression</a:t>
            </a:r>
          </a:p>
        </p:txBody>
      </p:sp>
      <p:sp>
        <p:nvSpPr>
          <p:cNvPr id="3" name="Subtitle 2"/>
          <p:cNvSpPr>
            <a:spLocks noGrp="1"/>
          </p:cNvSpPr>
          <p:nvPr>
            <p:ph type="subTitle" idx="1"/>
          </p:nvPr>
        </p:nvSpPr>
        <p:spPr>
          <a:xfrm>
            <a:off x="1905000" y="3733800"/>
            <a:ext cx="7110876" cy="685800"/>
          </a:xfrm>
        </p:spPr>
        <p:txBody>
          <a:bodyPr>
            <a:noAutofit/>
          </a:bodyPr>
          <a:lstStyle/>
          <a:p>
            <a:r>
              <a:rPr lang="en-US" dirty="0"/>
              <a:t>From Care Partner to Caregiver --</a:t>
            </a:r>
          </a:p>
          <a:p>
            <a:r>
              <a:rPr lang="en-US" dirty="0"/>
              <a:t>Support along the dementia journey</a:t>
            </a:r>
          </a:p>
        </p:txBody>
      </p:sp>
    </p:spTree>
    <p:extLst>
      <p:ext uri="{BB962C8B-B14F-4D97-AF65-F5344CB8AC3E}">
        <p14:creationId xmlns:p14="http://schemas.microsoft.com/office/powerpoint/2010/main" val="155209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124200"/>
            <a:ext cx="5655578" cy="876329"/>
          </a:xfrm>
        </p:spPr>
        <p:txBody>
          <a:bodyPr/>
          <a:lstStyle/>
          <a:p>
            <a:r>
              <a:rPr lang="en-US" dirty="0"/>
              <a:t>Dementia</a:t>
            </a:r>
          </a:p>
        </p:txBody>
      </p:sp>
    </p:spTree>
    <p:extLst>
      <p:ext uri="{BB962C8B-B14F-4D97-AF65-F5344CB8AC3E}">
        <p14:creationId xmlns:p14="http://schemas.microsoft.com/office/powerpoint/2010/main" val="84168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7397-85ED-4CB9-B9AC-D8B3A45C3228}"/>
              </a:ext>
            </a:extLst>
          </p:cNvPr>
          <p:cNvSpPr>
            <a:spLocks noGrp="1"/>
          </p:cNvSpPr>
          <p:nvPr>
            <p:ph type="title"/>
          </p:nvPr>
        </p:nvSpPr>
        <p:spPr/>
        <p:txBody>
          <a:bodyPr/>
          <a:lstStyle/>
          <a:p>
            <a:r>
              <a:rPr lang="en-US" dirty="0"/>
              <a:t>Depression in Caregivers</a:t>
            </a:r>
          </a:p>
        </p:txBody>
      </p:sp>
      <p:sp>
        <p:nvSpPr>
          <p:cNvPr id="3" name="Content Placeholder 2">
            <a:extLst>
              <a:ext uri="{FF2B5EF4-FFF2-40B4-BE49-F238E27FC236}">
                <a16:creationId xmlns:a16="http://schemas.microsoft.com/office/drawing/2014/main" id="{2E6A0F73-AF23-4000-92C2-69AF514537E1}"/>
              </a:ext>
            </a:extLst>
          </p:cNvPr>
          <p:cNvSpPr>
            <a:spLocks noGrp="1"/>
          </p:cNvSpPr>
          <p:nvPr>
            <p:ph idx="1"/>
          </p:nvPr>
        </p:nvSpPr>
        <p:spPr>
          <a:xfrm>
            <a:off x="795863" y="1496785"/>
            <a:ext cx="7049689" cy="2797629"/>
          </a:xfrm>
        </p:spPr>
        <p:txBody>
          <a:bodyPr/>
          <a:lstStyle/>
          <a:p>
            <a:r>
              <a:rPr lang="en-US" sz="2000" dirty="0"/>
              <a:t>Depression is not limited to the patient – 20% of family caregivers, twice the rate of the general population. </a:t>
            </a:r>
          </a:p>
          <a:p>
            <a:endParaRPr lang="en-US" sz="2000" dirty="0"/>
          </a:p>
          <a:p>
            <a:r>
              <a:rPr lang="en-US" sz="2000" dirty="0"/>
              <a:t> Some studies show ~60% of  family caregivers experience depression </a:t>
            </a:r>
          </a:p>
          <a:p>
            <a:pPr marL="0" indent="0">
              <a:buNone/>
            </a:pPr>
            <a:r>
              <a:rPr lang="en-US" sz="2000" dirty="0"/>
              <a:t>when dementia is involved.</a:t>
            </a:r>
          </a:p>
          <a:p>
            <a:pPr marL="0" indent="0">
              <a:buNone/>
            </a:pPr>
            <a:endParaRPr lang="en-US" sz="2000" dirty="0"/>
          </a:p>
          <a:p>
            <a:r>
              <a:rPr lang="en-US" sz="2000" dirty="0"/>
              <a:t>With COVID-19,  loneliness (Russell 1996) which is the feeling of</a:t>
            </a:r>
          </a:p>
          <a:p>
            <a:pPr marL="0" indent="0">
              <a:buNone/>
            </a:pPr>
            <a:r>
              <a:rPr lang="en-US" sz="2000" dirty="0"/>
              <a:t>being disconnected from others, is a contributing factor to depression (Gallagher 2020).</a:t>
            </a:r>
          </a:p>
          <a:p>
            <a:pPr marL="0" indent="0">
              <a:buNone/>
            </a:pPr>
            <a:endParaRPr lang="en-US" dirty="0"/>
          </a:p>
        </p:txBody>
      </p:sp>
      <p:sp>
        <p:nvSpPr>
          <p:cNvPr id="4" name="Text Placeholder 3">
            <a:extLst>
              <a:ext uri="{FF2B5EF4-FFF2-40B4-BE49-F238E27FC236}">
                <a16:creationId xmlns:a16="http://schemas.microsoft.com/office/drawing/2014/main" id="{B03E2A56-AF90-497B-8768-5816901D92EA}"/>
              </a:ext>
            </a:extLst>
          </p:cNvPr>
          <p:cNvSpPr>
            <a:spLocks noGrp="1"/>
          </p:cNvSpPr>
          <p:nvPr>
            <p:ph type="body" sz="quarter" idx="13"/>
          </p:nvPr>
        </p:nvSpPr>
        <p:spPr/>
        <p:txBody>
          <a:bodyPr/>
          <a:lstStyle/>
          <a:p>
            <a:r>
              <a:rPr lang="en-US" dirty="0"/>
              <a:t> 				</a:t>
            </a:r>
            <a:endParaRPr lang="en-US" sz="1400" dirty="0"/>
          </a:p>
        </p:txBody>
      </p:sp>
      <p:sp>
        <p:nvSpPr>
          <p:cNvPr id="5" name="TextBox 4">
            <a:extLst>
              <a:ext uri="{FF2B5EF4-FFF2-40B4-BE49-F238E27FC236}">
                <a16:creationId xmlns:a16="http://schemas.microsoft.com/office/drawing/2014/main" id="{4E03CA53-44F1-46B4-8F46-F3753C4D1126}"/>
              </a:ext>
            </a:extLst>
          </p:cNvPr>
          <p:cNvSpPr txBox="1"/>
          <p:nvPr/>
        </p:nvSpPr>
        <p:spPr>
          <a:xfrm>
            <a:off x="2209800" y="5257800"/>
            <a:ext cx="6629400" cy="914400"/>
          </a:xfrm>
          <a:prstGeom prst="rect">
            <a:avLst/>
          </a:prstGeom>
          <a:noFill/>
        </p:spPr>
        <p:txBody>
          <a:bodyPr wrap="none" lIns="0" tIns="0" rIns="0" bIns="0" rtlCol="0">
            <a:noAutofit/>
          </a:bodyPr>
          <a:lstStyle/>
          <a:p>
            <a:endParaRPr lang="en-US" sz="1400" dirty="0"/>
          </a:p>
        </p:txBody>
      </p:sp>
    </p:spTree>
    <p:extLst>
      <p:ext uri="{BB962C8B-B14F-4D97-AF65-F5344CB8AC3E}">
        <p14:creationId xmlns:p14="http://schemas.microsoft.com/office/powerpoint/2010/main" val="1807874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Caregivers?</a:t>
            </a:r>
          </a:p>
        </p:txBody>
      </p:sp>
      <p:pic>
        <p:nvPicPr>
          <p:cNvPr id="8" name="Content Placeholder 7" descr="Pd caregiver.jpg"/>
          <p:cNvPicPr>
            <a:picLocks noGrp="1" noChangeAspect="1"/>
          </p:cNvPicPr>
          <p:nvPr>
            <p:ph sz="half" idx="2"/>
          </p:nvPr>
        </p:nvPicPr>
        <p:blipFill>
          <a:blip r:embed="rId2" cstate="print"/>
          <a:stretch>
            <a:fillRect/>
          </a:stretch>
        </p:blipFill>
        <p:spPr>
          <a:xfrm>
            <a:off x="609600" y="1676400"/>
            <a:ext cx="3767137" cy="3296245"/>
          </a:xfrm>
        </p:spPr>
      </p:pic>
      <p:sp>
        <p:nvSpPr>
          <p:cNvPr id="7" name="Content Placeholder 2"/>
          <p:cNvSpPr>
            <a:spLocks noGrp="1"/>
          </p:cNvSpPr>
          <p:nvPr>
            <p:ph sz="half" idx="1"/>
          </p:nvPr>
        </p:nvSpPr>
        <p:spPr>
          <a:xfrm>
            <a:off x="4648200" y="1371600"/>
            <a:ext cx="4056368" cy="5105400"/>
          </a:xfrm>
        </p:spPr>
        <p:style>
          <a:lnRef idx="2">
            <a:schemeClr val="dk1"/>
          </a:lnRef>
          <a:fillRef idx="1">
            <a:schemeClr val="lt1"/>
          </a:fillRef>
          <a:effectRef idx="0">
            <a:schemeClr val="dk1"/>
          </a:effectRef>
          <a:fontRef idx="minor">
            <a:schemeClr val="dk1"/>
          </a:fontRef>
        </p:style>
        <p:txBody>
          <a:bodyPr>
            <a:noAutofit/>
          </a:bodyPr>
          <a:lstStyle/>
          <a:p>
            <a:pPr marL="228600" indent="-228600">
              <a:spcAft>
                <a:spcPts val="600"/>
              </a:spcAft>
            </a:pPr>
            <a:endParaRPr lang="en-US" sz="800" dirty="0"/>
          </a:p>
          <a:p>
            <a:pPr marL="228600" indent="-228600">
              <a:spcAft>
                <a:spcPts val="600"/>
              </a:spcAft>
            </a:pPr>
            <a:r>
              <a:rPr lang="en-US" sz="1600" dirty="0"/>
              <a:t>65% of older adults rely exclusively on family and friends for assistance</a:t>
            </a:r>
          </a:p>
          <a:p>
            <a:pPr marL="228600" indent="-228600">
              <a:spcAft>
                <a:spcPts val="600"/>
              </a:spcAft>
            </a:pPr>
            <a:r>
              <a:rPr lang="en-US" sz="1600" dirty="0"/>
              <a:t>66% of caregivers are women, average age 49, married, and employed.</a:t>
            </a:r>
          </a:p>
          <a:p>
            <a:pPr marL="228600" indent="-228600">
              <a:spcAft>
                <a:spcPts val="600"/>
              </a:spcAft>
            </a:pPr>
            <a:r>
              <a:rPr lang="en-US" sz="1600" dirty="0"/>
              <a:t>Women are nearly half of all workers, and mothers are the primary breadwinners or co-breadwinners in two-thirds of American families. </a:t>
            </a:r>
          </a:p>
          <a:p>
            <a:pPr marL="228600" lvl="1" indent="-228600">
              <a:spcAft>
                <a:spcPts val="600"/>
              </a:spcAft>
              <a:buFont typeface="Wingdings" pitchFamily="2" charset="2"/>
              <a:buChar char="Ø"/>
            </a:pPr>
            <a:r>
              <a:rPr lang="en-US" sz="1600" dirty="0"/>
              <a:t>Four out of ten caregivers say they had no choice in becoming caregivers. </a:t>
            </a:r>
          </a:p>
          <a:p>
            <a:pPr marL="228600" lvl="1" indent="-228600">
              <a:spcAft>
                <a:spcPts val="600"/>
              </a:spcAft>
              <a:buFont typeface="Wingdings" pitchFamily="2" charset="2"/>
              <a:buChar char="Ø"/>
            </a:pPr>
            <a:r>
              <a:rPr lang="en-US" sz="1600" dirty="0"/>
              <a:t>Women caregivers are almost 6X as likely to suffer from depression or anxiety</a:t>
            </a:r>
          </a:p>
          <a:p>
            <a:pPr marL="228600" lvl="1" indent="-228600">
              <a:spcAft>
                <a:spcPts val="600"/>
              </a:spcAft>
              <a:buFont typeface="Wingdings" pitchFamily="2" charset="2"/>
              <a:buChar char="Ø"/>
            </a:pPr>
            <a:r>
              <a:rPr lang="en-US" sz="1600" dirty="0"/>
              <a:t>Women’s physical health suffers</a:t>
            </a:r>
          </a:p>
          <a:p>
            <a:pPr marL="392113" lvl="2" indent="-228600">
              <a:spcAft>
                <a:spcPts val="600"/>
              </a:spcAft>
              <a:buFont typeface="Wingdings" pitchFamily="2" charset="2"/>
              <a:buChar char="Ø"/>
            </a:pPr>
            <a:r>
              <a:rPr lang="en-US" sz="1150" dirty="0"/>
              <a:t>2/3 don’t take advantage of preventive health services</a:t>
            </a:r>
          </a:p>
          <a:p>
            <a:pPr marL="228600" lvl="1" indent="-228600">
              <a:spcAft>
                <a:spcPts val="600"/>
              </a:spcAft>
              <a:buFont typeface="Wingdings" pitchFamily="2" charset="2"/>
              <a:buChar char="Ø"/>
            </a:pPr>
            <a:endParaRPr lang="en-US" sz="1600" b="1" i="1" dirty="0"/>
          </a:p>
          <a:p>
            <a:pPr marL="228600" lvl="1" indent="-228600">
              <a:spcAft>
                <a:spcPts val="600"/>
              </a:spcAft>
              <a:buNone/>
            </a:pPr>
            <a:r>
              <a:rPr lang="en-US" sz="1100" dirty="0">
                <a:solidFill>
                  <a:prstClr val="black"/>
                </a:solidFill>
              </a:rPr>
              <a:t>Sources:  Family Caregiver Alliance, The Shriver Report.</a:t>
            </a:r>
          </a:p>
          <a:p>
            <a:pPr marL="228600" lvl="1" indent="-228600">
              <a:spcAft>
                <a:spcPts val="600"/>
              </a:spcAft>
              <a:buFont typeface="Wingdings" pitchFamily="2" charset="2"/>
              <a:buChar char="Ø"/>
            </a:pPr>
            <a:endParaRPr lang="en-US" sz="1600" b="1" i="1" dirty="0"/>
          </a:p>
        </p:txBody>
      </p:sp>
    </p:spTree>
    <p:extLst>
      <p:ext uri="{BB962C8B-B14F-4D97-AF65-F5344CB8AC3E}">
        <p14:creationId xmlns:p14="http://schemas.microsoft.com/office/powerpoint/2010/main" val="3178519184"/>
      </p:ext>
    </p:extLst>
  </p:cSld>
  <p:clrMapOvr>
    <a:masterClrMapping/>
  </p:clrMapOvr>
  <mc:AlternateContent xmlns:mc="http://schemas.openxmlformats.org/markup-compatibility/2006" xmlns:p14="http://schemas.microsoft.com/office/powerpoint/2010/main">
    <mc:Choice Requires="p14">
      <p:transition spd="slow" p14:dur="2000" advTm="45870"/>
    </mc:Choice>
    <mc:Fallback xmlns="">
      <p:transition xmlns:p14="http://schemas.microsoft.com/office/powerpoint/2010/main" spd="slow" advTm="4587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78A091-7F65-4FC8-B1D7-EDF489DD0DCB}"/>
              </a:ext>
            </a:extLst>
          </p:cNvPr>
          <p:cNvSpPr>
            <a:spLocks noGrp="1"/>
          </p:cNvSpPr>
          <p:nvPr>
            <p:ph type="title"/>
          </p:nvPr>
        </p:nvSpPr>
        <p:spPr/>
        <p:txBody>
          <a:bodyPr/>
          <a:lstStyle/>
          <a:p>
            <a:r>
              <a:rPr lang="en-US" dirty="0"/>
              <a:t>Depression in Caregivers</a:t>
            </a:r>
          </a:p>
        </p:txBody>
      </p:sp>
      <p:sp>
        <p:nvSpPr>
          <p:cNvPr id="7" name="Content Placeholder 6">
            <a:extLst>
              <a:ext uri="{FF2B5EF4-FFF2-40B4-BE49-F238E27FC236}">
                <a16:creationId xmlns:a16="http://schemas.microsoft.com/office/drawing/2014/main" id="{005020DC-513F-4F0B-9C24-58F3B0FB2D20}"/>
              </a:ext>
            </a:extLst>
          </p:cNvPr>
          <p:cNvSpPr>
            <a:spLocks noGrp="1"/>
          </p:cNvSpPr>
          <p:nvPr>
            <p:ph idx="1"/>
          </p:nvPr>
        </p:nvSpPr>
        <p:spPr/>
        <p:txBody>
          <a:bodyPr/>
          <a:lstStyle/>
          <a:p>
            <a:r>
              <a:rPr lang="en-US" dirty="0"/>
              <a:t>“Taking care of someone with dementia is a long-term responsibility that can be stressful and may lead to depression among family caregivers. Depression and related behavioral and cognitive changes among caregivers could in turn affect the status and prognosis of the dementia patient.” (Huang, 2022).</a:t>
            </a:r>
          </a:p>
          <a:p>
            <a:endParaRPr lang="en-US" dirty="0"/>
          </a:p>
        </p:txBody>
      </p:sp>
      <p:sp>
        <p:nvSpPr>
          <p:cNvPr id="8" name="Text Placeholder 7">
            <a:extLst>
              <a:ext uri="{FF2B5EF4-FFF2-40B4-BE49-F238E27FC236}">
                <a16:creationId xmlns:a16="http://schemas.microsoft.com/office/drawing/2014/main" id="{000FB36C-EB6F-4ADE-BB7C-FDF600C74C19}"/>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5806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Alzheimer’s Disease Progression</a:t>
            </a:r>
          </a:p>
        </p:txBody>
      </p:sp>
      <p:sp>
        <p:nvSpPr>
          <p:cNvPr id="3" name="Footer Placeholder 2"/>
          <p:cNvSpPr>
            <a:spLocks noGrp="1"/>
          </p:cNvSpPr>
          <p:nvPr>
            <p:ph type="ftr" sz="quarter" idx="4294967295"/>
          </p:nvPr>
        </p:nvSpPr>
        <p:spPr>
          <a:xfrm>
            <a:off x="3810000" y="6400800"/>
            <a:ext cx="5181600" cy="231775"/>
          </a:xfrm>
        </p:spPr>
        <p:txBody>
          <a:bodyPr/>
          <a:lstStyle/>
          <a:p>
            <a:endParaRPr lang="en-US" dirty="0">
              <a:solidFill>
                <a:srgbClr val="605F62"/>
              </a:solidFill>
            </a:endParaRPr>
          </a:p>
        </p:txBody>
      </p:sp>
      <p:pic>
        <p:nvPicPr>
          <p:cNvPr id="5" name="Picture 4"/>
          <p:cNvPicPr>
            <a:picLocks noChangeAspect="1"/>
          </p:cNvPicPr>
          <p:nvPr/>
        </p:nvPicPr>
        <p:blipFill>
          <a:blip r:embed="rId2"/>
          <a:stretch>
            <a:fillRect/>
          </a:stretch>
        </p:blipFill>
        <p:spPr>
          <a:xfrm>
            <a:off x="762000" y="1046271"/>
            <a:ext cx="7647071" cy="5010150"/>
          </a:xfrm>
          <a:prstGeom prst="rect">
            <a:avLst/>
          </a:prstGeom>
        </p:spPr>
      </p:pic>
      <p:pic>
        <p:nvPicPr>
          <p:cNvPr id="6" name="Picture 5"/>
          <p:cNvPicPr>
            <a:picLocks noChangeAspect="1"/>
          </p:cNvPicPr>
          <p:nvPr/>
        </p:nvPicPr>
        <p:blipFill>
          <a:blip r:embed="rId3"/>
          <a:stretch>
            <a:fillRect/>
          </a:stretch>
        </p:blipFill>
        <p:spPr>
          <a:xfrm>
            <a:off x="3048000" y="5737333"/>
            <a:ext cx="5124178" cy="319088"/>
          </a:xfrm>
          <a:prstGeom prst="rect">
            <a:avLst/>
          </a:prstGeom>
        </p:spPr>
      </p:pic>
      <p:sp>
        <p:nvSpPr>
          <p:cNvPr id="4" name="TextBox 3"/>
          <p:cNvSpPr txBox="1"/>
          <p:nvPr/>
        </p:nvSpPr>
        <p:spPr>
          <a:xfrm>
            <a:off x="4847583" y="4800600"/>
            <a:ext cx="1447800" cy="381000"/>
          </a:xfrm>
          <a:prstGeom prst="rect">
            <a:avLst/>
          </a:prstGeom>
          <a:noFill/>
        </p:spPr>
        <p:txBody>
          <a:bodyPr wrap="square" lIns="0" tIns="0" rIns="0" bIns="0" rtlCol="0">
            <a:noAutofit/>
          </a:bodyPr>
          <a:lstStyle/>
          <a:p>
            <a:pPr>
              <a:lnSpc>
                <a:spcPct val="90000"/>
              </a:lnSpc>
              <a:spcBef>
                <a:spcPts val="600"/>
              </a:spcBef>
            </a:pPr>
            <a:r>
              <a:rPr lang="en-US" sz="900" spc="-50" dirty="0">
                <a:solidFill>
                  <a:schemeClr val="bg1"/>
                </a:solidFill>
              </a:rPr>
              <a:t>Incontinence     Wandering</a:t>
            </a:r>
          </a:p>
          <a:p>
            <a:pPr>
              <a:lnSpc>
                <a:spcPct val="90000"/>
              </a:lnSpc>
              <a:spcBef>
                <a:spcPts val="600"/>
              </a:spcBef>
            </a:pPr>
            <a:r>
              <a:rPr lang="en-US" sz="900" spc="-50" dirty="0">
                <a:solidFill>
                  <a:schemeClr val="bg1"/>
                </a:solidFill>
              </a:rPr>
              <a:t>Nocturnal  Symptoms</a:t>
            </a:r>
          </a:p>
          <a:p>
            <a:pPr>
              <a:lnSpc>
                <a:spcPct val="90000"/>
              </a:lnSpc>
              <a:spcBef>
                <a:spcPts val="600"/>
              </a:spcBef>
            </a:pPr>
            <a:endParaRPr lang="en-US" sz="1850" spc="-50" dirty="0">
              <a:solidFill>
                <a:schemeClr val="bg1"/>
              </a:solidFill>
            </a:endParaRPr>
          </a:p>
        </p:txBody>
      </p:sp>
    </p:spTree>
    <p:extLst>
      <p:ext uri="{BB962C8B-B14F-4D97-AF65-F5344CB8AC3E}">
        <p14:creationId xmlns:p14="http://schemas.microsoft.com/office/powerpoint/2010/main" val="2866644164"/>
      </p:ext>
    </p:extLst>
  </p:cSld>
  <p:clrMapOvr>
    <a:masterClrMapping/>
  </p:clrMapOvr>
  <mc:AlternateContent xmlns:mc="http://schemas.openxmlformats.org/markup-compatibility/2006" xmlns:p14="http://schemas.microsoft.com/office/powerpoint/2010/main">
    <mc:Choice Requires="p14">
      <p:transition spd="slow" p14:dur="2000" advTm="32064"/>
    </mc:Choice>
    <mc:Fallback xmlns="">
      <p:transition xmlns:p14="http://schemas.microsoft.com/office/powerpoint/2010/main" spd="slow" advTm="3206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all" dirty="0"/>
              <a:t>Case:  Family/Caregiver Report</a:t>
            </a:r>
          </a:p>
        </p:txBody>
      </p:sp>
      <p:sp>
        <p:nvSpPr>
          <p:cNvPr id="8" name="Content Placeholder 7"/>
          <p:cNvSpPr>
            <a:spLocks noGrp="1"/>
          </p:cNvSpPr>
          <p:nvPr>
            <p:ph idx="1"/>
          </p:nvPr>
        </p:nvSpPr>
        <p:spPr>
          <a:xfrm>
            <a:off x="968187" y="2286000"/>
            <a:ext cx="7049689" cy="2971800"/>
          </a:xfrm>
        </p:spPr>
        <p:txBody>
          <a:bodyPr/>
          <a:lstStyle/>
          <a:p>
            <a:r>
              <a:rPr lang="en-US" dirty="0"/>
              <a:t>Elsie Larson is demonstrating a gradual decline with no insight into her problems which include memory.   IADLs are mostly supported which is consistent with a dementia and not Amnestic Mild Cognitive Impairment (MCI).  ADLs indicate she needs assistance with bathing.</a:t>
            </a:r>
          </a:p>
          <a:p>
            <a:r>
              <a:rPr lang="en-US" dirty="0"/>
              <a:t>The Symptoms of Early Dementia-11 Questionnaire (SED-11Q) reveal she is repeating questions which can be especially stressful to family members.  She has difficulty understanding facts which, when queried, includes not being oriented and becoming upset when family members correct her.</a:t>
            </a:r>
          </a:p>
          <a:p>
            <a:r>
              <a:rPr lang="en-US" dirty="0"/>
              <a:t>The Neuropsychiatric Inventory Questionnaire (NPI-Q) reveals agitation, anxiety, apathy, irritability, nighttime behaviors and appetite/eating.</a:t>
            </a:r>
          </a:p>
          <a:p>
            <a:r>
              <a:rPr lang="en-US" dirty="0"/>
              <a:t>Mr. Larson is endorsing mild to moderate burden on the </a:t>
            </a:r>
            <a:r>
              <a:rPr lang="en-US" dirty="0" err="1"/>
              <a:t>Zarit</a:t>
            </a:r>
            <a:r>
              <a:rPr lang="en-US" dirty="0"/>
              <a:t>.</a:t>
            </a:r>
          </a:p>
        </p:txBody>
      </p:sp>
      <p:sp>
        <p:nvSpPr>
          <p:cNvPr id="3" name="Footer Placeholder 2"/>
          <p:cNvSpPr>
            <a:spLocks noGrp="1"/>
          </p:cNvSpPr>
          <p:nvPr>
            <p:ph type="ftr" sz="quarter" idx="11"/>
          </p:nvPr>
        </p:nvSpPr>
        <p:spPr/>
        <p:txBody>
          <a:bodyPr/>
          <a:lstStyle/>
          <a:p>
            <a:endParaRPr lang="en-US" dirty="0">
              <a:solidFill>
                <a:srgbClr val="605F62"/>
              </a:solidFill>
            </a:endParaRPr>
          </a:p>
        </p:txBody>
      </p:sp>
      <p:pic>
        <p:nvPicPr>
          <p:cNvPr id="10" name="Picture 7" descr="http://impactinit.assetsdelivery.com/thumbnails/ivonnewierink/ivonnewierink0803/ivonnewierink08030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43" y="152400"/>
            <a:ext cx="1863725"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6603787"/>
      </p:ext>
    </p:extLst>
  </p:cSld>
  <p:clrMapOvr>
    <a:masterClrMapping/>
  </p:clrMapOvr>
  <mc:AlternateContent xmlns:mc="http://schemas.openxmlformats.org/markup-compatibility/2006" xmlns:p14="http://schemas.microsoft.com/office/powerpoint/2010/main">
    <mc:Choice Requires="p14">
      <p:transition spd="slow" p14:dur="2000" advTm="47689"/>
    </mc:Choice>
    <mc:Fallback xmlns="">
      <p:transition xmlns:p14="http://schemas.microsoft.com/office/powerpoint/2010/main" spd="slow" advTm="4768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WANDERING/GETTING LOST</a:t>
            </a:r>
          </a:p>
        </p:txBody>
      </p:sp>
      <p:sp>
        <p:nvSpPr>
          <p:cNvPr id="3" name="Content Placeholder 2"/>
          <p:cNvSpPr>
            <a:spLocks noGrp="1"/>
          </p:cNvSpPr>
          <p:nvPr>
            <p:ph idx="1"/>
          </p:nvPr>
        </p:nvSpPr>
        <p:spPr>
          <a:xfrm>
            <a:off x="838200" y="1295400"/>
            <a:ext cx="7049689" cy="4093029"/>
          </a:xfrm>
        </p:spPr>
        <p:txBody>
          <a:bodyPr/>
          <a:lstStyle/>
          <a:p>
            <a:r>
              <a:rPr lang="en-US" dirty="0"/>
              <a:t>W</a:t>
            </a:r>
            <a:r>
              <a:rPr lang="en-US" dirty="0">
                <a:latin typeface="Arial" panose="020B0604020202020204" pitchFamily="34" charset="0"/>
                <a:cs typeface="Arial" panose="020B0604020202020204" pitchFamily="34" charset="0"/>
              </a:rPr>
              <a:t>andering:</a:t>
            </a:r>
          </a:p>
          <a:p>
            <a:pPr lvl="1"/>
            <a:r>
              <a:rPr lang="en-US" dirty="0">
                <a:latin typeface="Arial" panose="020B0604020202020204" pitchFamily="34" charset="0"/>
                <a:cs typeface="Arial" panose="020B0604020202020204" pitchFamily="34" charset="0"/>
              </a:rPr>
              <a:t>Stress or fear – </a:t>
            </a:r>
            <a:r>
              <a:rPr lang="en-US" dirty="0" err="1">
                <a:latin typeface="Arial" panose="020B0604020202020204" pitchFamily="34" charset="0"/>
                <a:cs typeface="Arial" panose="020B0604020202020204" pitchFamily="34" charset="0"/>
              </a:rPr>
              <a:t>overstimulating</a:t>
            </a:r>
            <a:r>
              <a:rPr lang="en-US" dirty="0">
                <a:latin typeface="Arial" panose="020B0604020202020204" pitchFamily="34" charset="0"/>
                <a:cs typeface="Arial" panose="020B0604020202020204" pitchFamily="34" charset="0"/>
              </a:rPr>
              <a:t> environment</a:t>
            </a:r>
          </a:p>
          <a:p>
            <a:pPr lvl="1"/>
            <a:r>
              <a:rPr lang="en-US" dirty="0">
                <a:latin typeface="Arial" panose="020B0604020202020204" pitchFamily="34" charset="0"/>
                <a:cs typeface="Arial" panose="020B0604020202020204" pitchFamily="34" charset="0"/>
              </a:rPr>
              <a:t>Searching – for someone or some place (psychosis)</a:t>
            </a:r>
          </a:p>
          <a:p>
            <a:pPr lvl="1"/>
            <a:r>
              <a:rPr lang="en-US" dirty="0">
                <a:latin typeface="Arial" panose="020B0604020202020204" pitchFamily="34" charset="0"/>
                <a:cs typeface="Arial" panose="020B0604020202020204" pitchFamily="34" charset="0"/>
              </a:rPr>
              <a:t>Boredom</a:t>
            </a:r>
          </a:p>
          <a:p>
            <a:pPr lvl="1"/>
            <a:r>
              <a:rPr lang="en-US" dirty="0">
                <a:latin typeface="Arial" panose="020B0604020202020204" pitchFamily="34" charset="0"/>
                <a:cs typeface="Arial" panose="020B0604020202020204" pitchFamily="34" charset="0"/>
              </a:rPr>
              <a:t>Basic needs—looking for bathroom, food, wants to go outside</a:t>
            </a:r>
          </a:p>
          <a:p>
            <a:pPr lvl="1"/>
            <a:r>
              <a:rPr lang="en-US" dirty="0">
                <a:latin typeface="Arial" panose="020B0604020202020204" pitchFamily="34" charset="0"/>
                <a:cs typeface="Arial" panose="020B0604020202020204" pitchFamily="34" charset="0"/>
              </a:rPr>
              <a:t>Past Routines– try to go to work, do chores, buy groceries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Driving:</a:t>
            </a:r>
          </a:p>
          <a:p>
            <a:pPr lvl="1"/>
            <a:r>
              <a:rPr lang="en-US" dirty="0">
                <a:latin typeface="Arial" panose="020B0604020202020204" pitchFamily="34" charset="0"/>
                <a:cs typeface="Arial" panose="020B0604020202020204" pitchFamily="34" charset="0"/>
              </a:rPr>
              <a:t>Getting lost is complicated by the reaction of the driver (judgment) </a:t>
            </a:r>
          </a:p>
          <a:p>
            <a:pPr marL="0" indent="0">
              <a:buNone/>
            </a:pPr>
            <a:endParaRPr lang="en-US" dirty="0"/>
          </a:p>
        </p:txBody>
      </p:sp>
      <p:sp>
        <p:nvSpPr>
          <p:cNvPr id="4" name="Footer Placeholder 3"/>
          <p:cNvSpPr>
            <a:spLocks noGrp="1"/>
          </p:cNvSpPr>
          <p:nvPr>
            <p:ph type="ftr" sz="quarter" idx="4294967295"/>
          </p:nvPr>
        </p:nvSpPr>
        <p:spPr>
          <a:xfrm>
            <a:off x="3962400" y="6484938"/>
            <a:ext cx="5181600" cy="231775"/>
          </a:xfrm>
        </p:spPr>
        <p:txBody>
          <a:bodyPr/>
          <a:lstStyle/>
          <a:p>
            <a:endParaRPr lang="en-US" dirty="0">
              <a:solidFill>
                <a:srgbClr val="605F62"/>
              </a:solidFill>
            </a:endParaRPr>
          </a:p>
        </p:txBody>
      </p:sp>
    </p:spTree>
    <p:extLst>
      <p:ext uri="{BB962C8B-B14F-4D97-AF65-F5344CB8AC3E}">
        <p14:creationId xmlns:p14="http://schemas.microsoft.com/office/powerpoint/2010/main" val="3501552364"/>
      </p:ext>
    </p:extLst>
  </p:cSld>
  <p:clrMapOvr>
    <a:masterClrMapping/>
  </p:clrMapOvr>
  <mc:AlternateContent xmlns:mc="http://schemas.openxmlformats.org/markup-compatibility/2006" xmlns:p14="http://schemas.microsoft.com/office/powerpoint/2010/main">
    <mc:Choice Requires="p14">
      <p:transition spd="slow" p14:dur="2000" advTm="73672"/>
    </mc:Choice>
    <mc:Fallback xmlns="">
      <p:transition xmlns:p14="http://schemas.microsoft.com/office/powerpoint/2010/main" spd="slow" advTm="7367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46E5072-4594-4F11-B352-3162168E0EF2}"/>
              </a:ext>
            </a:extLst>
          </p:cNvPr>
          <p:cNvSpPr>
            <a:spLocks noGrp="1" noChangeArrowheads="1"/>
          </p:cNvSpPr>
          <p:nvPr>
            <p:ph type="title"/>
          </p:nvPr>
        </p:nvSpPr>
        <p:spPr/>
        <p:txBody>
          <a:bodyPr/>
          <a:lstStyle/>
          <a:p>
            <a:pPr eaLnBrk="1" hangingPunct="1"/>
            <a:r>
              <a:rPr lang="en-US" altLang="en-US" cap="all" dirty="0"/>
              <a:t>Psychosis in Dementia</a:t>
            </a:r>
          </a:p>
        </p:txBody>
      </p:sp>
      <p:sp>
        <p:nvSpPr>
          <p:cNvPr id="18435" name="Rectangle 3">
            <a:extLst>
              <a:ext uri="{FF2B5EF4-FFF2-40B4-BE49-F238E27FC236}">
                <a16:creationId xmlns:a16="http://schemas.microsoft.com/office/drawing/2014/main" id="{41D979F3-4741-4F42-AF82-BAF28D9C2378}"/>
              </a:ext>
            </a:extLst>
          </p:cNvPr>
          <p:cNvSpPr>
            <a:spLocks noGrp="1" noChangeArrowheads="1"/>
          </p:cNvSpPr>
          <p:nvPr>
            <p:ph type="body" idx="1"/>
          </p:nvPr>
        </p:nvSpPr>
        <p:spPr>
          <a:xfrm>
            <a:off x="762000" y="1219200"/>
            <a:ext cx="7049689" cy="4648200"/>
          </a:xfrm>
        </p:spPr>
        <p:txBody>
          <a:bodyPr/>
          <a:lstStyle/>
          <a:p>
            <a:r>
              <a:rPr lang="en-US" altLang="en-US" dirty="0"/>
              <a:t>Delusions</a:t>
            </a:r>
          </a:p>
          <a:p>
            <a:pPr lvl="1"/>
            <a:r>
              <a:rPr lang="en-US" altLang="en-US" dirty="0"/>
              <a:t>Someone is stealing, spouse is having an affair</a:t>
            </a:r>
          </a:p>
          <a:p>
            <a:pPr lvl="1"/>
            <a:r>
              <a:rPr lang="en-US" altLang="en-US" dirty="0"/>
              <a:t>misidentification syndrome</a:t>
            </a:r>
          </a:p>
          <a:p>
            <a:pPr lvl="2"/>
            <a:r>
              <a:rPr lang="en-US" altLang="en-US" sz="1600" dirty="0"/>
              <a:t>I want to go home</a:t>
            </a:r>
          </a:p>
          <a:p>
            <a:pPr lvl="2"/>
            <a:r>
              <a:rPr lang="en-US" altLang="en-US" sz="1600" dirty="0" err="1"/>
              <a:t>Capgrass</a:t>
            </a:r>
            <a:r>
              <a:rPr lang="en-US" altLang="en-US" sz="1600" dirty="0"/>
              <a:t> syndrome:  patient says to husband, Don, that the other Don went to the MRI with her.</a:t>
            </a:r>
          </a:p>
          <a:p>
            <a:pPr marL="457200" lvl="2" indent="0">
              <a:buNone/>
            </a:pPr>
            <a:endParaRPr lang="en-US" altLang="en-US" dirty="0"/>
          </a:p>
          <a:p>
            <a:r>
              <a:rPr lang="en-US" altLang="en-US" dirty="0"/>
              <a:t>Hallucinations</a:t>
            </a:r>
          </a:p>
          <a:p>
            <a:pPr lvl="1"/>
            <a:r>
              <a:rPr lang="en-US" altLang="en-US" dirty="0"/>
              <a:t>Typically visual, most common in Dementia of the </a:t>
            </a:r>
            <a:r>
              <a:rPr lang="en-US" altLang="en-US" dirty="0" err="1"/>
              <a:t>Lewy</a:t>
            </a:r>
            <a:r>
              <a:rPr lang="en-US" altLang="en-US" dirty="0"/>
              <a:t> Body Type</a:t>
            </a:r>
          </a:p>
          <a:p>
            <a:pPr lvl="1"/>
            <a:r>
              <a:rPr lang="en-US" altLang="en-US" dirty="0"/>
              <a:t>Do not be overly concerned if they are not distressing to the patient</a:t>
            </a:r>
          </a:p>
          <a:p>
            <a:pPr lvl="1"/>
            <a:endParaRPr lang="en-US" altLang="en-US" dirty="0"/>
          </a:p>
          <a:p>
            <a:r>
              <a:rPr lang="en-US" altLang="en-US" dirty="0"/>
              <a:t>Management</a:t>
            </a:r>
          </a:p>
          <a:p>
            <a:pPr lvl="1"/>
            <a:r>
              <a:rPr lang="en-US" altLang="en-US" dirty="0"/>
              <a:t>Sensory deficits:  hearing and vision</a:t>
            </a:r>
          </a:p>
          <a:p>
            <a:pPr lvl="1"/>
            <a:r>
              <a:rPr lang="en-US" altLang="en-US" dirty="0"/>
              <a:t>hyperthyroidism, disturbances of glucose metabolism, digitalis overdose, anticholinergic side effects, and psychoactive drug overdose</a:t>
            </a:r>
          </a:p>
          <a:p>
            <a:pPr lvl="1"/>
            <a:endParaRPr lang="en-US" altLang="en-US" dirty="0"/>
          </a:p>
          <a:p>
            <a:pPr lvl="1"/>
            <a:endParaRPr lang="en-US" altLang="en-US" dirty="0"/>
          </a:p>
        </p:txBody>
      </p:sp>
    </p:spTree>
    <p:extLst>
      <p:ext uri="{BB962C8B-B14F-4D97-AF65-F5344CB8AC3E}">
        <p14:creationId xmlns:p14="http://schemas.microsoft.com/office/powerpoint/2010/main" val="1455825876"/>
      </p:ext>
    </p:extLst>
  </p:cSld>
  <p:clrMapOvr>
    <a:masterClrMapping/>
  </p:clrMapOvr>
  <mc:AlternateContent xmlns:mc="http://schemas.openxmlformats.org/markup-compatibility/2006" xmlns:p14="http://schemas.microsoft.com/office/powerpoint/2010/main">
    <mc:Choice Requires="p14">
      <p:transition spd="slow" p14:dur="2000" advTm="112109"/>
    </mc:Choice>
    <mc:Fallback xmlns="">
      <p:transition xmlns:p14="http://schemas.microsoft.com/office/powerpoint/2010/main" spd="slow" advTm="11210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E59-2F37-4023-A003-EED2F50D09BB}"/>
              </a:ext>
            </a:extLst>
          </p:cNvPr>
          <p:cNvSpPr>
            <a:spLocks noGrp="1"/>
          </p:cNvSpPr>
          <p:nvPr>
            <p:ph type="title"/>
          </p:nvPr>
        </p:nvSpPr>
        <p:spPr/>
        <p:txBody>
          <a:bodyPr/>
          <a:lstStyle/>
          <a:p>
            <a:r>
              <a:rPr lang="en-US" dirty="0"/>
              <a:t>Other Dementia Issues Affecting Caregivers</a:t>
            </a:r>
          </a:p>
        </p:txBody>
      </p:sp>
      <p:sp>
        <p:nvSpPr>
          <p:cNvPr id="3" name="Content Placeholder 2">
            <a:extLst>
              <a:ext uri="{FF2B5EF4-FFF2-40B4-BE49-F238E27FC236}">
                <a16:creationId xmlns:a16="http://schemas.microsoft.com/office/drawing/2014/main" id="{A538CDE7-4B63-450C-911F-EAB010A92B84}"/>
              </a:ext>
            </a:extLst>
          </p:cNvPr>
          <p:cNvSpPr>
            <a:spLocks noGrp="1"/>
          </p:cNvSpPr>
          <p:nvPr>
            <p:ph idx="1"/>
          </p:nvPr>
        </p:nvSpPr>
        <p:spPr/>
        <p:txBody>
          <a:bodyPr/>
          <a:lstStyle/>
          <a:p>
            <a:r>
              <a:rPr lang="en-US" dirty="0"/>
              <a:t>Anosognosia</a:t>
            </a:r>
          </a:p>
          <a:p>
            <a:r>
              <a:rPr lang="en-US" dirty="0"/>
              <a:t>Sleep</a:t>
            </a:r>
          </a:p>
          <a:p>
            <a:r>
              <a:rPr lang="en-US" dirty="0"/>
              <a:t>Appetite</a:t>
            </a:r>
          </a:p>
          <a:p>
            <a:r>
              <a:rPr lang="en-US" dirty="0"/>
              <a:t>Agitation</a:t>
            </a:r>
          </a:p>
          <a:p>
            <a:r>
              <a:rPr lang="en-US" dirty="0"/>
              <a:t>Disinhibition</a:t>
            </a:r>
          </a:p>
          <a:p>
            <a:endParaRPr lang="en-US" dirty="0"/>
          </a:p>
          <a:p>
            <a:endParaRPr lang="en-US" dirty="0"/>
          </a:p>
          <a:p>
            <a:endParaRPr lang="en-US" dirty="0"/>
          </a:p>
        </p:txBody>
      </p:sp>
    </p:spTree>
    <p:extLst>
      <p:ext uri="{BB962C8B-B14F-4D97-AF65-F5344CB8AC3E}">
        <p14:creationId xmlns:p14="http://schemas.microsoft.com/office/powerpoint/2010/main" val="3457610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B479-BA01-47CB-BDF9-EF722F91E1A9}"/>
              </a:ext>
            </a:extLst>
          </p:cNvPr>
          <p:cNvSpPr>
            <a:spLocks noGrp="1"/>
          </p:cNvSpPr>
          <p:nvPr>
            <p:ph type="title"/>
          </p:nvPr>
        </p:nvSpPr>
        <p:spPr/>
        <p:txBody>
          <a:bodyPr/>
          <a:lstStyle/>
          <a:p>
            <a:r>
              <a:rPr lang="en-US" dirty="0" err="1"/>
              <a:t>Zarit</a:t>
            </a:r>
            <a:r>
              <a:rPr lang="en-US" dirty="0"/>
              <a:t> Caregiver Burden Assessment</a:t>
            </a:r>
          </a:p>
        </p:txBody>
      </p:sp>
      <p:pic>
        <p:nvPicPr>
          <p:cNvPr id="6" name="Content Placeholder 5">
            <a:extLst>
              <a:ext uri="{FF2B5EF4-FFF2-40B4-BE49-F238E27FC236}">
                <a16:creationId xmlns:a16="http://schemas.microsoft.com/office/drawing/2014/main" id="{5C075291-28C7-4411-A9C2-38625BD6EB03}"/>
              </a:ext>
            </a:extLst>
          </p:cNvPr>
          <p:cNvPicPr>
            <a:picLocks noGrp="1" noChangeAspect="1"/>
          </p:cNvPicPr>
          <p:nvPr>
            <p:ph idx="4294967295"/>
          </p:nvPr>
        </p:nvPicPr>
        <p:blipFill>
          <a:blip r:embed="rId2"/>
          <a:stretch>
            <a:fillRect/>
          </a:stretch>
        </p:blipFill>
        <p:spPr>
          <a:xfrm>
            <a:off x="838200" y="919755"/>
            <a:ext cx="4267200" cy="5478507"/>
          </a:xfrm>
        </p:spPr>
      </p:pic>
      <p:sp>
        <p:nvSpPr>
          <p:cNvPr id="3" name="TextBox 2">
            <a:extLst>
              <a:ext uri="{FF2B5EF4-FFF2-40B4-BE49-F238E27FC236}">
                <a16:creationId xmlns:a16="http://schemas.microsoft.com/office/drawing/2014/main" id="{8F565613-3C5E-488F-91D8-9F4FC40E3E6F}"/>
              </a:ext>
            </a:extLst>
          </p:cNvPr>
          <p:cNvSpPr txBox="1"/>
          <p:nvPr/>
        </p:nvSpPr>
        <p:spPr>
          <a:xfrm>
            <a:off x="5562600" y="4572000"/>
            <a:ext cx="2743200" cy="1676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
        <p:nvSpPr>
          <p:cNvPr id="7" name="TextBox 6">
            <a:extLst>
              <a:ext uri="{FF2B5EF4-FFF2-40B4-BE49-F238E27FC236}">
                <a16:creationId xmlns:a16="http://schemas.microsoft.com/office/drawing/2014/main" id="{F86C04F3-E2A4-497C-8C4F-CEB7F94268A6}"/>
              </a:ext>
            </a:extLst>
          </p:cNvPr>
          <p:cNvSpPr txBox="1"/>
          <p:nvPr/>
        </p:nvSpPr>
        <p:spPr>
          <a:xfrm>
            <a:off x="4114800" y="2971800"/>
            <a:ext cx="914400" cy="914400"/>
          </a:xfrm>
          <a:prstGeom prst="rect">
            <a:avLst/>
          </a:prstGeom>
          <a:noFill/>
        </p:spPr>
        <p:txBody>
          <a:bodyPr wrap="square" lIns="0" tIns="0" rIns="0" bIns="0" rtlCol="0">
            <a:noAutofit/>
          </a:bodyPr>
          <a:lstStyle/>
          <a:p>
            <a:pPr>
              <a:lnSpc>
                <a:spcPct val="90000"/>
              </a:lnSpc>
              <a:spcBef>
                <a:spcPts val="600"/>
              </a:spcBef>
            </a:pPr>
            <a:endParaRPr lang="en-US" sz="1850" spc="-50" dirty="0"/>
          </a:p>
        </p:txBody>
      </p:sp>
      <p:sp>
        <p:nvSpPr>
          <p:cNvPr id="8" name="TextBox 7">
            <a:extLst>
              <a:ext uri="{FF2B5EF4-FFF2-40B4-BE49-F238E27FC236}">
                <a16:creationId xmlns:a16="http://schemas.microsoft.com/office/drawing/2014/main" id="{0A661246-5014-416F-B006-84E530DEDA1C}"/>
              </a:ext>
            </a:extLst>
          </p:cNvPr>
          <p:cNvSpPr txBox="1"/>
          <p:nvPr/>
        </p:nvSpPr>
        <p:spPr>
          <a:xfrm>
            <a:off x="5715000" y="4648200"/>
            <a:ext cx="2819400" cy="1447800"/>
          </a:xfrm>
          <a:prstGeom prst="rect">
            <a:avLst/>
          </a:prstGeom>
          <a:noFill/>
        </p:spPr>
        <p:txBody>
          <a:bodyPr wrap="square" lIns="0" tIns="0" rIns="0" bIns="0" rtlCol="0">
            <a:noAutofit/>
          </a:bodyPr>
          <a:lstStyle/>
          <a:p>
            <a:pPr>
              <a:lnSpc>
                <a:spcPct val="90000"/>
              </a:lnSpc>
              <a:spcBef>
                <a:spcPts val="600"/>
              </a:spcBef>
            </a:pPr>
            <a:r>
              <a:rPr lang="en-US" sz="1200" u="sng" spc="-50" dirty="0" err="1"/>
              <a:t>Zarit</a:t>
            </a:r>
            <a:r>
              <a:rPr lang="en-US" sz="1200" u="sng" spc="-50" dirty="0"/>
              <a:t> Burden Interview Scoring </a:t>
            </a:r>
          </a:p>
          <a:p>
            <a:pPr>
              <a:lnSpc>
                <a:spcPct val="90000"/>
              </a:lnSpc>
              <a:spcBef>
                <a:spcPts val="600"/>
              </a:spcBef>
            </a:pPr>
            <a:r>
              <a:rPr lang="en-US" sz="1200" spc="-50" dirty="0"/>
              <a:t>Total score range: 0 to 88</a:t>
            </a:r>
          </a:p>
          <a:p>
            <a:pPr>
              <a:lnSpc>
                <a:spcPct val="90000"/>
              </a:lnSpc>
              <a:spcBef>
                <a:spcPts val="600"/>
              </a:spcBef>
            </a:pPr>
            <a:r>
              <a:rPr lang="en-US" sz="1200" spc="-50" dirty="0"/>
              <a:t>0‐21: no to mild burden</a:t>
            </a:r>
          </a:p>
          <a:p>
            <a:pPr>
              <a:lnSpc>
                <a:spcPct val="90000"/>
              </a:lnSpc>
              <a:spcBef>
                <a:spcPts val="600"/>
              </a:spcBef>
            </a:pPr>
            <a:r>
              <a:rPr lang="en-US" sz="1200" spc="-50" dirty="0"/>
              <a:t>21‐40: mild to moderate burden</a:t>
            </a:r>
          </a:p>
          <a:p>
            <a:pPr>
              <a:lnSpc>
                <a:spcPct val="90000"/>
              </a:lnSpc>
              <a:spcBef>
                <a:spcPts val="600"/>
              </a:spcBef>
            </a:pPr>
            <a:r>
              <a:rPr lang="en-US" sz="1200" spc="-50" dirty="0"/>
              <a:t>41‐60: moderate to severe burden</a:t>
            </a:r>
          </a:p>
          <a:p>
            <a:pPr>
              <a:lnSpc>
                <a:spcPct val="90000"/>
              </a:lnSpc>
              <a:spcBef>
                <a:spcPts val="600"/>
              </a:spcBef>
            </a:pPr>
            <a:r>
              <a:rPr lang="en-US" sz="1200" spc="-50" dirty="0"/>
              <a:t>≥ 61: severe burden</a:t>
            </a:r>
          </a:p>
        </p:txBody>
      </p:sp>
    </p:spTree>
    <p:extLst>
      <p:ext uri="{BB962C8B-B14F-4D97-AF65-F5344CB8AC3E}">
        <p14:creationId xmlns:p14="http://schemas.microsoft.com/office/powerpoint/2010/main" val="40244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SO HARD FOR PATIENTS TO RECEIVE CARE?</a:t>
            </a:r>
          </a:p>
        </p:txBody>
      </p:sp>
      <p:sp>
        <p:nvSpPr>
          <p:cNvPr id="5" name="Content Placeholder 4"/>
          <p:cNvSpPr>
            <a:spLocks noGrp="1"/>
          </p:cNvSpPr>
          <p:nvPr>
            <p:ph idx="1"/>
          </p:nvPr>
        </p:nvSpPr>
        <p:spPr/>
        <p:txBody>
          <a:bodyPr/>
          <a:lstStyle/>
          <a:p>
            <a:pPr marL="457200" indent="-457200">
              <a:buAutoNum type="arabicPeriod"/>
            </a:pPr>
            <a:r>
              <a:rPr lang="en-US" dirty="0"/>
              <a:t>I don’t feel comfortable asking for help.</a:t>
            </a:r>
          </a:p>
          <a:p>
            <a:pPr marL="457200" indent="-457200">
              <a:buAutoNum type="arabicPeriod"/>
            </a:pPr>
            <a:endParaRPr lang="en-US" sz="800" dirty="0"/>
          </a:p>
          <a:p>
            <a:pPr marL="457200" indent="-457200">
              <a:buAutoNum type="arabicPeriod" startAt="2"/>
            </a:pPr>
            <a:r>
              <a:rPr lang="en-US" dirty="0"/>
              <a:t>No one wants to be a burden on others.</a:t>
            </a:r>
          </a:p>
          <a:p>
            <a:pPr marL="457200" indent="-457200">
              <a:buAutoNum type="arabicPeriod" startAt="2"/>
            </a:pPr>
            <a:endParaRPr lang="en-US" sz="800" dirty="0"/>
          </a:p>
          <a:p>
            <a:pPr marL="457200" indent="-457200">
              <a:buAutoNum type="arabicPeriod" startAt="2"/>
            </a:pPr>
            <a:r>
              <a:rPr lang="en-US" dirty="0"/>
              <a:t>It is hard to admit to needing care.</a:t>
            </a:r>
          </a:p>
          <a:p>
            <a:pPr marL="457200" indent="-457200">
              <a:buAutoNum type="arabicPeriod" startAt="2"/>
            </a:pPr>
            <a:endParaRPr lang="en-US" sz="800" dirty="0"/>
          </a:p>
          <a:p>
            <a:pPr marL="457200" indent="-457200">
              <a:buAutoNum type="arabicPeriod" startAt="2"/>
            </a:pPr>
            <a:r>
              <a:rPr lang="en-US" dirty="0"/>
              <a:t>I’m afraid that I’ll ask and no one will be there, or I will be abandoned.</a:t>
            </a:r>
          </a:p>
          <a:p>
            <a:pPr marL="457200" indent="-457200">
              <a:buAutoNum type="arabicPeriod" startAt="2"/>
            </a:pPr>
            <a:endParaRPr lang="en-US" sz="800" dirty="0"/>
          </a:p>
          <a:p>
            <a:pPr marL="457200" indent="-457200">
              <a:buAutoNum type="arabicPeriod" startAt="2"/>
            </a:pPr>
            <a:r>
              <a:rPr lang="en-US" dirty="0"/>
              <a:t>I don’t want to lose my privacy.</a:t>
            </a:r>
          </a:p>
          <a:p>
            <a:pPr marL="457200" indent="-457200">
              <a:buAutoNum type="arabicPeriod" startAt="2"/>
            </a:pPr>
            <a:endParaRPr lang="en-US" sz="800" dirty="0"/>
          </a:p>
          <a:p>
            <a:pPr marL="457200" indent="-457200">
              <a:buAutoNum type="arabicPeriod" startAt="2"/>
            </a:pPr>
            <a:r>
              <a:rPr lang="en-US" dirty="0"/>
              <a:t>I don’t want to feel vulnerable.</a:t>
            </a:r>
          </a:p>
          <a:p>
            <a:pPr marL="457200" indent="-457200">
              <a:buAutoNum type="arabicPeriod" startAt="2"/>
            </a:pPr>
            <a:endParaRPr lang="en-US" sz="800" dirty="0"/>
          </a:p>
          <a:p>
            <a:pPr marL="457200" indent="-457200">
              <a:buAutoNum type="arabicPeriod" startAt="2"/>
            </a:pPr>
            <a:r>
              <a:rPr lang="en-US" dirty="0"/>
              <a:t>I don’t want to lose my dignity.</a:t>
            </a:r>
          </a:p>
          <a:p>
            <a:pPr marL="457200" indent="-457200">
              <a:buAutoNum type="arabicPeriod" startAt="2"/>
            </a:pPr>
            <a:endParaRPr lang="en-US" sz="800" dirty="0"/>
          </a:p>
          <a:p>
            <a:pPr marL="457200" indent="-457200">
              <a:buAutoNum type="arabicPeriod" startAt="2"/>
            </a:pPr>
            <a:r>
              <a:rPr lang="en-US" dirty="0"/>
              <a:t>I am the giver—not the other way around.</a:t>
            </a:r>
          </a:p>
        </p:txBody>
      </p:sp>
      <p:sp>
        <p:nvSpPr>
          <p:cNvPr id="3" name="Footer Placeholder 2"/>
          <p:cNvSpPr>
            <a:spLocks noGrp="1"/>
          </p:cNvSpPr>
          <p:nvPr>
            <p:ph type="ftr" sz="quarter" idx="11"/>
          </p:nvPr>
        </p:nvSpPr>
        <p:spPr/>
        <p:txBody>
          <a:bodyPr/>
          <a:lstStyle/>
          <a:p>
            <a:endParaRPr lang="en-US" dirty="0">
              <a:solidFill>
                <a:srgbClr val="605F62"/>
              </a:solidFill>
            </a:endParaRPr>
          </a:p>
        </p:txBody>
      </p:sp>
      <p:sp>
        <p:nvSpPr>
          <p:cNvPr id="4" name="Text Placeholder 3"/>
          <p:cNvSpPr>
            <a:spLocks noGrp="1"/>
          </p:cNvSpPr>
          <p:nvPr>
            <p:ph type="body" sz="quarter" idx="13"/>
          </p:nvPr>
        </p:nvSpPr>
        <p:spPr>
          <a:xfrm>
            <a:off x="990600" y="914400"/>
            <a:ext cx="7162800" cy="457200"/>
          </a:xfrm>
        </p:spPr>
        <p:txBody>
          <a:bodyPr/>
          <a:lstStyle/>
          <a:p>
            <a:r>
              <a:rPr lang="en-US" dirty="0"/>
              <a:t>	Perspective on what your loved one, the patient, might be feeling</a:t>
            </a:r>
          </a:p>
        </p:txBody>
      </p:sp>
    </p:spTree>
    <p:extLst>
      <p:ext uri="{BB962C8B-B14F-4D97-AF65-F5344CB8AC3E}">
        <p14:creationId xmlns:p14="http://schemas.microsoft.com/office/powerpoint/2010/main" val="2177568149"/>
      </p:ext>
    </p:extLst>
  </p:cSld>
  <p:clrMapOvr>
    <a:masterClrMapping/>
  </p:clrMapOvr>
  <mc:AlternateContent xmlns:mc="http://schemas.openxmlformats.org/markup-compatibility/2006" xmlns:p14="http://schemas.microsoft.com/office/powerpoint/2010/main">
    <mc:Choice Requires="p14">
      <p:transition spd="slow" p14:dur="2000" advTm="79031"/>
    </mc:Choice>
    <mc:Fallback xmlns="">
      <p:transition xmlns:p14="http://schemas.microsoft.com/office/powerpoint/2010/main" spd="slow" advTm="790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all" dirty="0"/>
              <a:t>Case</a:t>
            </a:r>
          </a:p>
        </p:txBody>
      </p:sp>
      <p:sp>
        <p:nvSpPr>
          <p:cNvPr id="8" name="Content Placeholder 7"/>
          <p:cNvSpPr>
            <a:spLocks noGrp="1"/>
          </p:cNvSpPr>
          <p:nvPr>
            <p:ph idx="1"/>
          </p:nvPr>
        </p:nvSpPr>
        <p:spPr>
          <a:xfrm>
            <a:off x="838200" y="2507796"/>
            <a:ext cx="7049689" cy="4093029"/>
          </a:xfrm>
        </p:spPr>
        <p:txBody>
          <a:bodyPr/>
          <a:lstStyle/>
          <a:p>
            <a:pPr>
              <a:buFontTx/>
              <a:buNone/>
            </a:pPr>
            <a:r>
              <a:rPr lang="en-US" dirty="0">
                <a:latin typeface="Arial" charset="0"/>
              </a:rPr>
              <a:t>	Elsie Larson is an 82-year-old, right-handed married Caucasian    female with 16 years of education, retired from teaching 17 years ago.  Since she was about 70, her husband, Don Larson noticed a gradual decline in memory.  He wondered if it was a mistake that she had stopped teaching at 65.  Now, he is frustrated that she stays home during the day and resists his efforts to get together with friends.  Elsie does not think that there is a problem and is angry that Mr. Larson is insisting that she see a doctor.</a:t>
            </a:r>
            <a:endParaRPr lang="en-US" sz="2400" dirty="0">
              <a:latin typeface="Arial" charset="0"/>
            </a:endParaRPr>
          </a:p>
          <a:p>
            <a:endParaRPr lang="en-US" dirty="0"/>
          </a:p>
        </p:txBody>
      </p:sp>
      <p:sp>
        <p:nvSpPr>
          <p:cNvPr id="3" name="Footer Placeholder 2"/>
          <p:cNvSpPr>
            <a:spLocks noGrp="1"/>
          </p:cNvSpPr>
          <p:nvPr>
            <p:ph type="ftr" sz="quarter" idx="4294967295"/>
          </p:nvPr>
        </p:nvSpPr>
        <p:spPr>
          <a:xfrm>
            <a:off x="3962400" y="6484938"/>
            <a:ext cx="5181600" cy="231775"/>
          </a:xfrm>
        </p:spPr>
        <p:txBody>
          <a:bodyPr/>
          <a:lstStyle/>
          <a:p>
            <a:endParaRPr lang="en-US" dirty="0">
              <a:solidFill>
                <a:srgbClr val="605F62"/>
              </a:solidFill>
            </a:endParaRPr>
          </a:p>
        </p:txBody>
      </p:sp>
      <p:pic>
        <p:nvPicPr>
          <p:cNvPr id="10" name="Picture 7" descr="http://impactinit.assetsdelivery.com/thumbnails/ivonnewierink/ivonnewierink0803/ivonnewierink08030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43" y="152400"/>
            <a:ext cx="1863725"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1759770"/>
      </p:ext>
    </p:extLst>
  </p:cSld>
  <p:clrMapOvr>
    <a:masterClrMapping/>
  </p:clrMapOvr>
  <mc:AlternateContent xmlns:mc="http://schemas.openxmlformats.org/markup-compatibility/2006" xmlns:p14="http://schemas.microsoft.com/office/powerpoint/2010/main">
    <mc:Choice Requires="p14">
      <p:transition spd="slow" p14:dur="2000" advTm="38180"/>
    </mc:Choice>
    <mc:Fallback xmlns="">
      <p:transition xmlns:p14="http://schemas.microsoft.com/office/powerpoint/2010/main" spd="slow" advTm="3818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PATIENTS ACCEPT CARE</a:t>
            </a:r>
          </a:p>
        </p:txBody>
      </p:sp>
      <p:sp>
        <p:nvSpPr>
          <p:cNvPr id="5" name="Content Placeholder 4"/>
          <p:cNvSpPr>
            <a:spLocks noGrp="1"/>
          </p:cNvSpPr>
          <p:nvPr>
            <p:ph idx="1"/>
          </p:nvPr>
        </p:nvSpPr>
        <p:spPr/>
        <p:txBody>
          <a:bodyPr/>
          <a:lstStyle/>
          <a:p>
            <a:pPr marL="457200" indent="-457200">
              <a:buAutoNum type="arabicPeriod"/>
            </a:pPr>
            <a:r>
              <a:rPr lang="en-US" dirty="0">
                <a:latin typeface="Arial"/>
                <a:cs typeface="Arial"/>
              </a:rPr>
              <a:t>Dignity and Routine</a:t>
            </a:r>
          </a:p>
          <a:p>
            <a:pPr marL="457200" indent="-457200">
              <a:buAutoNum type="arabicPeriod"/>
            </a:pPr>
            <a:endParaRPr lang="en-US" sz="1000" dirty="0">
              <a:latin typeface="Arial"/>
              <a:cs typeface="Arial"/>
            </a:endParaRPr>
          </a:p>
          <a:p>
            <a:pPr marL="457200" indent="-457200">
              <a:buAutoNum type="arabicPeriod" startAt="2"/>
            </a:pPr>
            <a:r>
              <a:rPr lang="en-US" dirty="0">
                <a:latin typeface="Arial"/>
                <a:cs typeface="Arial"/>
              </a:rPr>
              <a:t>Appropriate Communication</a:t>
            </a:r>
          </a:p>
          <a:p>
            <a:pPr marL="457200" indent="-457200">
              <a:buAutoNum type="arabicPeriod" startAt="2"/>
            </a:pPr>
            <a:endParaRPr lang="en-US" sz="1000" dirty="0">
              <a:latin typeface="Arial"/>
              <a:cs typeface="Arial"/>
            </a:endParaRPr>
          </a:p>
          <a:p>
            <a:pPr marL="457200" indent="-457200">
              <a:buAutoNum type="arabicPeriod" startAt="2"/>
            </a:pPr>
            <a:r>
              <a:rPr lang="en-US" dirty="0">
                <a:latin typeface="Arial"/>
                <a:cs typeface="Arial"/>
              </a:rPr>
              <a:t>Mutual Enjoyment</a:t>
            </a:r>
          </a:p>
          <a:p>
            <a:pPr marL="457200" indent="-457200">
              <a:buAutoNum type="arabicPeriod" startAt="2"/>
            </a:pPr>
            <a:endParaRPr lang="en-US" sz="1000" dirty="0">
              <a:latin typeface="Arial"/>
              <a:cs typeface="Arial"/>
            </a:endParaRPr>
          </a:p>
          <a:p>
            <a:pPr marL="457200" indent="-457200">
              <a:buAutoNum type="arabicPeriod" startAt="2"/>
            </a:pPr>
            <a:r>
              <a:rPr lang="en-US" dirty="0">
                <a:latin typeface="Arial"/>
                <a:cs typeface="Arial"/>
              </a:rPr>
              <a:t>Good Enough</a:t>
            </a:r>
          </a:p>
          <a:p>
            <a:pPr marL="457200" indent="-457200">
              <a:buAutoNum type="arabicPeriod" startAt="2"/>
            </a:pPr>
            <a:endParaRPr lang="en-US" sz="1000" dirty="0">
              <a:latin typeface="Arial"/>
              <a:cs typeface="Arial"/>
            </a:endParaRPr>
          </a:p>
          <a:p>
            <a:pPr marL="457200" indent="-457200">
              <a:buAutoNum type="arabicPeriod" startAt="2"/>
            </a:pPr>
            <a:r>
              <a:rPr lang="en-US" dirty="0">
                <a:latin typeface="Arial"/>
                <a:cs typeface="Arial"/>
              </a:rPr>
              <a:t>Maximize Strengths</a:t>
            </a:r>
          </a:p>
          <a:p>
            <a:pPr marL="457200" indent="-457200">
              <a:buAutoNum type="arabicPeriod" startAt="2"/>
            </a:pPr>
            <a:endParaRPr lang="en-US" sz="1000" dirty="0">
              <a:latin typeface="Arial"/>
              <a:cs typeface="Arial"/>
            </a:endParaRPr>
          </a:p>
          <a:p>
            <a:pPr marL="457200" indent="-457200">
              <a:buAutoNum type="arabicPeriod" startAt="2"/>
            </a:pPr>
            <a:r>
              <a:rPr lang="en-US" dirty="0">
                <a:latin typeface="Arial"/>
                <a:cs typeface="Arial"/>
              </a:rPr>
              <a:t>Activities</a:t>
            </a:r>
          </a:p>
        </p:txBody>
      </p:sp>
      <p:sp>
        <p:nvSpPr>
          <p:cNvPr id="4" name="Text Placeholder 3"/>
          <p:cNvSpPr>
            <a:spLocks noGrp="1"/>
          </p:cNvSpPr>
          <p:nvPr>
            <p:ph type="body" sz="quarter" idx="13"/>
          </p:nvPr>
        </p:nvSpPr>
        <p:spPr>
          <a:xfrm>
            <a:off x="990600" y="914400"/>
            <a:ext cx="7162800" cy="457200"/>
          </a:xfrm>
        </p:spPr>
        <p:txBody>
          <a:bodyPr/>
          <a:lstStyle/>
          <a:p>
            <a:r>
              <a:rPr lang="en-US" dirty="0"/>
              <a:t>	</a:t>
            </a:r>
          </a:p>
        </p:txBody>
      </p:sp>
    </p:spTree>
    <p:extLst>
      <p:ext uri="{BB962C8B-B14F-4D97-AF65-F5344CB8AC3E}">
        <p14:creationId xmlns:p14="http://schemas.microsoft.com/office/powerpoint/2010/main" val="3954607257"/>
      </p:ext>
    </p:extLst>
  </p:cSld>
  <p:clrMapOvr>
    <a:masterClrMapping/>
  </p:clrMapOvr>
  <mc:AlternateContent xmlns:mc="http://schemas.openxmlformats.org/markup-compatibility/2006" xmlns:p14="http://schemas.microsoft.com/office/powerpoint/2010/main">
    <mc:Choice Requires="p14">
      <p:transition spd="slow" p14:dur="2000" advTm="79031"/>
    </mc:Choice>
    <mc:Fallback xmlns="">
      <p:transition xmlns:p14="http://schemas.microsoft.com/office/powerpoint/2010/main" spd="slow" advTm="7903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CAREGIVING:  DIGNITY AND ROUTINE</a:t>
            </a:r>
          </a:p>
        </p:txBody>
      </p:sp>
      <p:sp>
        <p:nvSpPr>
          <p:cNvPr id="9" name="Content Placeholder 8"/>
          <p:cNvSpPr>
            <a:spLocks noGrp="1"/>
          </p:cNvSpPr>
          <p:nvPr>
            <p:ph sz="quarter" idx="4"/>
          </p:nvPr>
        </p:nvSpPr>
        <p:spPr>
          <a:xfrm>
            <a:off x="4724400" y="1524000"/>
            <a:ext cx="3770375" cy="3733800"/>
          </a:xfrm>
        </p:spPr>
        <p:txBody>
          <a:bodyPr/>
          <a:lstStyle/>
          <a:p>
            <a:r>
              <a:rPr lang="en-US" dirty="0"/>
              <a:t>Waiting on the caregiver increases awareness of helplessness, along with the “tedium of anticipation.” Caregiver thinks “After all, she has all day and I have so much to do.”  By the time the caregiver arrives, the patient may respond in anger.  The caregiver thinks “This is what I get in return?”</a:t>
            </a:r>
          </a:p>
          <a:p>
            <a:pPr marL="0" indent="0">
              <a:buNone/>
            </a:pPr>
            <a:endParaRPr lang="en-US" dirty="0"/>
          </a:p>
          <a:p>
            <a:r>
              <a:rPr lang="en-US" dirty="0"/>
              <a:t> Instead give the patient a  realistic predictable schedule</a:t>
            </a:r>
          </a:p>
          <a:p>
            <a:endParaRPr lang="en-US" dirty="0"/>
          </a:p>
        </p:txBody>
      </p:sp>
      <p:sp>
        <p:nvSpPr>
          <p:cNvPr id="3" name="Footer Placeholder 2"/>
          <p:cNvSpPr>
            <a:spLocks noGrp="1"/>
          </p:cNvSpPr>
          <p:nvPr>
            <p:ph type="ftr" sz="quarter" idx="11"/>
          </p:nvPr>
        </p:nvSpPr>
        <p:spPr/>
        <p:txBody>
          <a:bodyPr/>
          <a:lstStyle/>
          <a:p>
            <a:endParaRPr lang="en-US" dirty="0">
              <a:solidFill>
                <a:srgbClr val="605F62"/>
              </a:solidFill>
            </a:endParaRPr>
          </a:p>
        </p:txBody>
      </p:sp>
      <p:pic>
        <p:nvPicPr>
          <p:cNvPr id="12" name="Content Placeholder 5" descr="postem notes.jpg"/>
          <p:cNvPicPr>
            <a:picLocks noChangeAspect="1"/>
          </p:cNvPicPr>
          <p:nvPr/>
        </p:nvPicPr>
        <p:blipFill>
          <a:blip r:embed="rId2" cstate="print"/>
          <a:stretch>
            <a:fillRect/>
          </a:stretch>
        </p:blipFill>
        <p:spPr>
          <a:xfrm>
            <a:off x="818744" y="3513183"/>
            <a:ext cx="3733800" cy="2489200"/>
          </a:xfrm>
          <a:prstGeom prst="rect">
            <a:avLst/>
          </a:prstGeom>
        </p:spPr>
      </p:pic>
      <p:pic>
        <p:nvPicPr>
          <p:cNvPr id="14" name="Picture 2" descr="dementia"/>
          <p:cNvPicPr>
            <a:picLocks noGrp="1" noChangeAspect="1" noChangeArrowheads="1"/>
          </p:cNvPicPr>
          <p:nvPr>
            <p:ph sz="half" idx="2"/>
          </p:nvPr>
        </p:nvPicPr>
        <p:blipFill>
          <a:blip r:embed="rId3" cstate="print"/>
          <a:srcRect/>
          <a:stretch>
            <a:fillRect/>
          </a:stretch>
        </p:blipFill>
        <p:spPr bwMode="auto">
          <a:xfrm>
            <a:off x="835476" y="1376812"/>
            <a:ext cx="1905000" cy="2882900"/>
          </a:xfrm>
          <a:prstGeom prst="rect">
            <a:avLst/>
          </a:prstGeom>
          <a:noFill/>
        </p:spPr>
      </p:pic>
    </p:spTree>
    <p:extLst>
      <p:ext uri="{BB962C8B-B14F-4D97-AF65-F5344CB8AC3E}">
        <p14:creationId xmlns:p14="http://schemas.microsoft.com/office/powerpoint/2010/main" val="2420315236"/>
      </p:ext>
    </p:extLst>
  </p:cSld>
  <p:clrMapOvr>
    <a:masterClrMapping/>
  </p:clrMapOvr>
  <mc:AlternateContent xmlns:mc="http://schemas.openxmlformats.org/markup-compatibility/2006" xmlns:p14="http://schemas.microsoft.com/office/powerpoint/2010/main">
    <mc:Choice Requires="p14">
      <p:transition spd="slow" p14:dur="2000" advTm="40581"/>
    </mc:Choice>
    <mc:Fallback xmlns="">
      <p:transition xmlns:p14="http://schemas.microsoft.com/office/powerpoint/2010/main" spd="slow" advTm="4058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CAREGIVING:  APPROPRIATE COMMUNICATION</a:t>
            </a:r>
          </a:p>
        </p:txBody>
      </p:sp>
      <p:sp>
        <p:nvSpPr>
          <p:cNvPr id="3" name="Content Placeholder 2"/>
          <p:cNvSpPr>
            <a:spLocks noGrp="1"/>
          </p:cNvSpPr>
          <p:nvPr>
            <p:ph idx="1"/>
          </p:nvPr>
        </p:nvSpPr>
        <p:spPr>
          <a:xfrm>
            <a:off x="762000" y="1143000"/>
            <a:ext cx="7657003" cy="5029200"/>
          </a:xfrm>
        </p:spPr>
        <p:txBody>
          <a:bodyPr/>
          <a:lstStyle/>
          <a:p>
            <a:r>
              <a:rPr lang="en-US" u="sng" dirty="0"/>
              <a:t>Choices</a:t>
            </a:r>
            <a:r>
              <a:rPr lang="en-US" dirty="0"/>
              <a:t>:  Giving our patients too many options actually is confusing and overwhelming.  At an earlier stage of the disease you may ask, “do you want to do this or that?”  Later on you might say, “let’s do this” rather than “do you want to do this?” </a:t>
            </a:r>
            <a:r>
              <a:rPr lang="en-US" b="1" dirty="0"/>
              <a:t>You are helping our patients manage their world so they can be successful and less anxious</a:t>
            </a:r>
            <a:r>
              <a:rPr lang="en-US" dirty="0"/>
              <a:t>.</a:t>
            </a:r>
          </a:p>
          <a:p>
            <a:endParaRPr lang="en-US" dirty="0"/>
          </a:p>
          <a:p>
            <a:r>
              <a:rPr lang="en-US" u="sng" dirty="0"/>
              <a:t>Getting into the patient’s world</a:t>
            </a:r>
            <a:r>
              <a:rPr lang="en-US" dirty="0"/>
              <a:t>:  Base communication on what the patient believes is real, do not correct or try to orient.  </a:t>
            </a:r>
            <a:r>
              <a:rPr lang="en-US" b="1" dirty="0"/>
              <a:t>Validate what the patient believes, focus on feelings. </a:t>
            </a:r>
          </a:p>
          <a:p>
            <a:pPr lvl="1"/>
            <a:r>
              <a:rPr lang="en-US" dirty="0"/>
              <a:t>Use active listening techniques where you reflect back what you think the person is feeling and end with a question for confirmation (e.g. “You’re feeling frustrated because you’ve been waiting all day for Bob?   Is that right?”  Bob is her brother who died 10 years ago).</a:t>
            </a:r>
          </a:p>
          <a:p>
            <a:pPr lvl="1"/>
            <a:r>
              <a:rPr lang="en-US" dirty="0"/>
              <a:t>Redirect the conversation to a new topic or activity (it may be helpful to cue old memories).  “I’m sure he’ll be here soon.  Why don’t you show me that scrapbook you were thinking of updating.  I’m curious to see what you are thinking.” (Notice no choices were given).</a:t>
            </a:r>
          </a:p>
          <a:p>
            <a:pPr lvl="1"/>
            <a:endParaRPr lang="en-US" dirty="0"/>
          </a:p>
          <a:p>
            <a:endParaRPr lang="en-US" u="sng" dirty="0"/>
          </a:p>
          <a:p>
            <a:endParaRPr lang="en-US" sz="2400" dirty="0"/>
          </a:p>
          <a:p>
            <a:endParaRPr lang="en-US" sz="2400" dirty="0"/>
          </a:p>
          <a:p>
            <a:endParaRPr lang="en-US" dirty="0"/>
          </a:p>
        </p:txBody>
      </p:sp>
    </p:spTree>
    <p:extLst>
      <p:ext uri="{BB962C8B-B14F-4D97-AF65-F5344CB8AC3E}">
        <p14:creationId xmlns:p14="http://schemas.microsoft.com/office/powerpoint/2010/main" val="2063006842"/>
      </p:ext>
    </p:extLst>
  </p:cSld>
  <p:clrMapOvr>
    <a:masterClrMapping/>
  </p:clrMapOvr>
  <mc:AlternateContent xmlns:mc="http://schemas.openxmlformats.org/markup-compatibility/2006" xmlns:p14="http://schemas.microsoft.com/office/powerpoint/2010/main">
    <mc:Choice Requires="p14">
      <p:transition spd="slow" p14:dur="2000" advTm="74630"/>
    </mc:Choice>
    <mc:Fallback xmlns="">
      <p:transition xmlns:p14="http://schemas.microsoft.com/office/powerpoint/2010/main" spd="slow" advTm="7463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CAREGIVING:  MUTUAL ENJOYMENT</a:t>
            </a:r>
          </a:p>
        </p:txBody>
      </p:sp>
      <p:sp>
        <p:nvSpPr>
          <p:cNvPr id="5" name="Content Placeholder 4"/>
          <p:cNvSpPr>
            <a:spLocks noGrp="1"/>
          </p:cNvSpPr>
          <p:nvPr>
            <p:ph idx="1"/>
          </p:nvPr>
        </p:nvSpPr>
        <p:spPr/>
        <p:txBody>
          <a:bodyPr/>
          <a:lstStyle/>
          <a:p>
            <a:r>
              <a:rPr lang="en-US" u="sng" dirty="0"/>
              <a:t>Fear of Abandonment</a:t>
            </a:r>
            <a:r>
              <a:rPr lang="en-US" dirty="0"/>
              <a:t>:  Patients fear using up the caregiver’s good will, may try to conceal their needs, limit the amount of help they receive, obsess over signs of weariness in the caregiver, become suspicious that the caregiver’s dedication may be dwindling.  </a:t>
            </a:r>
          </a:p>
          <a:p>
            <a:endParaRPr lang="en-US" dirty="0"/>
          </a:p>
          <a:p>
            <a:r>
              <a:rPr lang="en-US" u="sng" dirty="0"/>
              <a:t>Reassurance Through a Sense of Mutual Enjoyment</a:t>
            </a:r>
            <a:r>
              <a:rPr lang="en-US" dirty="0"/>
              <a:t>:  The patient needs to know they are more than “a body with endless needs.”  Taking time to “savor a favorite piece of music,” rather than striving to get everything done, “the rest of what is done takes place in a context that has been elevated for both people.”</a:t>
            </a:r>
            <a:endParaRPr lang="en-US" u="sng" dirty="0"/>
          </a:p>
          <a:p>
            <a:endParaRPr lang="en-US" dirty="0"/>
          </a:p>
        </p:txBody>
      </p:sp>
      <p:sp>
        <p:nvSpPr>
          <p:cNvPr id="3" name="Footer Placeholder 2"/>
          <p:cNvSpPr>
            <a:spLocks noGrp="1"/>
          </p:cNvSpPr>
          <p:nvPr>
            <p:ph type="ftr" sz="quarter" idx="11"/>
          </p:nvPr>
        </p:nvSpPr>
        <p:spPr/>
        <p:txBody>
          <a:bodyPr/>
          <a:lstStyle/>
          <a:p>
            <a:endParaRPr lang="en-US" dirty="0">
              <a:solidFill>
                <a:srgbClr val="605F62"/>
              </a:solidFill>
            </a:endParaRPr>
          </a:p>
        </p:txBody>
      </p:sp>
      <p:sp>
        <p:nvSpPr>
          <p:cNvPr id="4" name="Text Placeholder 3"/>
          <p:cNvSpPr>
            <a:spLocks noGrp="1"/>
          </p:cNvSpPr>
          <p:nvPr>
            <p:ph type="body" sz="quarter" idx="13"/>
          </p:nvPr>
        </p:nvSpPr>
        <p:spPr/>
        <p:txBody>
          <a:bodyPr/>
          <a:lstStyle/>
          <a:p>
            <a:r>
              <a:rPr lang="en-US" dirty="0"/>
              <a:t>Emotional memories are often resilient to forgetting</a:t>
            </a:r>
          </a:p>
        </p:txBody>
      </p:sp>
      <p:pic>
        <p:nvPicPr>
          <p:cNvPr id="7" name="Content Placeholder 5" descr="120406061350-lunden-boomer-caregivers-horizontal-large-gallery.jpg"/>
          <p:cNvPicPr>
            <a:picLocks noChangeAspect="1"/>
          </p:cNvPicPr>
          <p:nvPr/>
        </p:nvPicPr>
        <p:blipFill>
          <a:blip r:embed="rId2" cstate="print"/>
          <a:stretch>
            <a:fillRect/>
          </a:stretch>
        </p:blipFill>
        <p:spPr>
          <a:xfrm>
            <a:off x="4454098" y="4343400"/>
            <a:ext cx="3352800" cy="1888516"/>
          </a:xfrm>
          <a:prstGeom prst="rect">
            <a:avLst/>
          </a:prstGeom>
        </p:spPr>
      </p:pic>
    </p:spTree>
    <p:extLst>
      <p:ext uri="{BB962C8B-B14F-4D97-AF65-F5344CB8AC3E}">
        <p14:creationId xmlns:p14="http://schemas.microsoft.com/office/powerpoint/2010/main" val="3841916843"/>
      </p:ext>
    </p:extLst>
  </p:cSld>
  <p:clrMapOvr>
    <a:masterClrMapping/>
  </p:clrMapOvr>
  <mc:AlternateContent xmlns:mc="http://schemas.openxmlformats.org/markup-compatibility/2006" xmlns:p14="http://schemas.microsoft.com/office/powerpoint/2010/main">
    <mc:Choice Requires="p14">
      <p:transition spd="slow" p14:dur="2000" advTm="69115"/>
    </mc:Choice>
    <mc:Fallback xmlns="">
      <p:transition xmlns:p14="http://schemas.microsoft.com/office/powerpoint/2010/main" spd="slow" advTm="69115"/>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22066" cy="762000"/>
          </a:xfrm>
        </p:spPr>
        <p:txBody>
          <a:bodyPr/>
          <a:lstStyle/>
          <a:p>
            <a:r>
              <a:rPr lang="en-US" cap="all" dirty="0"/>
              <a:t>Caregiving:  GOOD ENOUGH</a:t>
            </a:r>
          </a:p>
        </p:txBody>
      </p:sp>
      <p:sp>
        <p:nvSpPr>
          <p:cNvPr id="4" name="Content Placeholder 3"/>
          <p:cNvSpPr>
            <a:spLocks noGrp="1"/>
          </p:cNvSpPr>
          <p:nvPr>
            <p:ph idx="1"/>
          </p:nvPr>
        </p:nvSpPr>
        <p:spPr>
          <a:xfrm>
            <a:off x="838200" y="990600"/>
            <a:ext cx="7197714" cy="3959606"/>
          </a:xfrm>
        </p:spPr>
        <p:txBody>
          <a:bodyPr/>
          <a:lstStyle/>
          <a:p>
            <a:r>
              <a:rPr lang="en-US" u="sng" dirty="0"/>
              <a:t>Moderation in help</a:t>
            </a:r>
            <a:r>
              <a:rPr lang="en-US" dirty="0"/>
              <a:t>:  In trying to help, caregivers often take over a patient’s life.  The patient may respond with frustration and bitterness.</a:t>
            </a:r>
          </a:p>
          <a:p>
            <a:endParaRPr lang="en-US" dirty="0"/>
          </a:p>
          <a:p>
            <a:r>
              <a:rPr lang="en-US" u="sng" dirty="0"/>
              <a:t>Honor the patient’s preferences</a:t>
            </a:r>
            <a:r>
              <a:rPr lang="en-US" dirty="0"/>
              <a:t>: When independence is threatened (or lost), what may seem trivial or inconsequential, may take on great importance to the patient.  When these small requests are honored, there is less shame and anger.  The Principal of Negotiated Risk (Debi Crystal MSW LCSW).</a:t>
            </a:r>
          </a:p>
          <a:p>
            <a:endParaRPr lang="en-US" dirty="0"/>
          </a:p>
          <a:p>
            <a:r>
              <a:rPr lang="en-US" u="sng" dirty="0"/>
              <a:t>Identify giving opportunities</a:t>
            </a:r>
            <a:r>
              <a:rPr lang="en-US" dirty="0"/>
              <a:t>:  Counter the patient’s feelings of indebtedness, passivity, and uselessness by accepting their offer to help (e.g. fold towels). The Principal of Partial Participation.</a:t>
            </a:r>
          </a:p>
        </p:txBody>
      </p:sp>
      <p:pic>
        <p:nvPicPr>
          <p:cNvPr id="6" name="Content Placeholder 5" descr="folding towels.png"/>
          <p:cNvPicPr>
            <a:picLocks noChangeAspect="1"/>
          </p:cNvPicPr>
          <p:nvPr/>
        </p:nvPicPr>
        <p:blipFill>
          <a:blip r:embed="rId2" cstate="print"/>
          <a:stretch>
            <a:fillRect/>
          </a:stretch>
        </p:blipFill>
        <p:spPr>
          <a:xfrm>
            <a:off x="3886200" y="4495800"/>
            <a:ext cx="4048125" cy="1789824"/>
          </a:xfrm>
          <a:prstGeom prst="rect">
            <a:avLst/>
          </a:prstGeom>
        </p:spPr>
      </p:pic>
    </p:spTree>
    <p:extLst>
      <p:ext uri="{BB962C8B-B14F-4D97-AF65-F5344CB8AC3E}">
        <p14:creationId xmlns:p14="http://schemas.microsoft.com/office/powerpoint/2010/main" val="1999026008"/>
      </p:ext>
    </p:extLst>
  </p:cSld>
  <p:clrMapOvr>
    <a:masterClrMapping/>
  </p:clrMapOvr>
  <mc:AlternateContent xmlns:mc="http://schemas.openxmlformats.org/markup-compatibility/2006" xmlns:p14="http://schemas.microsoft.com/office/powerpoint/2010/main">
    <mc:Choice Requires="p14">
      <p:transition spd="slow" p14:dur="2000" advTm="108626"/>
    </mc:Choice>
    <mc:Fallback xmlns="">
      <p:transition xmlns:p14="http://schemas.microsoft.com/office/powerpoint/2010/main" spd="slow" advTm="10862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CAREGIVING:  MAXIMIZE STRENGTHS</a:t>
            </a:r>
          </a:p>
        </p:txBody>
      </p:sp>
      <p:sp>
        <p:nvSpPr>
          <p:cNvPr id="3" name="Content Placeholder 2"/>
          <p:cNvSpPr>
            <a:spLocks noGrp="1"/>
          </p:cNvSpPr>
          <p:nvPr>
            <p:ph idx="1"/>
          </p:nvPr>
        </p:nvSpPr>
        <p:spPr>
          <a:xfrm>
            <a:off x="685800" y="1600200"/>
            <a:ext cx="7886700" cy="3263504"/>
          </a:xfrm>
        </p:spPr>
        <p:txBody>
          <a:bodyPr>
            <a:normAutofit/>
          </a:bodyPr>
          <a:lstStyle/>
          <a:p>
            <a:r>
              <a:rPr lang="en-US" dirty="0"/>
              <a:t>It is important to maximize our patient’s strengths and minimize what is hard for the patient.  Setting up an environment where success is more likely and bumping up against memory problem is less likely.  </a:t>
            </a:r>
          </a:p>
          <a:p>
            <a:endParaRPr lang="en-US" dirty="0"/>
          </a:p>
          <a:p>
            <a:r>
              <a:rPr lang="en-US" dirty="0"/>
              <a:t>Day programs, if available, are great at doing that.  They also provide needed respite for the caregiver.</a:t>
            </a:r>
            <a:r>
              <a:rPr lang="en-US" sz="2400" dirty="0"/>
              <a:t>  </a:t>
            </a:r>
          </a:p>
        </p:txBody>
      </p:sp>
      <p:pic>
        <p:nvPicPr>
          <p:cNvPr id="4" name="irc_mi" descr="http://northwestchicagoland.northwestquarterly.com/wp-content/uploads/2014/04/Mind-Delnor-Glen-Sp14.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886200"/>
            <a:ext cx="4171950" cy="2476500"/>
          </a:xfrm>
          <a:prstGeom prst="rect">
            <a:avLst/>
          </a:prstGeom>
          <a:noFill/>
          <a:ln>
            <a:noFill/>
          </a:ln>
        </p:spPr>
      </p:pic>
    </p:spTree>
    <p:extLst>
      <p:ext uri="{BB962C8B-B14F-4D97-AF65-F5344CB8AC3E}">
        <p14:creationId xmlns:p14="http://schemas.microsoft.com/office/powerpoint/2010/main" val="2340573409"/>
      </p:ext>
    </p:extLst>
  </p:cSld>
  <p:clrMapOvr>
    <a:masterClrMapping/>
  </p:clrMapOvr>
  <mc:AlternateContent xmlns:mc="http://schemas.openxmlformats.org/markup-compatibility/2006" xmlns:p14="http://schemas.microsoft.com/office/powerpoint/2010/main">
    <mc:Choice Requires="p14">
      <p:transition spd="slow" p14:dur="2000" advTm="59943"/>
    </mc:Choice>
    <mc:Fallback xmlns="">
      <p:transition xmlns:p14="http://schemas.microsoft.com/office/powerpoint/2010/main" spd="slow" advTm="59943"/>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CAREGIVING:  Activities</a:t>
            </a:r>
          </a:p>
        </p:txBody>
      </p:sp>
      <p:sp>
        <p:nvSpPr>
          <p:cNvPr id="4" name="Footer Placeholder 3"/>
          <p:cNvSpPr>
            <a:spLocks noGrp="1"/>
          </p:cNvSpPr>
          <p:nvPr>
            <p:ph type="ftr" sz="quarter" idx="11"/>
          </p:nvPr>
        </p:nvSpPr>
        <p:spPr/>
        <p:txBody>
          <a:bodyPr/>
          <a:lstStyle/>
          <a:p>
            <a:endParaRPr lang="en-US" dirty="0">
              <a:solidFill>
                <a:srgbClr val="605F62"/>
              </a:solidFill>
            </a:endParaRPr>
          </a:p>
        </p:txBody>
      </p:sp>
      <p:sp>
        <p:nvSpPr>
          <p:cNvPr id="6" name="Text Placeholder 5"/>
          <p:cNvSpPr>
            <a:spLocks noGrp="1"/>
          </p:cNvSpPr>
          <p:nvPr>
            <p:ph type="body" sz="quarter" idx="13"/>
          </p:nvPr>
        </p:nvSpPr>
        <p:spPr/>
        <p:txBody>
          <a:bodyPr/>
          <a:lstStyle/>
          <a:p>
            <a:r>
              <a:rPr lang="en-US" dirty="0"/>
              <a:t>Pet Therapy, Music Therapy, Art Therapy, </a:t>
            </a:r>
          </a:p>
          <a:p>
            <a:r>
              <a:rPr lang="en-US" dirty="0"/>
              <a:t>Exercise, Sing-along</a:t>
            </a:r>
          </a:p>
        </p:txBody>
      </p:sp>
      <p:pic>
        <p:nvPicPr>
          <p:cNvPr id="7" name="Picture 6"/>
          <p:cNvPicPr>
            <a:picLocks noChangeAspect="1"/>
          </p:cNvPicPr>
          <p:nvPr/>
        </p:nvPicPr>
        <p:blipFill>
          <a:blip r:embed="rId2"/>
          <a:stretch>
            <a:fillRect/>
          </a:stretch>
        </p:blipFill>
        <p:spPr>
          <a:xfrm>
            <a:off x="1005839" y="1676400"/>
            <a:ext cx="2478658" cy="1824038"/>
          </a:xfrm>
          <a:prstGeom prst="rect">
            <a:avLst/>
          </a:prstGeom>
        </p:spPr>
      </p:pic>
      <p:pic>
        <p:nvPicPr>
          <p:cNvPr id="8" name="Picture 7"/>
          <p:cNvPicPr>
            <a:picLocks noChangeAspect="1"/>
          </p:cNvPicPr>
          <p:nvPr/>
        </p:nvPicPr>
        <p:blipFill>
          <a:blip r:embed="rId3"/>
          <a:stretch>
            <a:fillRect/>
          </a:stretch>
        </p:blipFill>
        <p:spPr>
          <a:xfrm>
            <a:off x="3886200" y="3551909"/>
            <a:ext cx="4229100" cy="2476500"/>
          </a:xfrm>
          <a:prstGeom prst="rect">
            <a:avLst/>
          </a:prstGeom>
        </p:spPr>
      </p:pic>
      <p:pic>
        <p:nvPicPr>
          <p:cNvPr id="9" name="Picture 8"/>
          <p:cNvPicPr>
            <a:picLocks noChangeAspect="1"/>
          </p:cNvPicPr>
          <p:nvPr/>
        </p:nvPicPr>
        <p:blipFill>
          <a:blip r:embed="rId4"/>
          <a:stretch>
            <a:fillRect/>
          </a:stretch>
        </p:blipFill>
        <p:spPr>
          <a:xfrm>
            <a:off x="6479061" y="544056"/>
            <a:ext cx="1749154" cy="2550653"/>
          </a:xfrm>
          <a:prstGeom prst="rect">
            <a:avLst/>
          </a:prstGeom>
        </p:spPr>
      </p:pic>
      <p:pic>
        <p:nvPicPr>
          <p:cNvPr id="10" name="Picture 9"/>
          <p:cNvPicPr>
            <a:picLocks noChangeAspect="1"/>
          </p:cNvPicPr>
          <p:nvPr/>
        </p:nvPicPr>
        <p:blipFill>
          <a:blip r:embed="rId5"/>
          <a:stretch>
            <a:fillRect/>
          </a:stretch>
        </p:blipFill>
        <p:spPr>
          <a:xfrm>
            <a:off x="3871039" y="1694992"/>
            <a:ext cx="2020023" cy="1533525"/>
          </a:xfrm>
          <a:prstGeom prst="rect">
            <a:avLst/>
          </a:prstGeom>
        </p:spPr>
      </p:pic>
      <p:pic>
        <p:nvPicPr>
          <p:cNvPr id="11" name="Picture 10"/>
          <p:cNvPicPr>
            <a:picLocks noChangeAspect="1"/>
          </p:cNvPicPr>
          <p:nvPr/>
        </p:nvPicPr>
        <p:blipFill>
          <a:blip r:embed="rId6"/>
          <a:stretch>
            <a:fillRect/>
          </a:stretch>
        </p:blipFill>
        <p:spPr>
          <a:xfrm>
            <a:off x="228600" y="3693227"/>
            <a:ext cx="3505200" cy="2335182"/>
          </a:xfrm>
          <a:prstGeom prst="rect">
            <a:avLst/>
          </a:prstGeom>
        </p:spPr>
      </p:pic>
    </p:spTree>
    <p:extLst>
      <p:ext uri="{BB962C8B-B14F-4D97-AF65-F5344CB8AC3E}">
        <p14:creationId xmlns:p14="http://schemas.microsoft.com/office/powerpoint/2010/main" val="3367093363"/>
      </p:ext>
    </p:extLst>
  </p:cSld>
  <p:clrMapOvr>
    <a:masterClrMapping/>
  </p:clrMapOvr>
  <mc:AlternateContent xmlns:mc="http://schemas.openxmlformats.org/markup-compatibility/2006" xmlns:p14="http://schemas.microsoft.com/office/powerpoint/2010/main">
    <mc:Choice Requires="p14">
      <p:transition spd="slow" p14:dur="2000" advTm="3328"/>
    </mc:Choice>
    <mc:Fallback xmlns="">
      <p:transition xmlns:p14="http://schemas.microsoft.com/office/powerpoint/2010/main" spd="slow" advTm="3328"/>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924801" cy="762000"/>
          </a:xfrm>
        </p:spPr>
        <p:txBody>
          <a:bodyPr/>
          <a:lstStyle/>
          <a:p>
            <a:r>
              <a:rPr lang="en-US" dirty="0"/>
              <a:t>WHY IS IT SO HARD FOR CAREGIVERS TO ACCEPT HELP?</a:t>
            </a:r>
          </a:p>
        </p:txBody>
      </p:sp>
      <p:sp>
        <p:nvSpPr>
          <p:cNvPr id="5" name="Content Placeholder 4"/>
          <p:cNvSpPr>
            <a:spLocks noGrp="1"/>
          </p:cNvSpPr>
          <p:nvPr>
            <p:ph idx="1"/>
          </p:nvPr>
        </p:nvSpPr>
        <p:spPr/>
        <p:txBody>
          <a:bodyPr/>
          <a:lstStyle/>
          <a:p>
            <a:pPr marL="457200" indent="-457200">
              <a:buAutoNum type="arabicPeriod"/>
            </a:pPr>
            <a:r>
              <a:rPr lang="en-US" dirty="0"/>
              <a:t>I don’t feel comfortable asking for help</a:t>
            </a:r>
          </a:p>
          <a:p>
            <a:pPr marL="457200" indent="-457200">
              <a:buAutoNum type="arabicPeriod"/>
            </a:pPr>
            <a:endParaRPr lang="en-US" sz="800" dirty="0"/>
          </a:p>
          <a:p>
            <a:pPr marL="457200" indent="-457200">
              <a:buAutoNum type="arabicPeriod" startAt="2"/>
            </a:pPr>
            <a:r>
              <a:rPr lang="en-US" dirty="0"/>
              <a:t>No one wants to be a burden on others.</a:t>
            </a:r>
          </a:p>
          <a:p>
            <a:pPr marL="457200" indent="-457200">
              <a:buAutoNum type="arabicPeriod" startAt="2"/>
            </a:pPr>
            <a:endParaRPr lang="en-US" sz="800" dirty="0"/>
          </a:p>
          <a:p>
            <a:pPr marL="457200" indent="-457200">
              <a:buAutoNum type="arabicPeriod" startAt="2"/>
            </a:pPr>
            <a:r>
              <a:rPr lang="en-US" dirty="0"/>
              <a:t>It is hard to admit to needing care.</a:t>
            </a:r>
          </a:p>
          <a:p>
            <a:pPr marL="457200" indent="-457200">
              <a:buAutoNum type="arabicPeriod" startAt="2"/>
            </a:pPr>
            <a:endParaRPr lang="en-US" sz="800" dirty="0"/>
          </a:p>
          <a:p>
            <a:pPr marL="457200" indent="-457200">
              <a:buAutoNum type="arabicPeriod" startAt="2"/>
            </a:pPr>
            <a:r>
              <a:rPr lang="en-US" dirty="0"/>
              <a:t>I’m afraid that I’ll ask and no one will be there, or I will be abandoned.</a:t>
            </a:r>
          </a:p>
          <a:p>
            <a:pPr marL="457200" indent="-457200">
              <a:buAutoNum type="arabicPeriod" startAt="2"/>
            </a:pPr>
            <a:endParaRPr lang="en-US" sz="800" dirty="0"/>
          </a:p>
          <a:p>
            <a:pPr marL="457200" indent="-457200">
              <a:buAutoNum type="arabicPeriod" startAt="2"/>
            </a:pPr>
            <a:r>
              <a:rPr lang="en-US" dirty="0"/>
              <a:t>I don’t want to lose my privacy.</a:t>
            </a:r>
          </a:p>
          <a:p>
            <a:pPr marL="457200" indent="-457200">
              <a:buAutoNum type="arabicPeriod" startAt="2"/>
            </a:pPr>
            <a:endParaRPr lang="en-US" sz="800" dirty="0"/>
          </a:p>
          <a:p>
            <a:pPr marL="457200" indent="-457200">
              <a:buAutoNum type="arabicPeriod" startAt="2"/>
            </a:pPr>
            <a:r>
              <a:rPr lang="en-US" dirty="0"/>
              <a:t>I don’t want to feel vulnerable.</a:t>
            </a:r>
          </a:p>
          <a:p>
            <a:pPr marL="457200" indent="-457200">
              <a:buAutoNum type="arabicPeriod" startAt="2"/>
            </a:pPr>
            <a:endParaRPr lang="en-US" sz="800" dirty="0"/>
          </a:p>
          <a:p>
            <a:pPr marL="457200" indent="-457200">
              <a:buAutoNum type="arabicPeriod" startAt="2"/>
            </a:pPr>
            <a:r>
              <a:rPr lang="en-US" dirty="0"/>
              <a:t>I don’t want to lose my dignity.</a:t>
            </a:r>
          </a:p>
          <a:p>
            <a:pPr marL="457200" indent="-457200">
              <a:buAutoNum type="arabicPeriod" startAt="2"/>
            </a:pPr>
            <a:endParaRPr lang="en-US" sz="800" dirty="0"/>
          </a:p>
          <a:p>
            <a:pPr marL="457200" indent="-457200">
              <a:buAutoNum type="arabicPeriod" startAt="2"/>
            </a:pPr>
            <a:r>
              <a:rPr lang="en-US" dirty="0"/>
              <a:t>I am the giver—not the other way around.</a:t>
            </a:r>
          </a:p>
        </p:txBody>
      </p:sp>
      <p:sp>
        <p:nvSpPr>
          <p:cNvPr id="3" name="Footer Placeholder 2"/>
          <p:cNvSpPr>
            <a:spLocks noGrp="1"/>
          </p:cNvSpPr>
          <p:nvPr>
            <p:ph type="ftr" sz="quarter" idx="11"/>
          </p:nvPr>
        </p:nvSpPr>
        <p:spPr/>
        <p:txBody>
          <a:bodyPr/>
          <a:lstStyle/>
          <a:p>
            <a:endParaRPr lang="en-US" dirty="0">
              <a:solidFill>
                <a:srgbClr val="605F62"/>
              </a:solidFill>
            </a:endParaRPr>
          </a:p>
        </p:txBody>
      </p:sp>
      <p:sp>
        <p:nvSpPr>
          <p:cNvPr id="4" name="Text Placeholder 3"/>
          <p:cNvSpPr>
            <a:spLocks noGrp="1"/>
          </p:cNvSpPr>
          <p:nvPr>
            <p:ph type="body" sz="quarter" idx="13"/>
          </p:nvPr>
        </p:nvSpPr>
        <p:spPr>
          <a:xfrm>
            <a:off x="990600" y="990600"/>
            <a:ext cx="7162800" cy="457200"/>
          </a:xfrm>
        </p:spPr>
        <p:txBody>
          <a:bodyPr/>
          <a:lstStyle/>
          <a:p>
            <a:r>
              <a:rPr lang="en-US" dirty="0"/>
              <a:t>	</a:t>
            </a:r>
          </a:p>
        </p:txBody>
      </p:sp>
    </p:spTree>
    <p:extLst>
      <p:ext uri="{BB962C8B-B14F-4D97-AF65-F5344CB8AC3E}">
        <p14:creationId xmlns:p14="http://schemas.microsoft.com/office/powerpoint/2010/main" val="3189380866"/>
      </p:ext>
    </p:extLst>
  </p:cSld>
  <p:clrMapOvr>
    <a:masterClrMapping/>
  </p:clrMapOvr>
  <mc:AlternateContent xmlns:mc="http://schemas.openxmlformats.org/markup-compatibility/2006" xmlns:p14="http://schemas.microsoft.com/office/powerpoint/2010/main">
    <mc:Choice Requires="p14">
      <p:transition spd="slow" p14:dur="2000" advTm="79031"/>
    </mc:Choice>
    <mc:Fallback xmlns="">
      <p:transition xmlns:p14="http://schemas.microsoft.com/office/powerpoint/2010/main" spd="slow" advTm="7903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 STRESS/BURNOUT</a:t>
            </a:r>
          </a:p>
        </p:txBody>
      </p:sp>
      <p:sp>
        <p:nvSpPr>
          <p:cNvPr id="4" name="Content Placeholder 3"/>
          <p:cNvSpPr>
            <a:spLocks noGrp="1"/>
          </p:cNvSpPr>
          <p:nvPr>
            <p:ph sz="half" idx="1"/>
          </p:nvPr>
        </p:nvSpPr>
        <p:spPr>
          <a:xfrm>
            <a:off x="609600" y="1621971"/>
            <a:ext cx="4648200" cy="4093029"/>
          </a:xfrm>
        </p:spPr>
        <p:txBody>
          <a:bodyPr/>
          <a:lstStyle/>
          <a:p>
            <a:pPr>
              <a:buNone/>
            </a:pPr>
            <a:r>
              <a:rPr lang="en-US" sz="2400" dirty="0"/>
              <a:t>	</a:t>
            </a:r>
            <a:r>
              <a:rPr lang="en-US" u="sng" dirty="0"/>
              <a:t>The Dance</a:t>
            </a:r>
            <a:r>
              <a:rPr lang="en-US" dirty="0"/>
              <a:t>:  Giving help eventually embitters us, unless we are compensated by at least appreciation; accepting help degrades us, unless we are convinced that our helpers are getting something in return. (</a:t>
            </a:r>
            <a:r>
              <a:rPr lang="en-US" dirty="0" err="1"/>
              <a:t>Lustbader</a:t>
            </a:r>
            <a:r>
              <a:rPr lang="en-US" dirty="0"/>
              <a:t>, Counting on Kindness)</a:t>
            </a:r>
          </a:p>
          <a:p>
            <a:pPr>
              <a:buNone/>
            </a:pPr>
            <a:endParaRPr lang="en-US" dirty="0"/>
          </a:p>
          <a:p>
            <a:pPr>
              <a:buNone/>
            </a:pPr>
            <a:r>
              <a:rPr lang="en-US" dirty="0"/>
              <a:t>    When you’re not feeling guilty about the amount and quality of your caregiving, you may be feeling resentment toward your loved one.  “</a:t>
            </a:r>
            <a:r>
              <a:rPr lang="en-US" b="1" dirty="0"/>
              <a:t>when you start to feel resentmen</a:t>
            </a:r>
            <a:r>
              <a:rPr lang="en-US" dirty="0"/>
              <a:t>t,  you’re probably giving too much.  Plus, nobody wants to be resented.  They can see it in your face.</a:t>
            </a:r>
          </a:p>
          <a:p>
            <a:pPr>
              <a:buNone/>
            </a:pPr>
            <a:endParaRPr lang="en-US" dirty="0"/>
          </a:p>
        </p:txBody>
      </p:sp>
      <p:sp>
        <p:nvSpPr>
          <p:cNvPr id="5" name="Text Placeholder 4"/>
          <p:cNvSpPr>
            <a:spLocks noGrp="1"/>
          </p:cNvSpPr>
          <p:nvPr>
            <p:ph type="body" sz="quarter" idx="13"/>
          </p:nvPr>
        </p:nvSpPr>
        <p:spPr/>
        <p:txBody>
          <a:bodyPr/>
          <a:lstStyle/>
          <a:p>
            <a:r>
              <a:rPr lang="en-US" dirty="0"/>
              <a:t>Wendy </a:t>
            </a:r>
            <a:r>
              <a:rPr lang="en-US" dirty="0" err="1"/>
              <a:t>Lustbader</a:t>
            </a:r>
            <a:r>
              <a:rPr lang="en-US" dirty="0"/>
              <a:t>, Medical Social Worker, Affiliate Associate Professor at the University of Washington School of Social Work</a:t>
            </a:r>
          </a:p>
        </p:txBody>
      </p:sp>
      <p:pic>
        <p:nvPicPr>
          <p:cNvPr id="7" name="Content Placeholder 5" descr="Lustbader.jpg"/>
          <p:cNvPicPr>
            <a:picLocks noGrp="1" noChangeAspect="1"/>
          </p:cNvPicPr>
          <p:nvPr>
            <p:ph sz="half" idx="2"/>
          </p:nvPr>
        </p:nvPicPr>
        <p:blipFill>
          <a:blip r:embed="rId2" cstate="print"/>
          <a:stretch>
            <a:fillRect/>
          </a:stretch>
        </p:blipFill>
        <p:spPr>
          <a:xfrm>
            <a:off x="5593556" y="1958975"/>
            <a:ext cx="2381250" cy="3419475"/>
          </a:xfrm>
        </p:spPr>
      </p:pic>
      <p:sp>
        <p:nvSpPr>
          <p:cNvPr id="8" name="Rectangle 7"/>
          <p:cNvSpPr/>
          <p:nvPr/>
        </p:nvSpPr>
        <p:spPr>
          <a:xfrm>
            <a:off x="1981200" y="5965371"/>
            <a:ext cx="7028167" cy="307777"/>
          </a:xfrm>
          <a:prstGeom prst="rect">
            <a:avLst/>
          </a:prstGeom>
        </p:spPr>
        <p:txBody>
          <a:bodyPr wrap="square">
            <a:spAutoFit/>
          </a:bodyPr>
          <a:lstStyle/>
          <a:p>
            <a:r>
              <a:rPr lang="en-US" sz="1400" dirty="0"/>
              <a:t>http://terranova.org/film-catalog/prescription-for-caregivers-take-care-of-yourself/</a:t>
            </a:r>
          </a:p>
        </p:txBody>
      </p:sp>
    </p:spTree>
    <p:extLst>
      <p:ext uri="{BB962C8B-B14F-4D97-AF65-F5344CB8AC3E}">
        <p14:creationId xmlns:p14="http://schemas.microsoft.com/office/powerpoint/2010/main" val="2047509597"/>
      </p:ext>
    </p:extLst>
  </p:cSld>
  <p:clrMapOvr>
    <a:masterClrMapping/>
  </p:clrMapOvr>
  <mc:AlternateContent xmlns:mc="http://schemas.openxmlformats.org/markup-compatibility/2006" xmlns:p14="http://schemas.microsoft.com/office/powerpoint/2010/main">
    <mc:Choice Requires="p14">
      <p:transition spd="slow" p14:dur="2000" advTm="47538"/>
    </mc:Choice>
    <mc:Fallback xmlns="">
      <p:transition xmlns:p14="http://schemas.microsoft.com/office/powerpoint/2010/main" spd="slow" advTm="47538"/>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all" dirty="0"/>
              <a:t>Caregiver:  Taking Stock</a:t>
            </a:r>
          </a:p>
        </p:txBody>
      </p:sp>
      <p:sp>
        <p:nvSpPr>
          <p:cNvPr id="8" name="Content Placeholder 7"/>
          <p:cNvSpPr>
            <a:spLocks noGrp="1"/>
          </p:cNvSpPr>
          <p:nvPr>
            <p:ph idx="1"/>
          </p:nvPr>
        </p:nvSpPr>
        <p:spPr>
          <a:xfrm>
            <a:off x="812923" y="1698171"/>
            <a:ext cx="7049689" cy="4093029"/>
          </a:xfrm>
        </p:spPr>
        <p:txBody>
          <a:bodyPr/>
          <a:lstStyle/>
          <a:p>
            <a:r>
              <a:rPr lang="en-US" dirty="0"/>
              <a:t>Determine the needs of the patient</a:t>
            </a:r>
          </a:p>
          <a:p>
            <a:pPr lvl="1"/>
            <a:r>
              <a:rPr lang="en-US" dirty="0"/>
              <a:t>i.e. personal care, daily activities, medical, supervision, organizing home care, organizing medical care, managing finances</a:t>
            </a:r>
          </a:p>
          <a:p>
            <a:pPr lvl="1"/>
            <a:endParaRPr lang="en-US" dirty="0"/>
          </a:p>
          <a:p>
            <a:r>
              <a:rPr lang="en-US" dirty="0"/>
              <a:t>Decide what needs you can or would like to meet on your own</a:t>
            </a:r>
          </a:p>
          <a:p>
            <a:endParaRPr lang="en-US" dirty="0"/>
          </a:p>
          <a:p>
            <a:r>
              <a:rPr lang="en-US" dirty="0"/>
              <a:t>Determine what needs can or must be met by others</a:t>
            </a:r>
          </a:p>
          <a:p>
            <a:endParaRPr lang="en-US" dirty="0"/>
          </a:p>
          <a:p>
            <a:r>
              <a:rPr lang="en-US" dirty="0"/>
              <a:t>Identify family and friends to whom you can turn for help</a:t>
            </a:r>
          </a:p>
          <a:p>
            <a:endParaRPr lang="en-US" dirty="0"/>
          </a:p>
          <a:p>
            <a:r>
              <a:rPr lang="en-US" dirty="0"/>
              <a:t>Establish the need for outside professional help</a:t>
            </a:r>
          </a:p>
          <a:p>
            <a:pPr marL="0" indent="0">
              <a:buNone/>
            </a:pPr>
            <a:endParaRPr lang="en-US" dirty="0"/>
          </a:p>
          <a:p>
            <a:endParaRPr lang="en-US" dirty="0"/>
          </a:p>
          <a:p>
            <a:pPr>
              <a:buNone/>
            </a:pPr>
            <a:r>
              <a:rPr lang="en-US" sz="1100" dirty="0"/>
              <a:t>Adapted from http://www.netofcare.org/content/getting_started/taking_stock.asp</a:t>
            </a:r>
          </a:p>
        </p:txBody>
      </p:sp>
      <p:sp>
        <p:nvSpPr>
          <p:cNvPr id="5" name="Slide Number Placeholder 4"/>
          <p:cNvSpPr>
            <a:spLocks noGrp="1"/>
          </p:cNvSpPr>
          <p:nvPr>
            <p:ph type="sldNum" sz="quarter" idx="12"/>
          </p:nvPr>
        </p:nvSpPr>
        <p:spPr/>
        <p:txBody>
          <a:bodyPr/>
          <a:lstStyle/>
          <a:p>
            <a:endParaRPr lang="en-US" dirty="0"/>
          </a:p>
        </p:txBody>
      </p:sp>
      <p:sp>
        <p:nvSpPr>
          <p:cNvPr id="9" name="Text Placeholder 8"/>
          <p:cNvSpPr>
            <a:spLocks noGrp="1"/>
          </p:cNvSpPr>
          <p:nvPr>
            <p:ph type="body" sz="quarter" idx="13"/>
          </p:nvPr>
        </p:nvSpPr>
        <p:spPr>
          <a:xfrm>
            <a:off x="990600" y="914400"/>
            <a:ext cx="7661944" cy="457200"/>
          </a:xfrm>
        </p:spPr>
        <p:txBody>
          <a:bodyPr/>
          <a:lstStyle/>
          <a:p>
            <a:r>
              <a:rPr lang="en-US" dirty="0"/>
              <a:t>Wellness is important not only for our patients but also for their families.  It is not possible for one person to perform all the duties required for one’s loved one</a:t>
            </a:r>
          </a:p>
        </p:txBody>
      </p:sp>
      <p:pic>
        <p:nvPicPr>
          <p:cNvPr id="10" name="Content Placeholder 9" descr="netofcare.gif"/>
          <p:cNvPicPr>
            <a:picLocks noChangeAspect="1"/>
          </p:cNvPicPr>
          <p:nvPr/>
        </p:nvPicPr>
        <p:blipFill>
          <a:blip r:embed="rId2" cstate="print"/>
          <a:stretch>
            <a:fillRect/>
          </a:stretch>
        </p:blipFill>
        <p:spPr>
          <a:xfrm>
            <a:off x="685800" y="5629248"/>
            <a:ext cx="3767137" cy="323903"/>
          </a:xfrm>
          <a:prstGeom prst="rect">
            <a:avLst/>
          </a:prstGeom>
        </p:spPr>
      </p:pic>
      <p:pic>
        <p:nvPicPr>
          <p:cNvPr id="11" name="Content Placeholder 10" descr="caregiver.gif"/>
          <p:cNvPicPr>
            <a:picLocks noChangeAspect="1"/>
          </p:cNvPicPr>
          <p:nvPr/>
        </p:nvPicPr>
        <p:blipFill>
          <a:blip r:embed="rId3" cstate="print"/>
          <a:stretch>
            <a:fillRect/>
          </a:stretch>
        </p:blipFill>
        <p:spPr>
          <a:xfrm>
            <a:off x="7162800" y="4343400"/>
            <a:ext cx="1000125" cy="1066800"/>
          </a:xfrm>
          <a:prstGeom prst="rect">
            <a:avLst/>
          </a:prstGeom>
        </p:spPr>
      </p:pic>
    </p:spTree>
    <p:extLst>
      <p:ext uri="{BB962C8B-B14F-4D97-AF65-F5344CB8AC3E}">
        <p14:creationId xmlns:p14="http://schemas.microsoft.com/office/powerpoint/2010/main" val="2245544637"/>
      </p:ext>
    </p:extLst>
  </p:cSld>
  <p:clrMapOvr>
    <a:masterClrMapping/>
  </p:clrMapOvr>
  <mc:AlternateContent xmlns:mc="http://schemas.openxmlformats.org/markup-compatibility/2006" xmlns:p14="http://schemas.microsoft.com/office/powerpoint/2010/main">
    <mc:Choice Requires="p14">
      <p:transition spd="slow" p14:dur="2000" advTm="53891"/>
    </mc:Choice>
    <mc:Fallback xmlns="">
      <p:transition xmlns:p14="http://schemas.microsoft.com/office/powerpoint/2010/main" spd="slow" advTm="538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all" dirty="0"/>
              <a:t>Mrs. Larson’s Husband</a:t>
            </a:r>
          </a:p>
        </p:txBody>
      </p:sp>
      <p:sp>
        <p:nvSpPr>
          <p:cNvPr id="7" name="Content Placeholder 6"/>
          <p:cNvSpPr>
            <a:spLocks noGrp="1"/>
          </p:cNvSpPr>
          <p:nvPr>
            <p:ph idx="1"/>
          </p:nvPr>
        </p:nvSpPr>
        <p:spPr/>
        <p:txBody>
          <a:bodyPr/>
          <a:lstStyle/>
          <a:p>
            <a:pPr marL="0" indent="0">
              <a:buNone/>
            </a:pPr>
            <a:r>
              <a:rPr lang="en-US" dirty="0">
                <a:latin typeface="Arial" charset="0"/>
              </a:rPr>
              <a:t>In Mrs. Larson’s case, the husband is identifying a change in behavior that is concerning to him. There is a decline in memory.  Mrs. Larson feels overwhelmed at the thought of going out for dinner with friends and prefers to stay at home.  Previously, she looked forward to such social activities.  She used to cook holiday meals and have her children and grandchildren over.</a:t>
            </a:r>
            <a:endParaRPr lang="en-US" sz="2400" dirty="0">
              <a:latin typeface="Arial" charset="0"/>
            </a:endParaRP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srgbClr val="605F62"/>
              </a:solidFill>
            </a:endParaRPr>
          </a:p>
        </p:txBody>
      </p:sp>
    </p:spTree>
    <p:extLst>
      <p:ext uri="{BB962C8B-B14F-4D97-AF65-F5344CB8AC3E}">
        <p14:creationId xmlns:p14="http://schemas.microsoft.com/office/powerpoint/2010/main" val="3564351610"/>
      </p:ext>
    </p:extLst>
  </p:cSld>
  <p:clrMapOvr>
    <a:masterClrMapping/>
  </p:clrMapOvr>
  <mc:AlternateContent xmlns:mc="http://schemas.openxmlformats.org/markup-compatibility/2006" xmlns:p14="http://schemas.microsoft.com/office/powerpoint/2010/main">
    <mc:Choice Requires="p14">
      <p:transition spd="slow" p14:dur="2000" advTm="27945"/>
    </mc:Choice>
    <mc:Fallback xmlns="">
      <p:transition xmlns:p14="http://schemas.microsoft.com/office/powerpoint/2010/main" spd="slow" advTm="27945"/>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SUPPORT GROUPS ARE KEY</a:t>
            </a:r>
          </a:p>
        </p:txBody>
      </p:sp>
      <p:sp>
        <p:nvSpPr>
          <p:cNvPr id="7" name="Content Placeholder 6"/>
          <p:cNvSpPr>
            <a:spLocks noGrp="1"/>
          </p:cNvSpPr>
          <p:nvPr>
            <p:ph idx="1"/>
          </p:nvPr>
        </p:nvSpPr>
        <p:spPr>
          <a:xfrm>
            <a:off x="793588" y="1219200"/>
            <a:ext cx="7049689" cy="4800600"/>
          </a:xfrm>
        </p:spPr>
        <p:txBody>
          <a:bodyPr/>
          <a:lstStyle/>
          <a:p>
            <a:pPr lvl="1"/>
            <a:endParaRPr lang="en-US" dirty="0"/>
          </a:p>
          <a:p>
            <a:r>
              <a:rPr lang="en-US" dirty="0"/>
              <a:t>Group Purpose</a:t>
            </a:r>
          </a:p>
          <a:p>
            <a:pPr lvl="1"/>
            <a:r>
              <a:rPr lang="en-US" dirty="0"/>
              <a:t>Emotional Support</a:t>
            </a:r>
          </a:p>
          <a:p>
            <a:pPr lvl="1"/>
            <a:r>
              <a:rPr lang="en-US" dirty="0"/>
              <a:t>Social and personal support and networking</a:t>
            </a:r>
          </a:p>
          <a:p>
            <a:pPr lvl="1"/>
            <a:r>
              <a:rPr lang="en-US" dirty="0"/>
              <a:t>Information</a:t>
            </a:r>
          </a:p>
          <a:p>
            <a:pPr lvl="1"/>
            <a:r>
              <a:rPr lang="en-US" dirty="0"/>
              <a:t>Education</a:t>
            </a:r>
          </a:p>
          <a:p>
            <a:pPr lvl="2"/>
            <a:r>
              <a:rPr lang="en-US" dirty="0"/>
              <a:t>Invited Speaker</a:t>
            </a:r>
          </a:p>
          <a:p>
            <a:pPr lvl="2"/>
            <a:r>
              <a:rPr lang="en-US" dirty="0"/>
              <a:t>Skills Acquisition</a:t>
            </a:r>
          </a:p>
          <a:p>
            <a:pPr lvl="2"/>
            <a:endParaRPr lang="en-US" dirty="0"/>
          </a:p>
          <a:p>
            <a:r>
              <a:rPr lang="en-US" dirty="0"/>
              <a:t>Group Audience</a:t>
            </a:r>
          </a:p>
          <a:p>
            <a:pPr lvl="1"/>
            <a:r>
              <a:rPr lang="en-US" dirty="0"/>
              <a:t>Caregivers</a:t>
            </a:r>
          </a:p>
          <a:p>
            <a:pPr lvl="2"/>
            <a:r>
              <a:rPr lang="en-US" dirty="0"/>
              <a:t>Friends, families, other interested</a:t>
            </a:r>
          </a:p>
          <a:p>
            <a:pPr lvl="2"/>
            <a:r>
              <a:rPr lang="en-US" dirty="0"/>
              <a:t>Employed caregivers</a:t>
            </a:r>
          </a:p>
          <a:p>
            <a:pPr lvl="1"/>
            <a:r>
              <a:rPr lang="en-US" dirty="0"/>
              <a:t>Patients</a:t>
            </a:r>
          </a:p>
          <a:p>
            <a:pPr lvl="1"/>
            <a:r>
              <a:rPr lang="en-US" dirty="0"/>
              <a:t>Newly-Diagnosed/ Early Onset</a:t>
            </a:r>
          </a:p>
          <a:p>
            <a:endParaRPr lang="en-US" dirty="0"/>
          </a:p>
        </p:txBody>
      </p:sp>
      <p:sp>
        <p:nvSpPr>
          <p:cNvPr id="5" name="Slide Number Placeholder 4"/>
          <p:cNvSpPr>
            <a:spLocks noGrp="1"/>
          </p:cNvSpPr>
          <p:nvPr>
            <p:ph type="sldNum" sz="quarter" idx="12"/>
          </p:nvPr>
        </p:nvSpPr>
        <p:spPr/>
        <p:txBody>
          <a:bodyPr/>
          <a:lstStyle/>
          <a:p>
            <a:fld id="{F3D6C2E5-C349-42BC-9BB7-799DB929BE05}" type="slidenum">
              <a:rPr lang="en-US" altLang="en-US" smtClean="0"/>
              <a:pPr/>
              <a:t>60</a:t>
            </a:fld>
            <a:endParaRPr lang="en-US" altLang="en-US" dirty="0"/>
          </a:p>
        </p:txBody>
      </p:sp>
      <p:sp>
        <p:nvSpPr>
          <p:cNvPr id="2" name="Text Placeholder 1"/>
          <p:cNvSpPr>
            <a:spLocks noGrp="1"/>
          </p:cNvSpPr>
          <p:nvPr>
            <p:ph type="body" sz="quarter" idx="13"/>
          </p:nvPr>
        </p:nvSpPr>
        <p:spPr/>
        <p:txBody>
          <a:bodyPr/>
          <a:lstStyle/>
          <a:p>
            <a:r>
              <a:rPr lang="en-US" dirty="0"/>
              <a:t>	Partner with local senior services, social worker, hospital</a:t>
            </a:r>
          </a:p>
        </p:txBody>
      </p:sp>
    </p:spTree>
    <p:extLst>
      <p:ext uri="{BB962C8B-B14F-4D97-AF65-F5344CB8AC3E}">
        <p14:creationId xmlns:p14="http://schemas.microsoft.com/office/powerpoint/2010/main" val="284757641"/>
      </p:ext>
    </p:extLst>
  </p:cSld>
  <p:clrMapOvr>
    <a:masterClrMapping/>
  </p:clrMapOvr>
  <mc:AlternateContent xmlns:mc="http://schemas.openxmlformats.org/markup-compatibility/2006" xmlns:p14="http://schemas.microsoft.com/office/powerpoint/2010/main">
    <mc:Choice Requires="p14">
      <p:transition spd="slow" p14:dur="2000" advTm="101580"/>
    </mc:Choice>
    <mc:Fallback xmlns="">
      <p:transition xmlns:p14="http://schemas.microsoft.com/office/powerpoint/2010/main" spd="slow" advTm="10158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Rationale Behind a Support Group</a:t>
            </a:r>
          </a:p>
        </p:txBody>
      </p:sp>
      <p:sp>
        <p:nvSpPr>
          <p:cNvPr id="8" name="Content Placeholder 7"/>
          <p:cNvSpPr>
            <a:spLocks noGrp="1"/>
          </p:cNvSpPr>
          <p:nvPr>
            <p:ph idx="1"/>
          </p:nvPr>
        </p:nvSpPr>
        <p:spPr>
          <a:xfrm>
            <a:off x="800412" y="1662752"/>
            <a:ext cx="7509936" cy="4093029"/>
          </a:xfrm>
        </p:spPr>
        <p:txBody>
          <a:bodyPr/>
          <a:lstStyle/>
          <a:p>
            <a:r>
              <a:rPr lang="en-US" dirty="0">
                <a:latin typeface="Arial" panose="020B0604020202020204" pitchFamily="34" charset="0"/>
                <a:cs typeface="Arial" panose="020B0604020202020204" pitchFamily="34" charset="0"/>
              </a:rPr>
              <a:t>Feeling Safe/Sense of Belonging/Reducing isolation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Place to express feelings/reassurance these feelings are normal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Chance to regain control in the face of a disease that cannot be controlled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place to find a sense of hope, empathy, and humor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Forum for sharing practical tips and strategies for coping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Gain satisfaction  from helping others going through what you have experienced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a:p>
            <a:r>
              <a:rPr lang="en-US" dirty="0"/>
              <a:t>Education</a:t>
            </a:r>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61</a:t>
            </a:fld>
            <a:endParaRPr lang="en-US" dirty="0"/>
          </a:p>
        </p:txBody>
      </p:sp>
      <p:sp>
        <p:nvSpPr>
          <p:cNvPr id="3" name="Text Placeholder 2"/>
          <p:cNvSpPr>
            <a:spLocks noGrp="1"/>
          </p:cNvSpPr>
          <p:nvPr>
            <p:ph type="body" sz="quarter" idx="13"/>
          </p:nvPr>
        </p:nvSpPr>
        <p:spPr/>
        <p:txBody>
          <a:bodyPr/>
          <a:lstStyle/>
          <a:p>
            <a:r>
              <a:rPr lang="en-US" dirty="0"/>
              <a:t>	The members are the real experts!</a:t>
            </a:r>
          </a:p>
        </p:txBody>
      </p:sp>
    </p:spTree>
    <p:extLst>
      <p:ext uri="{BB962C8B-B14F-4D97-AF65-F5344CB8AC3E}">
        <p14:creationId xmlns:p14="http://schemas.microsoft.com/office/powerpoint/2010/main" val="339953281"/>
      </p:ext>
    </p:extLst>
  </p:cSld>
  <p:clrMapOvr>
    <a:masterClrMapping/>
  </p:clrMapOvr>
  <mc:AlternateContent xmlns:mc="http://schemas.openxmlformats.org/markup-compatibility/2006" xmlns:p14="http://schemas.microsoft.com/office/powerpoint/2010/main">
    <mc:Choice Requires="p14">
      <p:transition spd="slow" p14:dur="2000" advTm="94043"/>
    </mc:Choice>
    <mc:Fallback xmlns="">
      <p:transition xmlns:p14="http://schemas.microsoft.com/office/powerpoint/2010/main" spd="slow" advTm="94043"/>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all" dirty="0"/>
              <a:t>Case:  Mr. Larson, caregiver</a:t>
            </a:r>
          </a:p>
        </p:txBody>
      </p:sp>
      <p:sp>
        <p:nvSpPr>
          <p:cNvPr id="8" name="Content Placeholder 7"/>
          <p:cNvSpPr>
            <a:spLocks noGrp="1"/>
          </p:cNvSpPr>
          <p:nvPr>
            <p:ph idx="1"/>
          </p:nvPr>
        </p:nvSpPr>
        <p:spPr>
          <a:xfrm>
            <a:off x="990599" y="2037316"/>
            <a:ext cx="7049689" cy="3352800"/>
          </a:xfrm>
        </p:spPr>
        <p:txBody>
          <a:bodyPr/>
          <a:lstStyle/>
          <a:p>
            <a:r>
              <a:rPr lang="en-US" dirty="0">
                <a:latin typeface="Arial" panose="020B0604020202020204" pitchFamily="34" charset="0"/>
                <a:cs typeface="Arial" panose="020B0604020202020204" pitchFamily="34" charset="0"/>
              </a:rPr>
              <a:t>Mr. Larson is embarking on a long challenging journey of caregiving.  He has some solace in having a diagnosis of dementia.</a:t>
            </a:r>
          </a:p>
          <a:p>
            <a:r>
              <a:rPr lang="en-US" dirty="0">
                <a:latin typeface="Arial" panose="020B0604020202020204" pitchFamily="34" charset="0"/>
                <a:cs typeface="Arial" panose="020B0604020202020204" pitchFamily="34" charset="0"/>
              </a:rPr>
              <a:t>Not correcting Mrs. Larson when she thinks her brother Bob is alive or when she says she wants to go home is frustrating, but he is learning.</a:t>
            </a:r>
          </a:p>
          <a:p>
            <a:r>
              <a:rPr lang="en-US" dirty="0">
                <a:latin typeface="Arial" panose="020B0604020202020204" pitchFamily="34" charset="0"/>
                <a:cs typeface="Arial" panose="020B0604020202020204" pitchFamily="34" charset="0"/>
              </a:rPr>
              <a:t>He told Mrs. Larson that now that he is retired, he does not have enough to do and so he wants to drive her around.  She has stopped driving.</a:t>
            </a:r>
          </a:p>
          <a:p>
            <a:r>
              <a:rPr lang="en-US" dirty="0">
                <a:latin typeface="Arial" panose="020B0604020202020204" pitchFamily="34" charset="0"/>
                <a:cs typeface="Arial" panose="020B0604020202020204" pitchFamily="34" charset="0"/>
              </a:rPr>
              <a:t>Mr. Larson meets for coffee at the local café every morning with three other men whose wives are having trouble remembering.</a:t>
            </a:r>
          </a:p>
          <a:p>
            <a:r>
              <a:rPr lang="en-US" dirty="0">
                <a:latin typeface="Arial" panose="020B0604020202020204" pitchFamily="34" charset="0"/>
                <a:cs typeface="Arial" panose="020B0604020202020204" pitchFamily="34" charset="0"/>
              </a:rPr>
              <a:t>Friday nights his daughter brings the grandkids over and Mr. Larson goes bowling with his buddies.</a:t>
            </a:r>
          </a:p>
          <a:p>
            <a:r>
              <a:rPr lang="en-US" dirty="0">
                <a:latin typeface="Arial" panose="020B0604020202020204" pitchFamily="34" charset="0"/>
                <a:cs typeface="Arial" panose="020B0604020202020204" pitchFamily="34" charset="0"/>
              </a:rPr>
              <a:t>He looks forward to Mrs. Larson’s visit with you every 3 months where he can give you a report of how she (and he) is doing</a:t>
            </a:r>
          </a:p>
        </p:txBody>
      </p:sp>
      <p:sp>
        <p:nvSpPr>
          <p:cNvPr id="3" name="Footer Placeholder 2"/>
          <p:cNvSpPr>
            <a:spLocks noGrp="1"/>
          </p:cNvSpPr>
          <p:nvPr>
            <p:ph type="ftr" sz="quarter" idx="11"/>
          </p:nvPr>
        </p:nvSpPr>
        <p:spPr/>
        <p:txBody>
          <a:bodyPr/>
          <a:lstStyle/>
          <a:p>
            <a:endParaRPr lang="en-US" dirty="0">
              <a:solidFill>
                <a:srgbClr val="605F62"/>
              </a:solidFill>
            </a:endParaRPr>
          </a:p>
        </p:txBody>
      </p:sp>
      <p:pic>
        <p:nvPicPr>
          <p:cNvPr id="2" name="Picture 1"/>
          <p:cNvPicPr>
            <a:picLocks noChangeAspect="1"/>
          </p:cNvPicPr>
          <p:nvPr/>
        </p:nvPicPr>
        <p:blipFill>
          <a:blip r:embed="rId2"/>
          <a:stretch>
            <a:fillRect/>
          </a:stretch>
        </p:blipFill>
        <p:spPr>
          <a:xfrm>
            <a:off x="6477000" y="304801"/>
            <a:ext cx="1682608" cy="1580114"/>
          </a:xfrm>
          <a:prstGeom prst="rect">
            <a:avLst/>
          </a:prstGeom>
        </p:spPr>
      </p:pic>
    </p:spTree>
    <p:extLst>
      <p:ext uri="{BB962C8B-B14F-4D97-AF65-F5344CB8AC3E}">
        <p14:creationId xmlns:p14="http://schemas.microsoft.com/office/powerpoint/2010/main" val="283547181"/>
      </p:ext>
    </p:extLst>
  </p:cSld>
  <p:clrMapOvr>
    <a:masterClrMapping/>
  </p:clrMapOvr>
  <mc:AlternateContent xmlns:mc="http://schemas.openxmlformats.org/markup-compatibility/2006" xmlns:p14="http://schemas.microsoft.com/office/powerpoint/2010/main">
    <mc:Choice Requires="p14">
      <p:transition spd="slow" p14:dur="2000" advTm="229304"/>
    </mc:Choice>
    <mc:Fallback xmlns="">
      <p:transition xmlns:p14="http://schemas.microsoft.com/office/powerpoint/2010/main" spd="slow" advTm="229304"/>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eaLnBrk="1" hangingPunct="1">
              <a:defRPr/>
            </a:pPr>
            <a:r>
              <a:rPr lang="en-US" dirty="0"/>
              <a:t>Quality of Life:  Family and Friends</a:t>
            </a:r>
          </a:p>
        </p:txBody>
      </p:sp>
      <p:sp>
        <p:nvSpPr>
          <p:cNvPr id="58373" name="Rectangle 5"/>
          <p:cNvSpPr>
            <a:spLocks noGrp="1" noChangeArrowheads="1"/>
          </p:cNvSpPr>
          <p:nvPr>
            <p:ph type="body" idx="1"/>
          </p:nvPr>
        </p:nvSpPr>
        <p:spPr/>
        <p:txBody>
          <a:bodyPr/>
          <a:lstStyle/>
          <a:p>
            <a:pPr eaLnBrk="1" hangingPunct="1">
              <a:defRPr/>
            </a:pPr>
            <a:r>
              <a:rPr lang="en-US" dirty="0"/>
              <a:t>Important for family and friends to take care of themselves so they can help with their loved one.</a:t>
            </a:r>
          </a:p>
          <a:p>
            <a:pPr eaLnBrk="1" hangingPunct="1">
              <a:defRPr/>
            </a:pPr>
            <a:endParaRPr lang="en-US" dirty="0"/>
          </a:p>
          <a:p>
            <a:pPr eaLnBrk="1" hangingPunct="1">
              <a:defRPr/>
            </a:pPr>
            <a:r>
              <a:rPr lang="en-US" dirty="0"/>
              <a:t>Develop a network of helpers to provide food, transportation, assistance in the home.  These can be informal and formal caregivers.</a:t>
            </a:r>
          </a:p>
          <a:p>
            <a:pPr eaLnBrk="1" hangingPunct="1">
              <a:defRPr/>
            </a:pPr>
            <a:endParaRPr lang="en-US" dirty="0"/>
          </a:p>
          <a:p>
            <a:pPr eaLnBrk="1" hangingPunct="1">
              <a:defRPr/>
            </a:pPr>
            <a:r>
              <a:rPr lang="en-US" dirty="0"/>
              <a:t>Designated person to eventually help make medical decisions and legal/financial decisions</a:t>
            </a:r>
          </a:p>
          <a:p>
            <a:pPr lvl="1">
              <a:defRPr/>
            </a:pPr>
            <a:r>
              <a:rPr lang="en-US" dirty="0"/>
              <a:t>Power of attorney for Healthcare</a:t>
            </a:r>
          </a:p>
          <a:p>
            <a:pPr lvl="1">
              <a:defRPr/>
            </a:pPr>
            <a:r>
              <a:rPr lang="en-US" dirty="0"/>
              <a:t>Power of attorney for Finances</a:t>
            </a:r>
          </a:p>
        </p:txBody>
      </p:sp>
    </p:spTree>
    <p:extLst>
      <p:ext uri="{BB962C8B-B14F-4D97-AF65-F5344CB8AC3E}">
        <p14:creationId xmlns:p14="http://schemas.microsoft.com/office/powerpoint/2010/main" val="15756678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837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83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P spid="5837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F9ACC9-788B-428D-A085-0344501FC379}"/>
              </a:ext>
            </a:extLst>
          </p:cNvPr>
          <p:cNvSpPr>
            <a:spLocks noGrp="1"/>
          </p:cNvSpPr>
          <p:nvPr>
            <p:ph type="title"/>
          </p:nvPr>
        </p:nvSpPr>
        <p:spPr/>
        <p:txBody>
          <a:bodyPr/>
          <a:lstStyle/>
          <a:p>
            <a:r>
              <a:rPr lang="en-US" dirty="0"/>
              <a:t>Summary</a:t>
            </a:r>
          </a:p>
        </p:txBody>
      </p:sp>
      <p:sp>
        <p:nvSpPr>
          <p:cNvPr id="13" name="Content Placeholder 12">
            <a:extLst>
              <a:ext uri="{FF2B5EF4-FFF2-40B4-BE49-F238E27FC236}">
                <a16:creationId xmlns:a16="http://schemas.microsoft.com/office/drawing/2014/main" id="{F5CD695F-505A-4C4F-83C0-0FF8C18834D2}"/>
              </a:ext>
            </a:extLst>
          </p:cNvPr>
          <p:cNvSpPr>
            <a:spLocks noGrp="1"/>
          </p:cNvSpPr>
          <p:nvPr>
            <p:ph idx="1"/>
          </p:nvPr>
        </p:nvSpPr>
        <p:spPr>
          <a:xfrm>
            <a:off x="795863" y="1828800"/>
            <a:ext cx="7281337" cy="4093029"/>
          </a:xfrm>
        </p:spPr>
        <p:txBody>
          <a:bodyPr/>
          <a:lstStyle/>
          <a:p>
            <a:pPr marL="0" indent="0">
              <a:buNone/>
            </a:pPr>
            <a:r>
              <a:rPr lang="en-US" dirty="0"/>
              <a:t>1.   The cognitive changes associated with depression.</a:t>
            </a:r>
          </a:p>
          <a:p>
            <a:pPr marL="0" indent="0">
              <a:buNone/>
            </a:pPr>
            <a:endParaRPr lang="en-US" dirty="0"/>
          </a:p>
          <a:p>
            <a:pPr marL="0" indent="0">
              <a:buNone/>
            </a:pPr>
            <a:r>
              <a:rPr lang="en-US" dirty="0"/>
              <a:t>2.   The impact of depression on quality of life of people with dementia.</a:t>
            </a:r>
          </a:p>
          <a:p>
            <a:pPr marL="457200" indent="-457200">
              <a:buAutoNum type="arabicPeriod"/>
            </a:pPr>
            <a:endParaRPr lang="en-US" dirty="0"/>
          </a:p>
          <a:p>
            <a:pPr marL="0" indent="0">
              <a:buNone/>
            </a:pPr>
            <a:r>
              <a:rPr lang="en-US" dirty="0"/>
              <a:t>3.   The impact of depression on care partners.</a:t>
            </a:r>
          </a:p>
          <a:p>
            <a:pPr marL="457200" indent="-457200">
              <a:buAutoNum type="arabicPeriod"/>
            </a:pPr>
            <a:endParaRPr lang="en-US" dirty="0"/>
          </a:p>
          <a:p>
            <a:pPr marL="457200" indent="-457200">
              <a:buAutoNum type="arabicPeriod"/>
            </a:pPr>
            <a:endParaRPr lang="en-US" dirty="0"/>
          </a:p>
          <a:p>
            <a:pPr marL="0" indent="0">
              <a:buNone/>
            </a:pPr>
            <a:endParaRPr lang="en-US" dirty="0"/>
          </a:p>
          <a:p>
            <a:pPr marL="457200" indent="-457200">
              <a:buAutoNum type="arabicPeriod"/>
            </a:pPr>
            <a:endParaRPr lang="en-US" dirty="0"/>
          </a:p>
        </p:txBody>
      </p:sp>
      <p:sp>
        <p:nvSpPr>
          <p:cNvPr id="14" name="Text Placeholder 13">
            <a:extLst>
              <a:ext uri="{FF2B5EF4-FFF2-40B4-BE49-F238E27FC236}">
                <a16:creationId xmlns:a16="http://schemas.microsoft.com/office/drawing/2014/main" id="{272D5907-3400-4305-978E-C89CAACD2E0E}"/>
              </a:ext>
            </a:extLst>
          </p:cNvPr>
          <p:cNvSpPr>
            <a:spLocks noGrp="1"/>
          </p:cNvSpPr>
          <p:nvPr>
            <p:ph type="body" sz="quarter" idx="13"/>
          </p:nvPr>
        </p:nvSpPr>
        <p:spPr/>
        <p:txBody>
          <a:bodyPr/>
          <a:lstStyle/>
          <a:p>
            <a:r>
              <a:rPr lang="en-US" dirty="0"/>
              <a:t>The following  were reviewed</a:t>
            </a:r>
          </a:p>
        </p:txBody>
      </p:sp>
    </p:spTree>
    <p:extLst>
      <p:ext uri="{BB962C8B-B14F-4D97-AF65-F5344CB8AC3E}">
        <p14:creationId xmlns:p14="http://schemas.microsoft.com/office/powerpoint/2010/main" val="3375853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71"/>
            <a:ext cx="6722378" cy="876329"/>
          </a:xfrm>
        </p:spPr>
        <p:txBody>
          <a:bodyPr/>
          <a:lstStyle/>
          <a:p>
            <a:r>
              <a:rPr lang="en-US" dirty="0"/>
              <a:t>Questions ?</a:t>
            </a:r>
          </a:p>
        </p:txBody>
      </p:sp>
      <p:pic>
        <p:nvPicPr>
          <p:cNvPr id="5" name="Picture 6" descr="William_Utermohlen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951" y="1989165"/>
            <a:ext cx="4495800" cy="40018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137753" y="6089912"/>
            <a:ext cx="4190998" cy="307777"/>
          </a:xfrm>
          <a:prstGeom prst="rect">
            <a:avLst/>
          </a:prstGeom>
        </p:spPr>
        <p:txBody>
          <a:bodyPr wrap="square">
            <a:spAutoFit/>
          </a:bodyPr>
          <a:lstStyle/>
          <a:p>
            <a:r>
              <a:rPr lang="en-US" altLang="en-US" sz="1400" dirty="0">
                <a:solidFill>
                  <a:schemeClr val="bg1"/>
                </a:solidFill>
              </a:rPr>
              <a:t>William Utermohlen 1933 -2007 (diagnosed 1995)</a:t>
            </a: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2153038494"/>
      </p:ext>
    </p:extLst>
  </p:cSld>
  <p:clrMapOvr>
    <a:masterClrMapping/>
  </p:clrMapOvr>
  <mc:AlternateContent xmlns:mc="http://schemas.openxmlformats.org/markup-compatibility/2006" xmlns:p14="http://schemas.microsoft.com/office/powerpoint/2010/main">
    <mc:Choice Requires="p14">
      <p:transition spd="slow" p14:dur="2000" advTm="42119"/>
    </mc:Choice>
    <mc:Fallback xmlns="">
      <p:transition xmlns:p14="http://schemas.microsoft.com/office/powerpoint/2010/main" spd="slow" advTm="421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a:xfrm>
            <a:off x="795863" y="1447800"/>
            <a:ext cx="7049689" cy="4550229"/>
          </a:xfrm>
        </p:spPr>
        <p:txBody>
          <a:bodyPr>
            <a:normAutofit/>
          </a:bodyPr>
          <a:lstStyle/>
          <a:p>
            <a:pPr marL="0" indent="0">
              <a:buNone/>
            </a:pPr>
            <a:r>
              <a:rPr lang="en-US" dirty="0"/>
              <a:t>“Umbrella Term” used to describe a condition where two criteria are met:</a:t>
            </a:r>
          </a:p>
          <a:p>
            <a:endParaRPr lang="en-US" dirty="0"/>
          </a:p>
          <a:p>
            <a:endParaRPr lang="en-US" dirty="0"/>
          </a:p>
          <a:p>
            <a:pPr marL="0" indent="0">
              <a:lnSpc>
                <a:spcPct val="90000"/>
              </a:lnSpc>
              <a:buNone/>
              <a:defRPr/>
            </a:pPr>
            <a:r>
              <a:rPr lang="en-US" dirty="0"/>
              <a:t>1. </a:t>
            </a:r>
            <a:r>
              <a:rPr lang="en-US" sz="1800" u="sng" dirty="0"/>
              <a:t>Impaired Neuropsychological Testing</a:t>
            </a:r>
            <a:r>
              <a:rPr lang="en-US" sz="1800" dirty="0"/>
              <a:t>:  Cognitive Performance 1.5 standard deviations below age and education matched normal.</a:t>
            </a:r>
          </a:p>
          <a:p>
            <a:pPr>
              <a:lnSpc>
                <a:spcPct val="90000"/>
              </a:lnSpc>
              <a:buNone/>
              <a:defRPr/>
            </a:pPr>
            <a:endParaRPr lang="en-US" sz="1800" dirty="0"/>
          </a:p>
          <a:p>
            <a:pPr marL="0" indent="0">
              <a:lnSpc>
                <a:spcPct val="90000"/>
              </a:lnSpc>
              <a:buNone/>
              <a:defRPr/>
            </a:pPr>
            <a:r>
              <a:rPr lang="en-US" sz="1800" dirty="0"/>
              <a:t>2. </a:t>
            </a:r>
            <a:r>
              <a:rPr lang="en-US" sz="1800" u="sng" dirty="0"/>
              <a:t>Impaired Activities of Daily Living</a:t>
            </a:r>
            <a:r>
              <a:rPr lang="en-US" sz="1800" dirty="0"/>
              <a:t>:  Cognitive Performance </a:t>
            </a:r>
            <a:r>
              <a:rPr lang="en-US" sz="1800" i="1" dirty="0"/>
              <a:t>prevents</a:t>
            </a:r>
            <a:r>
              <a:rPr lang="en-US" sz="1800" dirty="0"/>
              <a:t> patients from functioning independently in the community</a:t>
            </a:r>
            <a:endParaRPr lang="en-US" dirty="0"/>
          </a:p>
        </p:txBody>
      </p:sp>
    </p:spTree>
    <p:extLst>
      <p:ext uri="{BB962C8B-B14F-4D97-AF65-F5344CB8AC3E}">
        <p14:creationId xmlns:p14="http://schemas.microsoft.com/office/powerpoint/2010/main" val="378930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all" dirty="0"/>
              <a:t>LAWTON IADLs and Katz ADLs</a:t>
            </a:r>
          </a:p>
        </p:txBody>
      </p:sp>
      <p:pic>
        <p:nvPicPr>
          <p:cNvPr id="10" name="Content Placeholder 9"/>
          <p:cNvPicPr>
            <a:picLocks noGrp="1" noChangeAspect="1"/>
          </p:cNvPicPr>
          <p:nvPr>
            <p:ph sz="half" idx="1"/>
          </p:nvPr>
        </p:nvPicPr>
        <p:blipFill>
          <a:blip r:embed="rId2"/>
          <a:stretch>
            <a:fillRect/>
          </a:stretch>
        </p:blipFill>
        <p:spPr>
          <a:xfrm>
            <a:off x="192482" y="1219200"/>
            <a:ext cx="4222872" cy="4994639"/>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4382103" y="1219200"/>
            <a:ext cx="4675092" cy="4619139"/>
          </a:xfrm>
          <a:prstGeom prst="rect">
            <a:avLst/>
          </a:prstGeom>
        </p:spPr>
      </p:pic>
      <p:sp>
        <p:nvSpPr>
          <p:cNvPr id="4" name="Footer Placeholder 3"/>
          <p:cNvSpPr>
            <a:spLocks noGrp="1"/>
          </p:cNvSpPr>
          <p:nvPr>
            <p:ph type="ftr" sz="quarter" idx="11"/>
          </p:nvPr>
        </p:nvSpPr>
        <p:spPr/>
        <p:txBody>
          <a:bodyPr/>
          <a:lstStyle/>
          <a:p>
            <a:endParaRPr lang="en-US" dirty="0">
              <a:solidFill>
                <a:srgbClr val="605F62"/>
              </a:solidFill>
            </a:endParaRPr>
          </a:p>
        </p:txBody>
      </p:sp>
    </p:spTree>
    <p:extLst>
      <p:ext uri="{BB962C8B-B14F-4D97-AF65-F5344CB8AC3E}">
        <p14:creationId xmlns:p14="http://schemas.microsoft.com/office/powerpoint/2010/main" val="160928078"/>
      </p:ext>
    </p:extLst>
  </p:cSld>
  <p:clrMapOvr>
    <a:masterClrMapping/>
  </p:clrMapOvr>
  <mc:AlternateContent xmlns:mc="http://schemas.openxmlformats.org/markup-compatibility/2006" xmlns:p14="http://schemas.microsoft.com/office/powerpoint/2010/main">
    <mc:Choice Requires="p14">
      <p:transition spd="slow" p14:dur="2000" advTm="10290"/>
    </mc:Choice>
    <mc:Fallback xmlns="">
      <p:transition xmlns:p14="http://schemas.microsoft.com/office/powerpoint/2010/main" spd="slow" advTm="102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990600" y="274320"/>
            <a:ext cx="6324600" cy="609600"/>
          </a:xfrm>
        </p:spPr>
        <p:txBody>
          <a:bodyPr>
            <a:noAutofit/>
          </a:bodyPr>
          <a:lstStyle/>
          <a:p>
            <a:br>
              <a:rPr lang="en-US" dirty="0"/>
            </a:br>
            <a:r>
              <a:rPr lang="en-US" dirty="0"/>
              <a:t>Types of </a:t>
            </a:r>
            <a:r>
              <a:rPr lang="en-US" b="0" dirty="0"/>
              <a:t>Dementia</a:t>
            </a:r>
            <a:endParaRPr lang="en-US" altLang="en-US" dirty="0"/>
          </a:p>
        </p:txBody>
      </p:sp>
      <p:graphicFrame>
        <p:nvGraphicFramePr>
          <p:cNvPr id="5" name="Chart 4"/>
          <p:cNvGraphicFramePr/>
          <p:nvPr/>
        </p:nvGraphicFramePr>
        <p:xfrm>
          <a:off x="1219200" y="1219200"/>
          <a:ext cx="70104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159675"/>
      </p:ext>
    </p:extLst>
  </p:cSld>
  <p:clrMapOvr>
    <a:masterClrMapping/>
  </p:clrMapOvr>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c6602a-bcfc-4ac6-a56e-ae24e1cc147f">
      <Terms xmlns="http://schemas.microsoft.com/office/infopath/2007/PartnerControls"/>
    </lcf76f155ced4ddcb4097134ff3c332f>
    <TaxCatchAll xmlns="ba11c254-4dc3-41ad-a3e6-0a38009135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139C31EEFD404CB96174128C636103" ma:contentTypeVersion="12" ma:contentTypeDescription="Create a new document." ma:contentTypeScope="" ma:versionID="1c5505974d8fb43793d26d189d11efbd">
  <xsd:schema xmlns:xsd="http://www.w3.org/2001/XMLSchema" xmlns:xs="http://www.w3.org/2001/XMLSchema" xmlns:p="http://schemas.microsoft.com/office/2006/metadata/properties" xmlns:ns2="f2c6602a-bcfc-4ac6-a56e-ae24e1cc147f" xmlns:ns3="ba11c254-4dc3-41ad-a3e6-0a3800913569" targetNamespace="http://schemas.microsoft.com/office/2006/metadata/properties" ma:root="true" ma:fieldsID="49faa7d2bd216c6055bcd89c1b4d38de" ns2:_="" ns3:_="">
    <xsd:import namespace="f2c6602a-bcfc-4ac6-a56e-ae24e1cc147f"/>
    <xsd:import namespace="ba11c254-4dc3-41ad-a3e6-0a38009135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6602a-bcfc-4ac6-a56e-ae24e1cc1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11c254-4dc3-41ad-a3e6-0a38009135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194d06-881d-4f78-b778-3f0279a1621c}" ma:internalName="TaxCatchAll" ma:showField="CatchAllData" ma:web="ba11c254-4dc3-41ad-a3e6-0a3800913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52036-F1A8-494B-B69D-088462A6BBFA}">
  <ds:schemaRef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58343AC-9991-4C6A-B0BB-10E62D597EBF}">
  <ds:schemaRefs>
    <ds:schemaRef ds:uri="http://schemas.microsoft.com/sharepoint/v3/contenttype/forms"/>
  </ds:schemaRefs>
</ds:datastoreItem>
</file>

<file path=customXml/itemProps3.xml><?xml version="1.0" encoding="utf-8"?>
<ds:datastoreItem xmlns:ds="http://schemas.openxmlformats.org/officeDocument/2006/customXml" ds:itemID="{5811FF5D-A437-461E-8072-87DB3043F3E4}"/>
</file>

<file path=docProps/app.xml><?xml version="1.0" encoding="utf-8"?>
<Properties xmlns="http://schemas.openxmlformats.org/officeDocument/2006/extended-properties" xmlns:vt="http://schemas.openxmlformats.org/officeDocument/2006/docPropsVTypes">
  <Template>blank</Template>
  <TotalTime>7109</TotalTime>
  <Words>4541</Words>
  <Application>Microsoft Office PowerPoint</Application>
  <PresentationFormat>On-screen Show (4:3)</PresentationFormat>
  <Paragraphs>600</Paragraphs>
  <Slides>65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Symbol</vt:lpstr>
      <vt:lpstr>Wingdings</vt:lpstr>
      <vt:lpstr>Northwestern Medicine High Brand</vt:lpstr>
      <vt:lpstr>   Effects of Depression on Cognition, QOL, and Care Partners</vt:lpstr>
      <vt:lpstr>Disclosure</vt:lpstr>
      <vt:lpstr>Goals and Objectives</vt:lpstr>
      <vt:lpstr>Dementia</vt:lpstr>
      <vt:lpstr>Case</vt:lpstr>
      <vt:lpstr>Mrs. Larson’s Husband</vt:lpstr>
      <vt:lpstr>Dementia</vt:lpstr>
      <vt:lpstr>LAWTON IADLs and Katz ADLs</vt:lpstr>
      <vt:lpstr> Types of Dementia</vt:lpstr>
      <vt:lpstr>Depression</vt:lpstr>
      <vt:lpstr>Depression</vt:lpstr>
      <vt:lpstr>The Challenge of Accepting Depression</vt:lpstr>
      <vt:lpstr>DSM-5-TR diagnostic criteria for a major depressive episode</vt:lpstr>
      <vt:lpstr>How to Remember the Symptoms of Depression</vt:lpstr>
      <vt:lpstr>Best Screening Test for Depression: the Whooley</vt:lpstr>
      <vt:lpstr>Geriatric Depression Scale – 15 Item</vt:lpstr>
      <vt:lpstr>Distinguishing Depression from Dementia</vt:lpstr>
      <vt:lpstr>Diagnostic Criteria for Depression Compared to Depression in People with Alzheimer‘s Type Dementia</vt:lpstr>
      <vt:lpstr>Cornell Scale for Depression in Dementia</vt:lpstr>
      <vt:lpstr>DEPRESSION IN OLDER ADULTS</vt:lpstr>
      <vt:lpstr>Comorbid Anxiety</vt:lpstr>
      <vt:lpstr>Pseudodementia</vt:lpstr>
      <vt:lpstr>  Depression</vt:lpstr>
      <vt:lpstr>Cognitive Changes</vt:lpstr>
      <vt:lpstr>Cognitive Changes:  Executive Functioning</vt:lpstr>
      <vt:lpstr>Cognitive Changes:  Language (spared)</vt:lpstr>
      <vt:lpstr>Learning and Memory in Depression</vt:lpstr>
      <vt:lpstr>Cognitive Changes:  Visuospatial</vt:lpstr>
      <vt:lpstr>Depression:  Differential Diagnosis</vt:lpstr>
      <vt:lpstr>Apathy in Dementia; </vt:lpstr>
      <vt:lpstr>Apathy in Dementia</vt:lpstr>
      <vt:lpstr>Apathy:  Is it Depression?</vt:lpstr>
      <vt:lpstr>Apathy:  Decrements in Overt Behavior</vt:lpstr>
      <vt:lpstr>Demoralization vs. Depression (Hamm 2025)</vt:lpstr>
      <vt:lpstr>Depression in Dementia</vt:lpstr>
      <vt:lpstr>Quality of Live (QoL)</vt:lpstr>
      <vt:lpstr>QoL in People with Dementia in Care Homes</vt:lpstr>
      <vt:lpstr>Depression and Quality of Life</vt:lpstr>
      <vt:lpstr>Depression</vt:lpstr>
      <vt:lpstr>Depression in Caregivers</vt:lpstr>
      <vt:lpstr>Who are the Caregivers?</vt:lpstr>
      <vt:lpstr>Depression in Caregivers</vt:lpstr>
      <vt:lpstr>Alzheimer’s Disease Progression</vt:lpstr>
      <vt:lpstr>Case:  Family/Caregiver Report</vt:lpstr>
      <vt:lpstr>WANDERING/GETTING LOST</vt:lpstr>
      <vt:lpstr>Psychosis in Dementia</vt:lpstr>
      <vt:lpstr>Other Dementia Issues Affecting Caregivers</vt:lpstr>
      <vt:lpstr>Zarit Caregiver Burden Assessment</vt:lpstr>
      <vt:lpstr>WHY IS IT SO HARD FOR PATIENTS TO RECEIVE CARE?</vt:lpstr>
      <vt:lpstr>HELPING PATIENTS ACCEPT CARE</vt:lpstr>
      <vt:lpstr>CAREGIVING:  DIGNITY AND ROUTINE</vt:lpstr>
      <vt:lpstr>CAREGIVING:  APPROPRIATE COMMUNICATION</vt:lpstr>
      <vt:lpstr>CAREGIVING:  MUTUAL ENJOYMENT</vt:lpstr>
      <vt:lpstr>Caregiving:  GOOD ENOUGH</vt:lpstr>
      <vt:lpstr>CAREGIVING:  MAXIMIZE STRENGTHS</vt:lpstr>
      <vt:lpstr>CAREGIVING:  Activities</vt:lpstr>
      <vt:lpstr>WHY IS IT SO HARD FOR CAREGIVERS TO ACCEPT HELP?</vt:lpstr>
      <vt:lpstr>CAREGIVER STRESS/BURNOUT</vt:lpstr>
      <vt:lpstr>Caregiver:  Taking Stock</vt:lpstr>
      <vt:lpstr>SUPPORT GROUPS ARE KEY</vt:lpstr>
      <vt:lpstr>The Rationale Behind a Support Group</vt:lpstr>
      <vt:lpstr>Case:  Mr. Larson, caregiver</vt:lpstr>
      <vt:lpstr>Quality of Life:  Family and Friends</vt:lpstr>
      <vt:lpstr>Summary</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Mercury, Michael</cp:lastModifiedBy>
  <cp:revision>629</cp:revision>
  <cp:lastPrinted>2025-03-25T15:20:43Z</cp:lastPrinted>
  <dcterms:created xsi:type="dcterms:W3CDTF">2013-10-23T14:57:36Z</dcterms:created>
  <dcterms:modified xsi:type="dcterms:W3CDTF">2025-03-25T16:00:20Z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0x01010036139C31EEFD404CB96174128C636103</vt:lpwstr>
  </property>
  <property fmtid="{D5CDD505-2E9C-101B-9397-08002B2CF9AE}" pid="3" name="MSIP_Label_b1b86c14-7a6f-495c-8ad3-202986669410_Enabled">
    <vt:lpwstr>true</vt:lpwstr>
  </property>
  <property fmtid="{D5CDD505-2E9C-101B-9397-08002B2CF9AE}" pid="4" name="MSIP_Label_b1b86c14-7a6f-495c-8ad3-202986669410_SetDate">
    <vt:lpwstr>2025-02-26T01:47:56Z</vt:lpwstr>
  </property>
  <property fmtid="{D5CDD505-2E9C-101B-9397-08002B2CF9AE}" pid="5" name="MSIP_Label_b1b86c14-7a6f-495c-8ad3-202986669410_Method">
    <vt:lpwstr>Standard</vt:lpwstr>
  </property>
  <property fmtid="{D5CDD505-2E9C-101B-9397-08002B2CF9AE}" pid="6" name="MSIP_Label_b1b86c14-7a6f-495c-8ad3-202986669410_Name">
    <vt:lpwstr>Internal</vt:lpwstr>
  </property>
  <property fmtid="{D5CDD505-2E9C-101B-9397-08002B2CF9AE}" pid="7" name="MSIP_Label_b1b86c14-7a6f-495c-8ad3-202986669410_SiteId">
    <vt:lpwstr>2596038f-3ea4-4f0c-aed1-066eb6544c3b</vt:lpwstr>
  </property>
  <property fmtid="{D5CDD505-2E9C-101B-9397-08002B2CF9AE}" pid="8" name="MSIP_Label_b1b86c14-7a6f-495c-8ad3-202986669410_ActionId">
    <vt:lpwstr>9e8f62f3-02d7-44bd-ad85-a61c0edc9164</vt:lpwstr>
  </property>
  <property fmtid="{D5CDD505-2E9C-101B-9397-08002B2CF9AE}" pid="9" name="MSIP_Label_b1b86c14-7a6f-495c-8ad3-202986669410_ContentBits">
    <vt:lpwstr>0</vt:lpwstr>
  </property>
</Properties>
</file>