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0"/>
  </p:notesMasterIdLst>
  <p:sldIdLst>
    <p:sldId id="257" r:id="rId5"/>
    <p:sldId id="258" r:id="rId6"/>
    <p:sldId id="259" r:id="rId7"/>
    <p:sldId id="265" r:id="rId8"/>
    <p:sldId id="266" r:id="rId9"/>
    <p:sldId id="308" r:id="rId10"/>
    <p:sldId id="267" r:id="rId11"/>
    <p:sldId id="268" r:id="rId12"/>
    <p:sldId id="269" r:id="rId13"/>
    <p:sldId id="270" r:id="rId14"/>
    <p:sldId id="271" r:id="rId15"/>
    <p:sldId id="272" r:id="rId16"/>
    <p:sldId id="273" r:id="rId17"/>
    <p:sldId id="274" r:id="rId18"/>
    <p:sldId id="275" r:id="rId19"/>
    <p:sldId id="279" r:id="rId20"/>
    <p:sldId id="276" r:id="rId21"/>
    <p:sldId id="277" r:id="rId22"/>
    <p:sldId id="278" r:id="rId23"/>
    <p:sldId id="280" r:id="rId24"/>
    <p:sldId id="281" r:id="rId25"/>
    <p:sldId id="260" r:id="rId26"/>
    <p:sldId id="304" r:id="rId27"/>
    <p:sldId id="305" r:id="rId28"/>
    <p:sldId id="282" r:id="rId29"/>
    <p:sldId id="283" r:id="rId30"/>
    <p:sldId id="284" r:id="rId31"/>
    <p:sldId id="285" r:id="rId32"/>
    <p:sldId id="286" r:id="rId33"/>
    <p:sldId id="287" r:id="rId34"/>
    <p:sldId id="295" r:id="rId35"/>
    <p:sldId id="292" r:id="rId36"/>
    <p:sldId id="291" r:id="rId37"/>
    <p:sldId id="297" r:id="rId38"/>
    <p:sldId id="299" r:id="rId39"/>
    <p:sldId id="300" r:id="rId40"/>
    <p:sldId id="301" r:id="rId41"/>
    <p:sldId id="302" r:id="rId42"/>
    <p:sldId id="262" r:id="rId43"/>
    <p:sldId id="307" r:id="rId44"/>
    <p:sldId id="309" r:id="rId45"/>
    <p:sldId id="306" r:id="rId46"/>
    <p:sldId id="263" r:id="rId47"/>
    <p:sldId id="303" r:id="rId48"/>
    <p:sldId id="264" r:id="rId4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7" autoAdjust="0"/>
    <p:restoredTop sz="94660"/>
  </p:normalViewPr>
  <p:slideViewPr>
    <p:cSldViewPr snapToGrid="0">
      <p:cViewPr varScale="1">
        <p:scale>
          <a:sx n="143" d="100"/>
          <a:sy n="143" d="100"/>
        </p:scale>
        <p:origin x="600"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775A9F-EDA7-4523-B373-3C32A73B25A4}" type="datetimeFigureOut">
              <a:rPr lang="en-US" smtClean="0"/>
              <a:t>3/25/2025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996FFB-EF0D-4BEB-AD55-5A1B38FF3B12}" type="slidenum">
              <a:rPr lang="en-US" smtClean="0"/>
              <a:t>‹#›</a:t>
            </a:fld>
            <a:endParaRPr lang="en-US"/>
          </a:p>
        </p:txBody>
      </p:sp>
    </p:spTree>
    <p:extLst>
      <p:ext uri="{BB962C8B-B14F-4D97-AF65-F5344CB8AC3E}">
        <p14:creationId xmlns:p14="http://schemas.microsoft.com/office/powerpoint/2010/main" val="3420878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otes Placeholder">
            <a:extLst>
              <a:ext uri="{FF2B5EF4-FFF2-40B4-BE49-F238E27FC236}">
                <a16:creationId xmlns:a16="http://schemas.microsoft.com/office/drawing/2014/main" id="{0E3434F5-ED3B-BE3D-0E9B-14550093484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Notes Placeholder">
            <a:extLst>
              <a:ext uri="{FF2B5EF4-FFF2-40B4-BE49-F238E27FC236}">
                <a16:creationId xmlns:a16="http://schemas.microsoft.com/office/drawing/2014/main" id="{E6FA2096-B559-D9EC-4FDD-75C83E039E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5257800"/>
          </a:xfrm>
          <a:prstGeom prst="rect">
            <a:avLst/>
          </a:prstGeom>
          <a:solidFill>
            <a:srgbClr val="009A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7"/>
          <p:cNvPicPr>
            <a:picLocks noChangeAspect="1"/>
          </p:cNvPicPr>
          <p:nvPr/>
        </p:nvPicPr>
        <p:blipFill>
          <a:blip r:embed="rId2">
            <a:extLst>
              <a:ext uri="{28A0092B-C50C-407E-A947-70E740481C1C}">
                <a14:useLocalDpi xmlns:a14="http://schemas.microsoft.com/office/drawing/2010/main" val="0"/>
              </a:ext>
            </a:extLst>
          </a:blip>
          <a:srcRect t="29926" b="39180"/>
          <a:stretch>
            <a:fillRect/>
          </a:stretch>
        </p:blipFill>
        <p:spPr bwMode="auto">
          <a:xfrm>
            <a:off x="636588" y="0"/>
            <a:ext cx="8686800" cy="527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p:nvPicPr>
        <p:blipFill>
          <a:blip r:embed="rId3">
            <a:extLst>
              <a:ext uri="{28A0092B-C50C-407E-A947-70E740481C1C}">
                <a14:useLocalDpi xmlns:a14="http://schemas.microsoft.com/office/drawing/2010/main" val="0"/>
              </a:ext>
            </a:extLst>
          </a:blip>
          <a:srcRect l="3355" t="61320" r="52412" b="10197"/>
          <a:stretch>
            <a:fillRect/>
          </a:stretch>
        </p:blipFill>
        <p:spPr bwMode="auto">
          <a:xfrm>
            <a:off x="9875838" y="0"/>
            <a:ext cx="2316162"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4">
            <a:extLst>
              <a:ext uri="{28A0092B-C50C-407E-A947-70E740481C1C}">
                <a14:useLocalDpi xmlns:a14="http://schemas.microsoft.com/office/drawing/2010/main" val="0"/>
              </a:ext>
            </a:extLst>
          </a:blip>
          <a:srcRect l="7513" t="31358" r="-16766" b="36252"/>
          <a:stretch>
            <a:fillRect/>
          </a:stretch>
        </p:blipFill>
        <p:spPr bwMode="auto">
          <a:xfrm>
            <a:off x="0" y="0"/>
            <a:ext cx="9021763" cy="525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p:cNvPicPr>
            <a:picLocks noChangeAspect="1"/>
          </p:cNvPicPr>
          <p:nvPr/>
        </p:nvPicPr>
        <p:blipFill>
          <a:blip r:embed="rId5">
            <a:extLst>
              <a:ext uri="{28A0092B-C50C-407E-A947-70E740481C1C}">
                <a14:useLocalDpi xmlns:a14="http://schemas.microsoft.com/office/drawing/2010/main" val="0"/>
              </a:ext>
            </a:extLst>
          </a:blip>
          <a:srcRect l="42706"/>
          <a:stretch>
            <a:fillRect/>
          </a:stretch>
        </p:blipFill>
        <p:spPr bwMode="auto">
          <a:xfrm>
            <a:off x="0" y="803275"/>
            <a:ext cx="39147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44813" y="5392738"/>
            <a:ext cx="6135687" cy="121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ctrTitle"/>
          </p:nvPr>
        </p:nvSpPr>
        <p:spPr>
          <a:xfrm>
            <a:off x="508427" y="2788024"/>
            <a:ext cx="11175146" cy="1565275"/>
          </a:xfrm>
        </p:spPr>
        <p:txBody>
          <a:bodyPr anchor="b">
            <a:normAutofit/>
          </a:bodyPr>
          <a:lstStyle>
            <a:lvl1pPr algn="l">
              <a:defRPr sz="4400">
                <a:solidFill>
                  <a:schemeClr val="bg1"/>
                </a:solidFill>
              </a:defRPr>
            </a:lvl1pPr>
          </a:lstStyle>
          <a:p>
            <a:r>
              <a:rPr lang="en-US"/>
              <a:t>Click to edit Master title style</a:t>
            </a:r>
            <a:endParaRPr lang="en-US" dirty="0"/>
          </a:p>
        </p:txBody>
      </p:sp>
      <p:sp>
        <p:nvSpPr>
          <p:cNvPr id="7" name="Subtitle 2"/>
          <p:cNvSpPr>
            <a:spLocks noGrp="1"/>
          </p:cNvSpPr>
          <p:nvPr>
            <p:ph type="subTitle" idx="1"/>
          </p:nvPr>
        </p:nvSpPr>
        <p:spPr>
          <a:xfrm>
            <a:off x="508427" y="4346575"/>
            <a:ext cx="11175146" cy="838200"/>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389939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3"/>
          <p:cNvSpPr/>
          <p:nvPr/>
        </p:nvSpPr>
        <p:spPr>
          <a:xfrm>
            <a:off x="0" y="0"/>
            <a:ext cx="12192000" cy="1524000"/>
          </a:xfrm>
          <a:prstGeom prst="rect">
            <a:avLst/>
          </a:prstGeom>
          <a:solidFill>
            <a:srgbClr val="009A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7"/>
          <p:cNvPicPr>
            <a:picLocks noChangeAspect="1"/>
          </p:cNvPicPr>
          <p:nvPr/>
        </p:nvPicPr>
        <p:blipFill>
          <a:blip r:embed="rId2">
            <a:extLst>
              <a:ext uri="{28A0092B-C50C-407E-A947-70E740481C1C}">
                <a14:useLocalDpi xmlns:a14="http://schemas.microsoft.com/office/drawing/2010/main" val="0"/>
              </a:ext>
            </a:extLst>
          </a:blip>
          <a:srcRect l="-365" t="35333" r="53529"/>
          <a:stretch>
            <a:fillRect/>
          </a:stretch>
        </p:blipFill>
        <p:spPr bwMode="auto">
          <a:xfrm>
            <a:off x="8991600" y="0"/>
            <a:ext cx="3200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p:nvPicPr>
        <p:blipFill>
          <a:blip r:embed="rId3">
            <a:extLst>
              <a:ext uri="{28A0092B-C50C-407E-A947-70E740481C1C}">
                <a14:useLocalDpi xmlns:a14="http://schemas.microsoft.com/office/drawing/2010/main" val="0"/>
              </a:ext>
            </a:extLst>
          </a:blip>
          <a:srcRect l="73317" t="28670" b="29108"/>
          <a:stretch>
            <a:fillRect/>
          </a:stretch>
        </p:blipFill>
        <p:spPr bwMode="auto">
          <a:xfrm>
            <a:off x="0" y="1524000"/>
            <a:ext cx="93186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p:cNvPicPr>
          <p:nvPr/>
        </p:nvPicPr>
        <p:blipFill>
          <a:blip r:embed="rId4">
            <a:extLst>
              <a:ext uri="{28A0092B-C50C-407E-A947-70E740481C1C}">
                <a14:useLocalDpi xmlns:a14="http://schemas.microsoft.com/office/drawing/2010/main" val="0"/>
              </a:ext>
            </a:extLst>
          </a:blip>
          <a:srcRect r="38902" b="64444"/>
          <a:stretch>
            <a:fillRect/>
          </a:stretch>
        </p:blipFill>
        <p:spPr bwMode="auto">
          <a:xfrm>
            <a:off x="10058400" y="4419600"/>
            <a:ext cx="2133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p:cNvPicPr>
            <a:picLocks noChangeAspect="1"/>
          </p:cNvPicPr>
          <p:nvPr/>
        </p:nvPicPr>
        <p:blipFill>
          <a:blip r:embed="rId4">
            <a:extLst>
              <a:ext uri="{28A0092B-C50C-407E-A947-70E740481C1C}">
                <a14:useLocalDpi xmlns:a14="http://schemas.microsoft.com/office/drawing/2010/main" val="0"/>
              </a:ext>
            </a:extLst>
          </a:blip>
          <a:srcRect l="8186" t="60001" r="37260" b="3661"/>
          <a:stretch>
            <a:fillRect/>
          </a:stretch>
        </p:blipFill>
        <p:spPr bwMode="auto">
          <a:xfrm>
            <a:off x="10287000" y="1524000"/>
            <a:ext cx="19050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01188" y="6337300"/>
            <a:ext cx="213360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199"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57199" y="274638"/>
            <a:ext cx="11177451" cy="1143000"/>
          </a:xfrm>
        </p:spPr>
        <p:txBody>
          <a:bodyPr/>
          <a:lstStyle>
            <a:lvl1pPr algn="l">
              <a:defRPr>
                <a:solidFill>
                  <a:schemeClr val="bg1"/>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457200" y="6356350"/>
            <a:ext cx="2743200" cy="365125"/>
          </a:xfrm>
        </p:spPr>
        <p:txBody>
          <a:bodyPr/>
          <a:lstStyle>
            <a:lvl1pPr>
              <a:defRPr b="0" i="0" smtClean="0">
                <a:latin typeface="Arial" charset="0"/>
                <a:ea typeface="Arial" charset="0"/>
                <a:cs typeface="Arial" charset="0"/>
              </a:defRPr>
            </a:lvl1pPr>
          </a:lstStyle>
          <a:p>
            <a:pPr>
              <a:defRPr/>
            </a:pPr>
            <a:fld id="{18FF0465-30E2-4217-84DB-BEC7A13CB6B6}" type="datetimeFigureOut">
              <a:rPr lang="en-US"/>
              <a:pPr>
                <a:defRPr/>
              </a:pPr>
              <a:t>3/25/2025</a:t>
            </a:fld>
            <a:endParaRPr lang="en-US" dirty="0"/>
          </a:p>
        </p:txBody>
      </p:sp>
      <p:sp>
        <p:nvSpPr>
          <p:cNvPr id="12" name="Footer Placeholder 4"/>
          <p:cNvSpPr>
            <a:spLocks noGrp="1"/>
          </p:cNvSpPr>
          <p:nvPr>
            <p:ph type="ftr" sz="quarter" idx="11"/>
          </p:nvPr>
        </p:nvSpPr>
        <p:spPr/>
        <p:txBody>
          <a:bodyPr/>
          <a:lstStyle>
            <a:lvl1pPr>
              <a:defRPr b="0" i="0">
                <a:latin typeface="Arial" charset="0"/>
                <a:ea typeface="Arial" charset="0"/>
                <a:cs typeface="Arial" charset="0"/>
              </a:defRPr>
            </a:lvl1pPr>
          </a:lstStyle>
          <a:p>
            <a:pPr>
              <a:defRPr/>
            </a:pPr>
            <a:endParaRPr lang="en-US"/>
          </a:p>
        </p:txBody>
      </p:sp>
    </p:spTree>
    <p:extLst>
      <p:ext uri="{BB962C8B-B14F-4D97-AF65-F5344CB8AC3E}">
        <p14:creationId xmlns:p14="http://schemas.microsoft.com/office/powerpoint/2010/main" val="3517083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l="39217" t="25165" b="423"/>
          <a:stretch>
            <a:fillRect/>
          </a:stretch>
        </p:blipFill>
        <p:spPr bwMode="auto">
          <a:xfrm>
            <a:off x="0" y="-15875"/>
            <a:ext cx="2303463" cy="55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p:nvPicPr>
        <p:blipFill>
          <a:blip r:embed="rId3">
            <a:extLst>
              <a:ext uri="{28A0092B-C50C-407E-A947-70E740481C1C}">
                <a14:useLocalDpi xmlns:a14="http://schemas.microsoft.com/office/drawing/2010/main" val="0"/>
              </a:ext>
            </a:extLst>
          </a:blip>
          <a:srcRect r="38902" b="64444"/>
          <a:stretch>
            <a:fillRect/>
          </a:stretch>
        </p:blipFill>
        <p:spPr bwMode="auto">
          <a:xfrm>
            <a:off x="10058400" y="4419600"/>
            <a:ext cx="2133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p:nvPicPr>
        <p:blipFill>
          <a:blip r:embed="rId3">
            <a:extLst>
              <a:ext uri="{28A0092B-C50C-407E-A947-70E740481C1C}">
                <a14:useLocalDpi xmlns:a14="http://schemas.microsoft.com/office/drawing/2010/main" val="0"/>
              </a:ext>
            </a:extLst>
          </a:blip>
          <a:srcRect l="8186" t="60001" r="36259" b="3661"/>
          <a:stretch>
            <a:fillRect/>
          </a:stretch>
        </p:blipFill>
        <p:spPr bwMode="auto">
          <a:xfrm>
            <a:off x="10252075" y="-15875"/>
            <a:ext cx="1939925"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p:cNvPicPr>
            <a:picLocks noChangeAspect="1"/>
          </p:cNvPicPr>
          <p:nvPr/>
        </p:nvPicPr>
        <p:blipFill>
          <a:blip r:embed="rId4">
            <a:extLst>
              <a:ext uri="{28A0092B-C50C-407E-A947-70E740481C1C}">
                <a14:useLocalDpi xmlns:a14="http://schemas.microsoft.com/office/drawing/2010/main" val="0"/>
              </a:ext>
            </a:extLst>
          </a:blip>
          <a:srcRect r="39265"/>
          <a:stretch>
            <a:fillRect/>
          </a:stretch>
        </p:blipFill>
        <p:spPr bwMode="auto">
          <a:xfrm>
            <a:off x="8042275" y="365125"/>
            <a:ext cx="41497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01188" y="6337300"/>
            <a:ext cx="213360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722313" y="4406900"/>
            <a:ext cx="10616246" cy="1362075"/>
          </a:xfrm>
        </p:spPr>
        <p:txBody>
          <a:bodyPr anchor="t"/>
          <a:lstStyle>
            <a:lvl1pPr algn="l">
              <a:defRPr sz="4000" b="1" cap="all"/>
            </a:lvl1pPr>
          </a:lstStyle>
          <a:p>
            <a:r>
              <a:rPr lang="en-US"/>
              <a:t>Click to edit Master title style</a:t>
            </a:r>
            <a:endParaRPr lang="en-US" dirty="0"/>
          </a:p>
        </p:txBody>
      </p:sp>
      <p:sp>
        <p:nvSpPr>
          <p:cNvPr id="8" name="Text Placeholder 2"/>
          <p:cNvSpPr>
            <a:spLocks noGrp="1"/>
          </p:cNvSpPr>
          <p:nvPr>
            <p:ph type="body" idx="1"/>
          </p:nvPr>
        </p:nvSpPr>
        <p:spPr>
          <a:xfrm>
            <a:off x="722312" y="2906713"/>
            <a:ext cx="1061624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11" name="Date Placeholder 3"/>
          <p:cNvSpPr>
            <a:spLocks noGrp="1"/>
          </p:cNvSpPr>
          <p:nvPr>
            <p:ph type="dt" sz="half" idx="10"/>
          </p:nvPr>
        </p:nvSpPr>
        <p:spPr>
          <a:xfrm>
            <a:off x="457200" y="6356350"/>
            <a:ext cx="2743200" cy="365125"/>
          </a:xfrm>
        </p:spPr>
        <p:txBody>
          <a:bodyPr/>
          <a:lstStyle>
            <a:lvl1pPr>
              <a:defRPr b="0" i="0" smtClean="0">
                <a:latin typeface="Arial" charset="0"/>
                <a:ea typeface="Arial" charset="0"/>
                <a:cs typeface="Arial" charset="0"/>
              </a:defRPr>
            </a:lvl1pPr>
          </a:lstStyle>
          <a:p>
            <a:pPr>
              <a:defRPr/>
            </a:pPr>
            <a:fld id="{4925D142-DC84-4BB7-B2F9-9369FFB5D413}" type="datetimeFigureOut">
              <a:rPr lang="en-US"/>
              <a:pPr>
                <a:defRPr/>
              </a:pPr>
              <a:t>3/25/2025</a:t>
            </a:fld>
            <a:endParaRPr lang="en-US" dirty="0"/>
          </a:p>
        </p:txBody>
      </p:sp>
      <p:sp>
        <p:nvSpPr>
          <p:cNvPr id="12" name="Footer Placeholder 4"/>
          <p:cNvSpPr>
            <a:spLocks noGrp="1"/>
          </p:cNvSpPr>
          <p:nvPr>
            <p:ph type="ftr" sz="quarter" idx="11"/>
          </p:nvPr>
        </p:nvSpPr>
        <p:spPr/>
        <p:txBody>
          <a:bodyPr/>
          <a:lstStyle>
            <a:lvl1pPr>
              <a:defRPr b="0" i="0">
                <a:latin typeface="Arial" charset="0"/>
                <a:ea typeface="Arial" charset="0"/>
                <a:cs typeface="Arial" charset="0"/>
              </a:defRPr>
            </a:lvl1pPr>
          </a:lstStyle>
          <a:p>
            <a:pPr>
              <a:defRPr/>
            </a:pPr>
            <a:endParaRPr lang="en-US"/>
          </a:p>
        </p:txBody>
      </p:sp>
    </p:spTree>
    <p:extLst>
      <p:ext uri="{BB962C8B-B14F-4D97-AF65-F5344CB8AC3E}">
        <p14:creationId xmlns:p14="http://schemas.microsoft.com/office/powerpoint/2010/main" val="377562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Rectangle 4"/>
          <p:cNvSpPr/>
          <p:nvPr/>
        </p:nvSpPr>
        <p:spPr>
          <a:xfrm>
            <a:off x="0" y="0"/>
            <a:ext cx="12192000" cy="1524000"/>
          </a:xfrm>
          <a:prstGeom prst="rect">
            <a:avLst/>
          </a:prstGeom>
          <a:solidFill>
            <a:srgbClr val="009A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Picture 7"/>
          <p:cNvPicPr>
            <a:picLocks noChangeAspect="1"/>
          </p:cNvPicPr>
          <p:nvPr/>
        </p:nvPicPr>
        <p:blipFill>
          <a:blip r:embed="rId2">
            <a:extLst>
              <a:ext uri="{28A0092B-C50C-407E-A947-70E740481C1C}">
                <a14:useLocalDpi xmlns:a14="http://schemas.microsoft.com/office/drawing/2010/main" val="0"/>
              </a:ext>
            </a:extLst>
          </a:blip>
          <a:srcRect l="-365" t="35333" r="53529"/>
          <a:stretch>
            <a:fillRect/>
          </a:stretch>
        </p:blipFill>
        <p:spPr bwMode="auto">
          <a:xfrm>
            <a:off x="8991600" y="0"/>
            <a:ext cx="3200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p:cNvPicPr>
          <p:nvPr/>
        </p:nvPicPr>
        <p:blipFill>
          <a:blip r:embed="rId3">
            <a:extLst>
              <a:ext uri="{28A0092B-C50C-407E-A947-70E740481C1C}">
                <a14:useLocalDpi xmlns:a14="http://schemas.microsoft.com/office/drawing/2010/main" val="0"/>
              </a:ext>
            </a:extLst>
          </a:blip>
          <a:srcRect l="73317" t="28670" b="29108"/>
          <a:stretch>
            <a:fillRect/>
          </a:stretch>
        </p:blipFill>
        <p:spPr bwMode="auto">
          <a:xfrm>
            <a:off x="0" y="1524000"/>
            <a:ext cx="93186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4">
            <a:extLst>
              <a:ext uri="{28A0092B-C50C-407E-A947-70E740481C1C}">
                <a14:useLocalDpi xmlns:a14="http://schemas.microsoft.com/office/drawing/2010/main" val="0"/>
              </a:ext>
            </a:extLst>
          </a:blip>
          <a:srcRect r="38902" b="64444"/>
          <a:stretch>
            <a:fillRect/>
          </a:stretch>
        </p:blipFill>
        <p:spPr bwMode="auto">
          <a:xfrm>
            <a:off x="10058400" y="4419600"/>
            <a:ext cx="2133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p:cNvPicPr>
            <a:picLocks noChangeAspect="1"/>
          </p:cNvPicPr>
          <p:nvPr/>
        </p:nvPicPr>
        <p:blipFill>
          <a:blip r:embed="rId4">
            <a:extLst>
              <a:ext uri="{28A0092B-C50C-407E-A947-70E740481C1C}">
                <a14:useLocalDpi xmlns:a14="http://schemas.microsoft.com/office/drawing/2010/main" val="0"/>
              </a:ext>
            </a:extLst>
          </a:blip>
          <a:srcRect l="8186" t="60001" r="37260" b="3661"/>
          <a:stretch>
            <a:fillRect/>
          </a:stretch>
        </p:blipFill>
        <p:spPr bwMode="auto">
          <a:xfrm>
            <a:off x="10287000" y="1524000"/>
            <a:ext cx="19050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01188" y="6337300"/>
            <a:ext cx="213360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457199"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itle 1"/>
          <p:cNvSpPr>
            <a:spLocks noGrp="1"/>
          </p:cNvSpPr>
          <p:nvPr>
            <p:ph type="title"/>
          </p:nvPr>
        </p:nvSpPr>
        <p:spPr>
          <a:xfrm>
            <a:off x="457199" y="274638"/>
            <a:ext cx="11177451" cy="1143000"/>
          </a:xfrm>
        </p:spPr>
        <p:txBody>
          <a:bodyPr/>
          <a:lstStyle>
            <a:lvl1pPr algn="l">
              <a:defRPr>
                <a:solidFill>
                  <a:schemeClr val="bg1"/>
                </a:solidFill>
              </a:defRPr>
            </a:lvl1pPr>
          </a:lstStyle>
          <a:p>
            <a:r>
              <a:rPr lang="en-US"/>
              <a:t>Click to edit Master title style</a:t>
            </a:r>
            <a:endParaRPr lang="en-US" dirty="0"/>
          </a:p>
        </p:txBody>
      </p:sp>
      <p:sp>
        <p:nvSpPr>
          <p:cNvPr id="11" name="Date Placeholder 3"/>
          <p:cNvSpPr>
            <a:spLocks noGrp="1"/>
          </p:cNvSpPr>
          <p:nvPr>
            <p:ph type="dt" sz="half" idx="10"/>
          </p:nvPr>
        </p:nvSpPr>
        <p:spPr>
          <a:xfrm>
            <a:off x="457200" y="6356350"/>
            <a:ext cx="2743200" cy="365125"/>
          </a:xfrm>
        </p:spPr>
        <p:txBody>
          <a:bodyPr/>
          <a:lstStyle>
            <a:lvl1pPr>
              <a:defRPr b="0" i="0" smtClean="0">
                <a:latin typeface="Arial" charset="0"/>
                <a:ea typeface="Arial" charset="0"/>
                <a:cs typeface="Arial" charset="0"/>
              </a:defRPr>
            </a:lvl1pPr>
          </a:lstStyle>
          <a:p>
            <a:pPr>
              <a:defRPr/>
            </a:pPr>
            <a:fld id="{5E780436-DF87-4F9D-B604-EBA1729A7FBA}" type="datetimeFigureOut">
              <a:rPr lang="en-US"/>
              <a:pPr>
                <a:defRPr/>
              </a:pPr>
              <a:t>3/25/2025</a:t>
            </a:fld>
            <a:endParaRPr lang="en-US" dirty="0"/>
          </a:p>
        </p:txBody>
      </p:sp>
      <p:sp>
        <p:nvSpPr>
          <p:cNvPr id="12" name="Footer Placeholder 4"/>
          <p:cNvSpPr>
            <a:spLocks noGrp="1"/>
          </p:cNvSpPr>
          <p:nvPr>
            <p:ph type="ftr" sz="quarter" idx="11"/>
          </p:nvPr>
        </p:nvSpPr>
        <p:spPr/>
        <p:txBody>
          <a:bodyPr/>
          <a:lstStyle>
            <a:lvl1pPr>
              <a:defRPr b="0" i="0">
                <a:latin typeface="Arial" charset="0"/>
                <a:ea typeface="Arial" charset="0"/>
                <a:cs typeface="Arial" charset="0"/>
              </a:defRPr>
            </a:lvl1pPr>
          </a:lstStyle>
          <a:p>
            <a:pPr>
              <a:defRPr/>
            </a:pPr>
            <a:endParaRPr lang="en-US"/>
          </a:p>
        </p:txBody>
      </p:sp>
    </p:spTree>
    <p:extLst>
      <p:ext uri="{BB962C8B-B14F-4D97-AF65-F5344CB8AC3E}">
        <p14:creationId xmlns:p14="http://schemas.microsoft.com/office/powerpoint/2010/main" val="706035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Rectangle 6"/>
          <p:cNvSpPr/>
          <p:nvPr/>
        </p:nvSpPr>
        <p:spPr>
          <a:xfrm>
            <a:off x="0" y="0"/>
            <a:ext cx="12192000" cy="1524000"/>
          </a:xfrm>
          <a:prstGeom prst="rect">
            <a:avLst/>
          </a:prstGeom>
          <a:solidFill>
            <a:srgbClr val="009A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rcRect l="-365" t="35333" r="53529"/>
          <a:stretch>
            <a:fillRect/>
          </a:stretch>
        </p:blipFill>
        <p:spPr bwMode="auto">
          <a:xfrm>
            <a:off x="8991600" y="0"/>
            <a:ext cx="3200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rcRect l="73317" t="28670" b="29108"/>
          <a:stretch>
            <a:fillRect/>
          </a:stretch>
        </p:blipFill>
        <p:spPr bwMode="auto">
          <a:xfrm>
            <a:off x="0" y="1524000"/>
            <a:ext cx="93186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rcRect r="38902" b="64444"/>
          <a:stretch>
            <a:fillRect/>
          </a:stretch>
        </p:blipFill>
        <p:spPr bwMode="auto">
          <a:xfrm>
            <a:off x="10058400" y="4419600"/>
            <a:ext cx="2133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l="8186" t="60001" r="37260" b="3661"/>
          <a:stretch>
            <a:fillRect/>
          </a:stretch>
        </p:blipFill>
        <p:spPr bwMode="auto">
          <a:xfrm>
            <a:off x="10287000" y="1524000"/>
            <a:ext cx="19050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01188" y="6337300"/>
            <a:ext cx="213360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1"/>
          <p:cNvSpPr>
            <a:spLocks noGrp="1"/>
          </p:cNvSpPr>
          <p:nvPr>
            <p:ph type="title"/>
          </p:nvPr>
        </p:nvSpPr>
        <p:spPr>
          <a:xfrm>
            <a:off x="457199" y="274638"/>
            <a:ext cx="11177451" cy="1143000"/>
          </a:xfrm>
        </p:spPr>
        <p:txBody>
          <a:bodyPr/>
          <a:lstStyle>
            <a:lvl1pPr algn="l">
              <a:defRPr>
                <a:solidFill>
                  <a:schemeClr val="bg1"/>
                </a:solidFill>
              </a:defRPr>
            </a:lvl1pPr>
          </a:lstStyle>
          <a:p>
            <a:r>
              <a:rPr lang="en-US"/>
              <a:t>Click to edit Master title style</a:t>
            </a:r>
            <a:endParaRPr lang="en-US" dirty="0"/>
          </a:p>
        </p:txBody>
      </p:sp>
      <p:sp>
        <p:nvSpPr>
          <p:cNvPr id="27" name="Text Placeholder 2"/>
          <p:cNvSpPr>
            <a:spLocks noGrp="1"/>
          </p:cNvSpPr>
          <p:nvPr>
            <p:ph type="body" idx="1"/>
          </p:nvPr>
        </p:nvSpPr>
        <p:spPr>
          <a:xfrm>
            <a:off x="457200" y="1799736"/>
            <a:ext cx="5540374" cy="601662"/>
          </a:xfrm>
        </p:spPr>
        <p:txBody>
          <a:bodyPr>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8" name="Content Placeholder 3"/>
          <p:cNvSpPr>
            <a:spLocks noGrp="1"/>
          </p:cNvSpPr>
          <p:nvPr>
            <p:ph sz="half" idx="2"/>
          </p:nvPr>
        </p:nvSpPr>
        <p:spPr>
          <a:xfrm>
            <a:off x="457200" y="2401398"/>
            <a:ext cx="5540374" cy="3581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ext Placeholder 2"/>
          <p:cNvSpPr>
            <a:spLocks noGrp="1"/>
          </p:cNvSpPr>
          <p:nvPr>
            <p:ph type="body" idx="12"/>
          </p:nvPr>
        </p:nvSpPr>
        <p:spPr>
          <a:xfrm>
            <a:off x="6172200" y="1799736"/>
            <a:ext cx="5540374" cy="601662"/>
          </a:xfrm>
        </p:spPr>
        <p:txBody>
          <a:bodyPr>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Content Placeholder 3"/>
          <p:cNvSpPr>
            <a:spLocks noGrp="1"/>
          </p:cNvSpPr>
          <p:nvPr>
            <p:ph sz="half" idx="13"/>
          </p:nvPr>
        </p:nvSpPr>
        <p:spPr>
          <a:xfrm>
            <a:off x="6172200" y="2401398"/>
            <a:ext cx="5540374" cy="3581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3"/>
          <p:cNvSpPr>
            <a:spLocks noGrp="1"/>
          </p:cNvSpPr>
          <p:nvPr>
            <p:ph type="dt" sz="half" idx="14"/>
          </p:nvPr>
        </p:nvSpPr>
        <p:spPr>
          <a:xfrm>
            <a:off x="457200" y="6356350"/>
            <a:ext cx="2743200" cy="365125"/>
          </a:xfrm>
        </p:spPr>
        <p:txBody>
          <a:bodyPr/>
          <a:lstStyle>
            <a:lvl1pPr>
              <a:defRPr b="0" i="0" smtClean="0">
                <a:latin typeface="Arial" charset="0"/>
                <a:ea typeface="Arial" charset="0"/>
                <a:cs typeface="Arial" charset="0"/>
              </a:defRPr>
            </a:lvl1pPr>
          </a:lstStyle>
          <a:p>
            <a:pPr>
              <a:defRPr/>
            </a:pPr>
            <a:fld id="{587A7317-5783-4FE2-86B9-5784545D929D}" type="datetimeFigureOut">
              <a:rPr lang="en-US"/>
              <a:pPr>
                <a:defRPr/>
              </a:pPr>
              <a:t>3/25/2025</a:t>
            </a:fld>
            <a:endParaRPr lang="en-US" dirty="0"/>
          </a:p>
        </p:txBody>
      </p:sp>
      <p:sp>
        <p:nvSpPr>
          <p:cNvPr id="14" name="Footer Placeholder 4"/>
          <p:cNvSpPr>
            <a:spLocks noGrp="1"/>
          </p:cNvSpPr>
          <p:nvPr>
            <p:ph type="ftr" sz="quarter" idx="15"/>
          </p:nvPr>
        </p:nvSpPr>
        <p:spPr/>
        <p:txBody>
          <a:bodyPr/>
          <a:lstStyle>
            <a:lvl1pPr>
              <a:defRPr b="0" i="0">
                <a:latin typeface="Arial" charset="0"/>
                <a:ea typeface="Arial" charset="0"/>
                <a:cs typeface="Arial" charset="0"/>
              </a:defRPr>
            </a:lvl1pPr>
          </a:lstStyle>
          <a:p>
            <a:pPr>
              <a:defRPr/>
            </a:pPr>
            <a:endParaRPr lang="en-US"/>
          </a:p>
        </p:txBody>
      </p:sp>
    </p:spTree>
    <p:extLst>
      <p:ext uri="{BB962C8B-B14F-4D97-AF65-F5344CB8AC3E}">
        <p14:creationId xmlns:p14="http://schemas.microsoft.com/office/powerpoint/2010/main" val="563933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Rectangle 2"/>
          <p:cNvSpPr/>
          <p:nvPr/>
        </p:nvSpPr>
        <p:spPr>
          <a:xfrm>
            <a:off x="0" y="0"/>
            <a:ext cx="12192000" cy="1524000"/>
          </a:xfrm>
          <a:prstGeom prst="rect">
            <a:avLst/>
          </a:prstGeom>
          <a:solidFill>
            <a:srgbClr val="009A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 name="Picture 7"/>
          <p:cNvPicPr>
            <a:picLocks noChangeAspect="1"/>
          </p:cNvPicPr>
          <p:nvPr/>
        </p:nvPicPr>
        <p:blipFill>
          <a:blip r:embed="rId2">
            <a:extLst>
              <a:ext uri="{28A0092B-C50C-407E-A947-70E740481C1C}">
                <a14:useLocalDpi xmlns:a14="http://schemas.microsoft.com/office/drawing/2010/main" val="0"/>
              </a:ext>
            </a:extLst>
          </a:blip>
          <a:srcRect l="-365" t="35333" r="53529"/>
          <a:stretch>
            <a:fillRect/>
          </a:stretch>
        </p:blipFill>
        <p:spPr bwMode="auto">
          <a:xfrm>
            <a:off x="8991600" y="0"/>
            <a:ext cx="3200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p:cNvPicPr>
          <p:nvPr/>
        </p:nvPicPr>
        <p:blipFill>
          <a:blip r:embed="rId3">
            <a:extLst>
              <a:ext uri="{28A0092B-C50C-407E-A947-70E740481C1C}">
                <a14:useLocalDpi xmlns:a14="http://schemas.microsoft.com/office/drawing/2010/main" val="0"/>
              </a:ext>
            </a:extLst>
          </a:blip>
          <a:srcRect l="73317" t="28670" b="29108"/>
          <a:stretch>
            <a:fillRect/>
          </a:stretch>
        </p:blipFill>
        <p:spPr bwMode="auto">
          <a:xfrm>
            <a:off x="0" y="1524000"/>
            <a:ext cx="93186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p:cNvPicPr>
          <p:nvPr/>
        </p:nvPicPr>
        <p:blipFill>
          <a:blip r:embed="rId4">
            <a:extLst>
              <a:ext uri="{28A0092B-C50C-407E-A947-70E740481C1C}">
                <a14:useLocalDpi xmlns:a14="http://schemas.microsoft.com/office/drawing/2010/main" val="0"/>
              </a:ext>
            </a:extLst>
          </a:blip>
          <a:srcRect r="38902" b="64444"/>
          <a:stretch>
            <a:fillRect/>
          </a:stretch>
        </p:blipFill>
        <p:spPr bwMode="auto">
          <a:xfrm>
            <a:off x="10058400" y="4419600"/>
            <a:ext cx="2133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p:cNvPicPr>
            <a:picLocks noChangeAspect="1"/>
          </p:cNvPicPr>
          <p:nvPr/>
        </p:nvPicPr>
        <p:blipFill>
          <a:blip r:embed="rId4">
            <a:extLst>
              <a:ext uri="{28A0092B-C50C-407E-A947-70E740481C1C}">
                <a14:useLocalDpi xmlns:a14="http://schemas.microsoft.com/office/drawing/2010/main" val="0"/>
              </a:ext>
            </a:extLst>
          </a:blip>
          <a:srcRect l="8186" t="60001" r="37260" b="3661"/>
          <a:stretch>
            <a:fillRect/>
          </a:stretch>
        </p:blipFill>
        <p:spPr bwMode="auto">
          <a:xfrm>
            <a:off x="10287000" y="1524000"/>
            <a:ext cx="19050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01188" y="6337300"/>
            <a:ext cx="213360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457199" y="274638"/>
            <a:ext cx="11177451" cy="1143000"/>
          </a:xfrm>
        </p:spPr>
        <p:txBody>
          <a:bodyPr/>
          <a:lstStyle>
            <a:lvl1pPr algn="l">
              <a:defRPr>
                <a:solidFill>
                  <a:schemeClr val="bg1"/>
                </a:solidFill>
              </a:defRPr>
            </a:lvl1pPr>
          </a:lstStyle>
          <a:p>
            <a:r>
              <a:rPr lang="en-US"/>
              <a:t>Click to edit Master title style</a:t>
            </a:r>
            <a:endParaRPr lang="en-US" dirty="0"/>
          </a:p>
        </p:txBody>
      </p:sp>
      <p:sp>
        <p:nvSpPr>
          <p:cNvPr id="9" name="Date Placeholder 3"/>
          <p:cNvSpPr>
            <a:spLocks noGrp="1"/>
          </p:cNvSpPr>
          <p:nvPr>
            <p:ph type="dt" sz="half" idx="10"/>
          </p:nvPr>
        </p:nvSpPr>
        <p:spPr>
          <a:xfrm>
            <a:off x="457200" y="6356350"/>
            <a:ext cx="2743200" cy="365125"/>
          </a:xfrm>
        </p:spPr>
        <p:txBody>
          <a:bodyPr/>
          <a:lstStyle>
            <a:lvl1pPr>
              <a:defRPr b="0" i="0" smtClean="0">
                <a:latin typeface="Arial" charset="0"/>
                <a:ea typeface="Arial" charset="0"/>
                <a:cs typeface="Arial" charset="0"/>
              </a:defRPr>
            </a:lvl1pPr>
          </a:lstStyle>
          <a:p>
            <a:pPr>
              <a:defRPr/>
            </a:pPr>
            <a:fld id="{F5747D99-31CB-436B-ADBC-ABA291E6E11E}" type="datetimeFigureOut">
              <a:rPr lang="en-US"/>
              <a:pPr>
                <a:defRPr/>
              </a:pPr>
              <a:t>3/25/2025</a:t>
            </a:fld>
            <a:endParaRPr lang="en-US" dirty="0"/>
          </a:p>
        </p:txBody>
      </p:sp>
      <p:sp>
        <p:nvSpPr>
          <p:cNvPr id="10" name="Footer Placeholder 4"/>
          <p:cNvSpPr>
            <a:spLocks noGrp="1"/>
          </p:cNvSpPr>
          <p:nvPr>
            <p:ph type="ftr" sz="quarter" idx="11"/>
          </p:nvPr>
        </p:nvSpPr>
        <p:spPr/>
        <p:txBody>
          <a:bodyPr/>
          <a:lstStyle>
            <a:lvl1pPr>
              <a:defRPr b="0" i="0">
                <a:latin typeface="Arial" charset="0"/>
                <a:ea typeface="Arial" charset="0"/>
                <a:cs typeface="Arial" charset="0"/>
              </a:defRPr>
            </a:lvl1pPr>
          </a:lstStyle>
          <a:p>
            <a:pPr>
              <a:defRPr/>
            </a:pPr>
            <a:endParaRPr lang="en-US"/>
          </a:p>
        </p:txBody>
      </p:sp>
    </p:spTree>
    <p:extLst>
      <p:ext uri="{BB962C8B-B14F-4D97-AF65-F5344CB8AC3E}">
        <p14:creationId xmlns:p14="http://schemas.microsoft.com/office/powerpoint/2010/main" val="1037087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01188" y="6337300"/>
            <a:ext cx="213360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3"/>
          <p:cNvSpPr>
            <a:spLocks noGrp="1"/>
          </p:cNvSpPr>
          <p:nvPr>
            <p:ph type="dt" sz="half" idx="10"/>
          </p:nvPr>
        </p:nvSpPr>
        <p:spPr>
          <a:xfrm>
            <a:off x="457200" y="6356350"/>
            <a:ext cx="2743200" cy="365125"/>
          </a:xfrm>
        </p:spPr>
        <p:txBody>
          <a:bodyPr/>
          <a:lstStyle>
            <a:lvl1pPr>
              <a:defRPr b="0" i="0" smtClean="0">
                <a:latin typeface="Arial" charset="0"/>
                <a:ea typeface="Arial" charset="0"/>
                <a:cs typeface="Arial" charset="0"/>
              </a:defRPr>
            </a:lvl1pPr>
          </a:lstStyle>
          <a:p>
            <a:pPr>
              <a:defRPr/>
            </a:pPr>
            <a:fld id="{B69767B0-41CE-4545-B7B0-AB236995E245}" type="datetimeFigureOut">
              <a:rPr lang="en-US"/>
              <a:pPr>
                <a:defRPr/>
              </a:pPr>
              <a:t>3/25/2025</a:t>
            </a:fld>
            <a:endParaRPr lang="en-US" dirty="0"/>
          </a:p>
        </p:txBody>
      </p:sp>
      <p:sp>
        <p:nvSpPr>
          <p:cNvPr id="4" name="Footer Placeholder 4"/>
          <p:cNvSpPr>
            <a:spLocks noGrp="1"/>
          </p:cNvSpPr>
          <p:nvPr>
            <p:ph type="ftr" sz="quarter" idx="11"/>
          </p:nvPr>
        </p:nvSpPr>
        <p:spPr/>
        <p:txBody>
          <a:bodyPr/>
          <a:lstStyle>
            <a:lvl1pPr>
              <a:defRPr b="0" i="0">
                <a:latin typeface="Arial" charset="0"/>
                <a:ea typeface="Arial" charset="0"/>
                <a:cs typeface="Arial" charset="0"/>
              </a:defRPr>
            </a:lvl1pPr>
          </a:lstStyle>
          <a:p>
            <a:pPr>
              <a:defRPr/>
            </a:pPr>
            <a:endParaRPr lang="en-US"/>
          </a:p>
        </p:txBody>
      </p:sp>
    </p:spTree>
    <p:extLst>
      <p:ext uri="{BB962C8B-B14F-4D97-AF65-F5344CB8AC3E}">
        <p14:creationId xmlns:p14="http://schemas.microsoft.com/office/powerpoint/2010/main" val="3807725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4459288" cy="6858000"/>
          </a:xfrm>
          <a:prstGeom prst="rect">
            <a:avLst/>
          </a:prstGeom>
          <a:solidFill>
            <a:srgbClr val="009A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Picture 7"/>
          <p:cNvPicPr>
            <a:picLocks noChangeAspect="1"/>
          </p:cNvPicPr>
          <p:nvPr/>
        </p:nvPicPr>
        <p:blipFill>
          <a:blip r:embed="rId2">
            <a:extLst>
              <a:ext uri="{28A0092B-C50C-407E-A947-70E740481C1C}">
                <a14:useLocalDpi xmlns:a14="http://schemas.microsoft.com/office/drawing/2010/main" val="0"/>
              </a:ext>
            </a:extLst>
          </a:blip>
          <a:srcRect l="37959" t="20299" r="-540" b="9444"/>
          <a:stretch>
            <a:fillRect/>
          </a:stretch>
        </p:blipFill>
        <p:spPr bwMode="auto">
          <a:xfrm>
            <a:off x="-11113" y="0"/>
            <a:ext cx="31115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p:cNvPicPr>
          <p:nvPr/>
        </p:nvPicPr>
        <p:blipFill>
          <a:blip r:embed="rId3">
            <a:extLst>
              <a:ext uri="{28A0092B-C50C-407E-A947-70E740481C1C}">
                <a14:useLocalDpi xmlns:a14="http://schemas.microsoft.com/office/drawing/2010/main" val="0"/>
              </a:ext>
            </a:extLst>
          </a:blip>
          <a:srcRect l="40329" t="10358" b="-73"/>
          <a:stretch>
            <a:fillRect/>
          </a:stretch>
        </p:blipFill>
        <p:spPr bwMode="auto">
          <a:xfrm>
            <a:off x="0" y="0"/>
            <a:ext cx="1960563"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01188" y="6337300"/>
            <a:ext cx="213360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25982" y="457200"/>
            <a:ext cx="3932237" cy="1600200"/>
          </a:xfrm>
        </p:spPr>
        <p:txBody>
          <a:bodyPr anchor="b"/>
          <a:lstStyle>
            <a:lvl1pPr>
              <a:defRPr sz="32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25982"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600636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4459288" cy="6858000"/>
          </a:xfrm>
          <a:prstGeom prst="rect">
            <a:avLst/>
          </a:prstGeom>
          <a:solidFill>
            <a:srgbClr val="009A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Picture 7"/>
          <p:cNvPicPr>
            <a:picLocks noChangeAspect="1"/>
          </p:cNvPicPr>
          <p:nvPr/>
        </p:nvPicPr>
        <p:blipFill>
          <a:blip r:embed="rId2">
            <a:extLst>
              <a:ext uri="{28A0092B-C50C-407E-A947-70E740481C1C}">
                <a14:useLocalDpi xmlns:a14="http://schemas.microsoft.com/office/drawing/2010/main" val="0"/>
              </a:ext>
            </a:extLst>
          </a:blip>
          <a:srcRect l="37959" t="20299" r="-540" b="9444"/>
          <a:stretch>
            <a:fillRect/>
          </a:stretch>
        </p:blipFill>
        <p:spPr bwMode="auto">
          <a:xfrm>
            <a:off x="-11113" y="0"/>
            <a:ext cx="31115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p:cNvPicPr>
          <p:nvPr/>
        </p:nvPicPr>
        <p:blipFill>
          <a:blip r:embed="rId3">
            <a:extLst>
              <a:ext uri="{28A0092B-C50C-407E-A947-70E740481C1C}">
                <a14:useLocalDpi xmlns:a14="http://schemas.microsoft.com/office/drawing/2010/main" val="0"/>
              </a:ext>
            </a:extLst>
          </a:blip>
          <a:srcRect l="40329" t="10358" b="-73"/>
          <a:stretch>
            <a:fillRect/>
          </a:stretch>
        </p:blipFill>
        <p:spPr bwMode="auto">
          <a:xfrm>
            <a:off x="0" y="0"/>
            <a:ext cx="1960563"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01188" y="6337300"/>
            <a:ext cx="213360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5" name="Title 1"/>
          <p:cNvSpPr>
            <a:spLocks noGrp="1"/>
          </p:cNvSpPr>
          <p:nvPr>
            <p:ph type="title"/>
          </p:nvPr>
        </p:nvSpPr>
        <p:spPr>
          <a:xfrm>
            <a:off x="325982" y="457200"/>
            <a:ext cx="3932237" cy="1600200"/>
          </a:xfrm>
        </p:spPr>
        <p:txBody>
          <a:bodyPr anchor="b"/>
          <a:lstStyle>
            <a:lvl1pPr>
              <a:defRPr sz="3200">
                <a:solidFill>
                  <a:schemeClr val="bg1"/>
                </a:solidFill>
              </a:defRPr>
            </a:lvl1pPr>
          </a:lstStyle>
          <a:p>
            <a:r>
              <a:rPr lang="en-US"/>
              <a:t>Click to edit Master title style</a:t>
            </a:r>
            <a:endParaRPr lang="en-US" dirty="0"/>
          </a:p>
        </p:txBody>
      </p:sp>
      <p:sp>
        <p:nvSpPr>
          <p:cNvPr id="16" name="Text Placeholder 3"/>
          <p:cNvSpPr>
            <a:spLocks noGrp="1"/>
          </p:cNvSpPr>
          <p:nvPr>
            <p:ph type="body" sz="half" idx="2"/>
          </p:nvPr>
        </p:nvSpPr>
        <p:spPr>
          <a:xfrm>
            <a:off x="325982"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960095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i="0" smtClean="0">
                <a:solidFill>
                  <a:schemeClr val="tx1">
                    <a:tint val="75000"/>
                  </a:schemeClr>
                </a:solidFill>
                <a:latin typeface="Arial" charset="0"/>
                <a:ea typeface="Arial" charset="0"/>
                <a:cs typeface="Arial" charset="0"/>
              </a:defRPr>
            </a:lvl1pPr>
          </a:lstStyle>
          <a:p>
            <a:pPr>
              <a:defRPr/>
            </a:pPr>
            <a:fld id="{9D41DBD6-01B1-48E7-A84E-42DCD332AA58}" type="datetimeFigureOut">
              <a:rPr lang="en-US"/>
              <a:pPr>
                <a:defRPr/>
              </a:pPr>
              <a:t>3/25/2025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i="0" dirty="0">
                <a:solidFill>
                  <a:schemeClr val="tx1">
                    <a:tint val="75000"/>
                  </a:schemeClr>
                </a:solidFill>
                <a:latin typeface="Arial" charset="0"/>
                <a:ea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b="0" i="0" smtClean="0">
                <a:solidFill>
                  <a:schemeClr val="tx1">
                    <a:tint val="75000"/>
                  </a:schemeClr>
                </a:solidFill>
                <a:latin typeface="Arial" charset="0"/>
                <a:ea typeface="Arial" charset="0"/>
                <a:cs typeface="Arial" charset="0"/>
              </a:defRPr>
            </a:lvl1pPr>
          </a:lstStyle>
          <a:p>
            <a:pPr>
              <a:defRPr/>
            </a:pPr>
            <a:fld id="{52045757-1E9B-4383-8D33-3DE656E1EEA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Lst>
  <p:txStyles>
    <p:titleStyle>
      <a:lvl1pPr algn="l" rtl="0" eaLnBrk="1" fontAlgn="base" hangingPunct="1">
        <a:lnSpc>
          <a:spcPct val="90000"/>
        </a:lnSpc>
        <a:spcBef>
          <a:spcPct val="0"/>
        </a:spcBef>
        <a:spcAft>
          <a:spcPct val="0"/>
        </a:spcAft>
        <a:defRPr sz="4400" kern="1200">
          <a:solidFill>
            <a:schemeClr val="tx1"/>
          </a:solidFill>
          <a:latin typeface="Arial" charset="0"/>
          <a:ea typeface="Arial" charset="0"/>
          <a:cs typeface="Arial" charset="0"/>
        </a:defRPr>
      </a:lvl1pPr>
      <a:lvl2pPr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800" kern="1200">
          <a:solidFill>
            <a:schemeClr val="tx1"/>
          </a:solidFill>
          <a:latin typeface="Arial" charset="0"/>
          <a:ea typeface="Arial" charset="0"/>
          <a:cs typeface="Arial"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Arial" charset="0"/>
          <a:ea typeface="Arial" charset="0"/>
          <a:cs typeface="Arial"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Arial" charset="0"/>
          <a:ea typeface="Arial" charset="0"/>
          <a:cs typeface="Arial"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4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30CC9-CE76-8820-6F0A-692FBDB897CA}"/>
              </a:ext>
            </a:extLst>
          </p:cNvPr>
          <p:cNvSpPr>
            <a:spLocks noGrp="1"/>
          </p:cNvSpPr>
          <p:nvPr>
            <p:ph type="ctrTitle"/>
          </p:nvPr>
        </p:nvSpPr>
        <p:spPr>
          <a:xfrm>
            <a:off x="428334" y="1673225"/>
            <a:ext cx="6192723" cy="1565275"/>
          </a:xfrm>
        </p:spPr>
        <p:txBody>
          <a:bodyPr/>
          <a:lstStyle/>
          <a:p>
            <a:r>
              <a:rPr lang="en-US" dirty="0"/>
              <a:t>Psychiatric Disorders Complicating Dementia</a:t>
            </a:r>
          </a:p>
        </p:txBody>
      </p:sp>
      <p:sp>
        <p:nvSpPr>
          <p:cNvPr id="3" name="Subtitle 2">
            <a:extLst>
              <a:ext uri="{FF2B5EF4-FFF2-40B4-BE49-F238E27FC236}">
                <a16:creationId xmlns:a16="http://schemas.microsoft.com/office/drawing/2014/main" id="{845CF1C7-3D95-0450-1EB7-6A3ABF7907B5}"/>
              </a:ext>
            </a:extLst>
          </p:cNvPr>
          <p:cNvSpPr>
            <a:spLocks noGrp="1"/>
          </p:cNvSpPr>
          <p:nvPr>
            <p:ph type="subTitle" idx="1"/>
          </p:nvPr>
        </p:nvSpPr>
        <p:spPr>
          <a:xfrm>
            <a:off x="588521" y="3725850"/>
            <a:ext cx="4951275" cy="1259965"/>
          </a:xfrm>
        </p:spPr>
        <p:txBody>
          <a:bodyPr>
            <a:noAutofit/>
          </a:bodyPr>
          <a:lstStyle/>
          <a:p>
            <a:r>
              <a:rPr lang="en-US" sz="1400" dirty="0"/>
              <a:t>Robert Olson MD</a:t>
            </a:r>
          </a:p>
          <a:p>
            <a:r>
              <a:rPr lang="en-US" sz="1400" dirty="0"/>
              <a:t>Geriatric Psychiatry</a:t>
            </a:r>
          </a:p>
          <a:p>
            <a:r>
              <a:rPr lang="en-US" sz="1400" dirty="0"/>
              <a:t>Program Director, Psychiatry Residency Training</a:t>
            </a:r>
          </a:p>
          <a:p>
            <a:r>
              <a:rPr lang="en-US" sz="1400" dirty="0"/>
              <a:t>UND School of Medicine and Health Sciences</a:t>
            </a:r>
          </a:p>
        </p:txBody>
      </p:sp>
    </p:spTree>
    <p:extLst>
      <p:ext uri="{BB962C8B-B14F-4D97-AF65-F5344CB8AC3E}">
        <p14:creationId xmlns:p14="http://schemas.microsoft.com/office/powerpoint/2010/main" val="2528319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9B27C-CE4E-739B-806E-9A8F67EEE530}"/>
              </a:ext>
            </a:extLst>
          </p:cNvPr>
          <p:cNvSpPr>
            <a:spLocks noGrp="1"/>
          </p:cNvSpPr>
          <p:nvPr>
            <p:ph type="title"/>
          </p:nvPr>
        </p:nvSpPr>
        <p:spPr/>
        <p:txBody>
          <a:bodyPr/>
          <a:lstStyle/>
          <a:p>
            <a:r>
              <a:rPr lang="en-US" dirty="0"/>
              <a:t>Depression and Dementia</a:t>
            </a:r>
          </a:p>
        </p:txBody>
      </p:sp>
      <p:sp>
        <p:nvSpPr>
          <p:cNvPr id="3" name="Content Placeholder 2">
            <a:extLst>
              <a:ext uri="{FF2B5EF4-FFF2-40B4-BE49-F238E27FC236}">
                <a16:creationId xmlns:a16="http://schemas.microsoft.com/office/drawing/2014/main" id="{51A91B15-6255-C457-0083-36CD5A17C006}"/>
              </a:ext>
            </a:extLst>
          </p:cNvPr>
          <p:cNvSpPr>
            <a:spLocks noGrp="1"/>
          </p:cNvSpPr>
          <p:nvPr>
            <p:ph idx="1"/>
          </p:nvPr>
        </p:nvSpPr>
        <p:spPr>
          <a:xfrm>
            <a:off x="921073" y="1825625"/>
            <a:ext cx="10051725" cy="4351338"/>
          </a:xfrm>
        </p:spPr>
        <p:txBody>
          <a:bodyPr>
            <a:normAutofit fontScale="85000" lnSpcReduction="20000"/>
          </a:bodyPr>
          <a:lstStyle/>
          <a:p>
            <a:r>
              <a:rPr lang="en-US" dirty="0"/>
              <a:t>Multiple studies show increased risk</a:t>
            </a:r>
          </a:p>
          <a:p>
            <a:pPr lvl="1"/>
            <a:r>
              <a:rPr lang="en-US" dirty="0"/>
              <a:t>Framingham Heart Study</a:t>
            </a:r>
          </a:p>
          <a:p>
            <a:pPr lvl="1"/>
            <a:r>
              <a:rPr lang="en-US" sz="1700" dirty="0"/>
              <a:t>2020 </a:t>
            </a:r>
            <a:r>
              <a:rPr lang="en-US" sz="1700" dirty="0" err="1"/>
              <a:t>Santabarbara,et</a:t>
            </a:r>
            <a:r>
              <a:rPr lang="en-US" sz="1700" dirty="0"/>
              <a:t> al  </a:t>
            </a:r>
            <a:r>
              <a:rPr lang="en-US" dirty="0"/>
              <a:t>1.63 relative risk</a:t>
            </a:r>
          </a:p>
          <a:p>
            <a:pPr lvl="1"/>
            <a:r>
              <a:rPr lang="en-US" sz="1700" dirty="0"/>
              <a:t>2022 </a:t>
            </a:r>
            <a:r>
              <a:rPr lang="en-US" sz="1700" dirty="0" err="1"/>
              <a:t>Stanford,Chung</a:t>
            </a:r>
            <a:r>
              <a:rPr lang="en-US" sz="1700" dirty="0"/>
              <a:t> et al </a:t>
            </a:r>
            <a:r>
              <a:rPr lang="en-US" dirty="0"/>
              <a:t>meta-analysis 1.96 relative risk</a:t>
            </a:r>
          </a:p>
          <a:p>
            <a:pPr lvl="1"/>
            <a:endParaRPr lang="en-US" dirty="0"/>
          </a:p>
          <a:p>
            <a:r>
              <a:rPr lang="en-US" dirty="0"/>
              <a:t>Age of onset of first depression an important factor</a:t>
            </a:r>
          </a:p>
          <a:p>
            <a:pPr lvl="1"/>
            <a:r>
              <a:rPr lang="en-US" dirty="0"/>
              <a:t>Early onset 2x risk of dementia </a:t>
            </a:r>
          </a:p>
          <a:p>
            <a:pPr lvl="1"/>
            <a:r>
              <a:rPr lang="en-US" dirty="0"/>
              <a:t>Late onset significantly higher (but may just be prodrome) </a:t>
            </a:r>
            <a:r>
              <a:rPr lang="en-US" sz="1700" dirty="0"/>
              <a:t>Bennett, et al 2014</a:t>
            </a:r>
          </a:p>
          <a:p>
            <a:endParaRPr lang="en-US" dirty="0"/>
          </a:p>
          <a:p>
            <a:r>
              <a:rPr lang="en-US" dirty="0"/>
              <a:t>More studies needed to determine risk factor, early sign or prodrome as well as impacts of treatment (not clear if antidepressant treatment is protective)</a:t>
            </a:r>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63086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52EB0-A130-9744-8544-32AE1D26E54D}"/>
              </a:ext>
            </a:extLst>
          </p:cNvPr>
          <p:cNvSpPr>
            <a:spLocks noGrp="1"/>
          </p:cNvSpPr>
          <p:nvPr>
            <p:ph type="title"/>
          </p:nvPr>
        </p:nvSpPr>
        <p:spPr/>
        <p:txBody>
          <a:bodyPr/>
          <a:lstStyle/>
          <a:p>
            <a:r>
              <a:rPr lang="en-US" dirty="0"/>
              <a:t>Anxiety and Dementia</a:t>
            </a:r>
          </a:p>
        </p:txBody>
      </p:sp>
      <p:sp>
        <p:nvSpPr>
          <p:cNvPr id="3" name="Content Placeholder 2">
            <a:extLst>
              <a:ext uri="{FF2B5EF4-FFF2-40B4-BE49-F238E27FC236}">
                <a16:creationId xmlns:a16="http://schemas.microsoft.com/office/drawing/2014/main" id="{9347DD1C-0FB0-4EBD-8930-72D2715ABC0D}"/>
              </a:ext>
            </a:extLst>
          </p:cNvPr>
          <p:cNvSpPr>
            <a:spLocks noGrp="1"/>
          </p:cNvSpPr>
          <p:nvPr>
            <p:ph idx="1"/>
          </p:nvPr>
        </p:nvSpPr>
        <p:spPr>
          <a:xfrm>
            <a:off x="1101285" y="1825625"/>
            <a:ext cx="9871514" cy="4351338"/>
          </a:xfrm>
        </p:spPr>
        <p:txBody>
          <a:bodyPr/>
          <a:lstStyle/>
          <a:p>
            <a:r>
              <a:rPr lang="en-US" dirty="0"/>
              <a:t>Include GAD, Panic disorder, Social anxiety disorder</a:t>
            </a:r>
          </a:p>
          <a:p>
            <a:r>
              <a:rPr lang="en-US" dirty="0"/>
              <a:t>Anxiety lifetime prevalence 34% </a:t>
            </a:r>
            <a:r>
              <a:rPr lang="en-US" sz="1600" dirty="0" err="1"/>
              <a:t>Suzhany</a:t>
            </a:r>
            <a:r>
              <a:rPr lang="en-US" sz="1600" dirty="0"/>
              <a:t>, et al 2022</a:t>
            </a:r>
          </a:p>
          <a:p>
            <a:r>
              <a:rPr lang="en-US" dirty="0"/>
              <a:t>Associated with increased risk of dementia</a:t>
            </a:r>
          </a:p>
          <a:p>
            <a:pPr lvl="1"/>
            <a:r>
              <a:rPr lang="en-US" sz="1600" dirty="0"/>
              <a:t>2019 Santabarbara</a:t>
            </a:r>
            <a:r>
              <a:rPr lang="en-US" dirty="0"/>
              <a:t> </a:t>
            </a:r>
            <a:r>
              <a:rPr lang="en-US" sz="1600" dirty="0"/>
              <a:t>et al </a:t>
            </a:r>
            <a:r>
              <a:rPr lang="en-US" dirty="0"/>
              <a:t>meta-analysis risk 1.29, others inconsistent</a:t>
            </a:r>
          </a:p>
          <a:p>
            <a:pPr lvl="1"/>
            <a:r>
              <a:rPr lang="en-US" dirty="0"/>
              <a:t>UK study 987,000 patients found new onset anxiety after 50yrs age 2x risk of Parkinson’s disease  (prodrome?)</a:t>
            </a:r>
            <a:r>
              <a:rPr lang="en-US" sz="1600" dirty="0"/>
              <a:t>Bazo-Alvarez et al  2024</a:t>
            </a:r>
          </a:p>
          <a:p>
            <a:r>
              <a:rPr lang="en-US" dirty="0"/>
              <a:t>Few studies, more research needed</a:t>
            </a:r>
          </a:p>
        </p:txBody>
      </p:sp>
    </p:spTree>
    <p:extLst>
      <p:ext uri="{BB962C8B-B14F-4D97-AF65-F5344CB8AC3E}">
        <p14:creationId xmlns:p14="http://schemas.microsoft.com/office/powerpoint/2010/main" val="252182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84639-0125-4BB7-ADD3-70090ADB517D}"/>
              </a:ext>
            </a:extLst>
          </p:cNvPr>
          <p:cNvSpPr>
            <a:spLocks noGrp="1"/>
          </p:cNvSpPr>
          <p:nvPr>
            <p:ph type="title"/>
          </p:nvPr>
        </p:nvSpPr>
        <p:spPr/>
        <p:txBody>
          <a:bodyPr/>
          <a:lstStyle/>
          <a:p>
            <a:r>
              <a:rPr lang="en-US" dirty="0"/>
              <a:t>Post Traumatic Stress Disorder</a:t>
            </a:r>
          </a:p>
        </p:txBody>
      </p:sp>
      <p:sp>
        <p:nvSpPr>
          <p:cNvPr id="3" name="Content Placeholder 2">
            <a:extLst>
              <a:ext uri="{FF2B5EF4-FFF2-40B4-BE49-F238E27FC236}">
                <a16:creationId xmlns:a16="http://schemas.microsoft.com/office/drawing/2014/main" id="{912FCBE9-F865-5708-C6D5-CC273408F76C}"/>
              </a:ext>
            </a:extLst>
          </p:cNvPr>
          <p:cNvSpPr>
            <a:spLocks noGrp="1"/>
          </p:cNvSpPr>
          <p:nvPr>
            <p:ph idx="1"/>
          </p:nvPr>
        </p:nvSpPr>
        <p:spPr>
          <a:xfrm>
            <a:off x="1354914" y="2649757"/>
            <a:ext cx="9310862" cy="3527205"/>
          </a:xfrm>
        </p:spPr>
        <p:txBody>
          <a:bodyPr/>
          <a:lstStyle/>
          <a:p>
            <a:r>
              <a:rPr lang="en-US" dirty="0"/>
              <a:t>6% of population </a:t>
            </a:r>
            <a:r>
              <a:rPr lang="en-US" sz="1600" dirty="0"/>
              <a:t>Ressler, et al 2022</a:t>
            </a:r>
          </a:p>
          <a:p>
            <a:endParaRPr lang="en-US" sz="1600" dirty="0"/>
          </a:p>
          <a:p>
            <a:r>
              <a:rPr lang="en-US" dirty="0"/>
              <a:t>Veterans with PTSD 2x more likely to develop dementia</a:t>
            </a:r>
            <a:r>
              <a:rPr lang="en-US" sz="2800" dirty="0"/>
              <a:t> </a:t>
            </a:r>
            <a:r>
              <a:rPr lang="en-US" sz="1600" dirty="0"/>
              <a:t>2010 Yaffe, </a:t>
            </a:r>
            <a:r>
              <a:rPr lang="en-US" sz="1600" dirty="0" err="1"/>
              <a:t>etc</a:t>
            </a:r>
            <a:r>
              <a:rPr lang="en-US" sz="1600" dirty="0"/>
              <a:t> al </a:t>
            </a:r>
          </a:p>
          <a:p>
            <a:endParaRPr lang="en-US" sz="1600" dirty="0"/>
          </a:p>
          <a:p>
            <a:r>
              <a:rPr lang="en-US" dirty="0"/>
              <a:t>Veterans PTSD+POW  75% increased dementia risk </a:t>
            </a:r>
            <a:r>
              <a:rPr lang="en-US" sz="1400" dirty="0" err="1"/>
              <a:t>Meziab</a:t>
            </a:r>
            <a:r>
              <a:rPr lang="en-US" sz="1400" dirty="0"/>
              <a:t> et al 2014</a:t>
            </a:r>
          </a:p>
          <a:p>
            <a:endParaRPr lang="en-US" dirty="0"/>
          </a:p>
          <a:p>
            <a:pPr marL="0" indent="0">
              <a:buNone/>
            </a:pPr>
            <a:endParaRPr lang="en-US" dirty="0"/>
          </a:p>
        </p:txBody>
      </p:sp>
    </p:spTree>
    <p:extLst>
      <p:ext uri="{BB962C8B-B14F-4D97-AF65-F5344CB8AC3E}">
        <p14:creationId xmlns:p14="http://schemas.microsoft.com/office/powerpoint/2010/main" val="218817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20DE5-B804-0469-CECE-C83EEA728DA7}"/>
              </a:ext>
            </a:extLst>
          </p:cNvPr>
          <p:cNvSpPr>
            <a:spLocks noGrp="1"/>
          </p:cNvSpPr>
          <p:nvPr>
            <p:ph type="title"/>
          </p:nvPr>
        </p:nvSpPr>
        <p:spPr/>
        <p:txBody>
          <a:bodyPr/>
          <a:lstStyle/>
          <a:p>
            <a:r>
              <a:rPr lang="en-US" dirty="0"/>
              <a:t>Obsessive Compulsive Disorder</a:t>
            </a:r>
          </a:p>
        </p:txBody>
      </p:sp>
      <p:sp>
        <p:nvSpPr>
          <p:cNvPr id="3" name="Content Placeholder 2">
            <a:extLst>
              <a:ext uri="{FF2B5EF4-FFF2-40B4-BE49-F238E27FC236}">
                <a16:creationId xmlns:a16="http://schemas.microsoft.com/office/drawing/2014/main" id="{86CD07B6-29F6-C656-7F97-52EE28BA3CCC}"/>
              </a:ext>
            </a:extLst>
          </p:cNvPr>
          <p:cNvSpPr>
            <a:spLocks noGrp="1"/>
          </p:cNvSpPr>
          <p:nvPr>
            <p:ph idx="1"/>
          </p:nvPr>
        </p:nvSpPr>
        <p:spPr>
          <a:xfrm>
            <a:off x="1148005" y="1825625"/>
            <a:ext cx="9824793" cy="4351338"/>
          </a:xfrm>
        </p:spPr>
        <p:txBody>
          <a:bodyPr/>
          <a:lstStyle/>
          <a:p>
            <a:r>
              <a:rPr lang="en-US" dirty="0"/>
              <a:t>2-3 % lifetime prevalence </a:t>
            </a:r>
          </a:p>
          <a:p>
            <a:r>
              <a:rPr lang="en-US" dirty="0"/>
              <a:t>Highly comorbid with anxiety and depression </a:t>
            </a:r>
            <a:r>
              <a:rPr lang="en-US" sz="1600" dirty="0"/>
              <a:t>Stein et al 2019</a:t>
            </a:r>
          </a:p>
          <a:p>
            <a:r>
              <a:rPr lang="en-US" dirty="0"/>
              <a:t>Case reports, some smaller studies suggest higher prevalence</a:t>
            </a:r>
          </a:p>
          <a:p>
            <a:r>
              <a:rPr lang="en-US" dirty="0"/>
              <a:t>Blurring of symptoms of late-onset OCD and FTD </a:t>
            </a:r>
            <a:r>
              <a:rPr lang="en-US" sz="1600" dirty="0"/>
              <a:t>Ducharme et al 2015</a:t>
            </a:r>
          </a:p>
          <a:p>
            <a:r>
              <a:rPr lang="en-US" dirty="0"/>
              <a:t>Taiwan National Data base 4.28 hazard ratio OCD and dementia </a:t>
            </a:r>
            <a:r>
              <a:rPr lang="en-US" sz="1600" dirty="0"/>
              <a:t>Chen et al 2021</a:t>
            </a:r>
          </a:p>
          <a:p>
            <a:r>
              <a:rPr lang="en-US" dirty="0"/>
              <a:t>?late onset likely a prodrome?</a:t>
            </a:r>
          </a:p>
          <a:p>
            <a:r>
              <a:rPr lang="en-US" dirty="0"/>
              <a:t>More research needed</a:t>
            </a:r>
          </a:p>
        </p:txBody>
      </p:sp>
    </p:spTree>
    <p:extLst>
      <p:ext uri="{BB962C8B-B14F-4D97-AF65-F5344CB8AC3E}">
        <p14:creationId xmlns:p14="http://schemas.microsoft.com/office/powerpoint/2010/main" val="238066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32AC8-2EEF-AA54-6D29-20F92EC4DB93}"/>
              </a:ext>
            </a:extLst>
          </p:cNvPr>
          <p:cNvSpPr>
            <a:spLocks noGrp="1"/>
          </p:cNvSpPr>
          <p:nvPr>
            <p:ph type="title"/>
          </p:nvPr>
        </p:nvSpPr>
        <p:spPr/>
        <p:txBody>
          <a:bodyPr/>
          <a:lstStyle/>
          <a:p>
            <a:r>
              <a:rPr lang="en-US" dirty="0"/>
              <a:t>Attention-Deficit/</a:t>
            </a:r>
            <a:r>
              <a:rPr lang="en-US" dirty="0" err="1"/>
              <a:t>Hyperactitity</a:t>
            </a:r>
            <a:r>
              <a:rPr lang="en-US" dirty="0"/>
              <a:t> Disorder and Dementia</a:t>
            </a:r>
          </a:p>
        </p:txBody>
      </p:sp>
      <p:sp>
        <p:nvSpPr>
          <p:cNvPr id="3" name="Content Placeholder 2">
            <a:extLst>
              <a:ext uri="{FF2B5EF4-FFF2-40B4-BE49-F238E27FC236}">
                <a16:creationId xmlns:a16="http://schemas.microsoft.com/office/drawing/2014/main" id="{5863C00D-B556-303A-E5CB-4D2E73875E93}"/>
              </a:ext>
            </a:extLst>
          </p:cNvPr>
          <p:cNvSpPr>
            <a:spLocks noGrp="1"/>
          </p:cNvSpPr>
          <p:nvPr>
            <p:ph idx="1"/>
          </p:nvPr>
        </p:nvSpPr>
        <p:spPr>
          <a:xfrm>
            <a:off x="1194727" y="1825625"/>
            <a:ext cx="9517769" cy="4351338"/>
          </a:xfrm>
        </p:spPr>
        <p:txBody>
          <a:bodyPr/>
          <a:lstStyle/>
          <a:p>
            <a:r>
              <a:rPr lang="en-US" dirty="0"/>
              <a:t>Prevalence  Children (3-12yr)  ~8%  Adolescents (12-18yrs) 5.6%  Adults 2-4%  </a:t>
            </a:r>
            <a:r>
              <a:rPr lang="en-US" sz="1600" dirty="0"/>
              <a:t>Salari et al 2023</a:t>
            </a:r>
          </a:p>
          <a:p>
            <a:r>
              <a:rPr lang="en-US" dirty="0"/>
              <a:t>Mixed conclusions in studies</a:t>
            </a:r>
          </a:p>
          <a:p>
            <a:r>
              <a:rPr lang="en-US" dirty="0"/>
              <a:t>Some association with risk of Lewy-body dementia</a:t>
            </a:r>
          </a:p>
          <a:p>
            <a:r>
              <a:rPr lang="en-US" dirty="0"/>
              <a:t>2023 systematic review by </a:t>
            </a:r>
            <a:r>
              <a:rPr lang="en-US" sz="2000" dirty="0"/>
              <a:t>Becker et al </a:t>
            </a:r>
            <a:r>
              <a:rPr lang="en-US" dirty="0"/>
              <a:t>found ADHD 6x more likely to develop vascular dementia</a:t>
            </a:r>
          </a:p>
          <a:p>
            <a:r>
              <a:rPr lang="en-US" dirty="0"/>
              <a:t>Another large cohort study found 2.92 hazard ratio ADHD to develop dementia although when adjusted for confounding psychiatric illness, this dropped to 1.62 </a:t>
            </a:r>
            <a:r>
              <a:rPr lang="en-US" sz="1600" dirty="0"/>
              <a:t>2021 </a:t>
            </a:r>
            <a:r>
              <a:rPr lang="en-US" sz="1600" dirty="0" err="1"/>
              <a:t>Dobrosavljevic</a:t>
            </a:r>
            <a:r>
              <a:rPr lang="en-US" sz="1600" dirty="0"/>
              <a:t> et al</a:t>
            </a:r>
          </a:p>
        </p:txBody>
      </p:sp>
    </p:spTree>
    <p:extLst>
      <p:ext uri="{BB962C8B-B14F-4D97-AF65-F5344CB8AC3E}">
        <p14:creationId xmlns:p14="http://schemas.microsoft.com/office/powerpoint/2010/main" val="417411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1F267-166A-7722-B05D-B205A3ACA627}"/>
              </a:ext>
            </a:extLst>
          </p:cNvPr>
          <p:cNvSpPr>
            <a:spLocks noGrp="1"/>
          </p:cNvSpPr>
          <p:nvPr>
            <p:ph type="title"/>
          </p:nvPr>
        </p:nvSpPr>
        <p:spPr/>
        <p:txBody>
          <a:bodyPr/>
          <a:lstStyle/>
          <a:p>
            <a:r>
              <a:rPr lang="en-US" dirty="0"/>
              <a:t>Autism Spectrum Disorder and Dementia</a:t>
            </a:r>
          </a:p>
        </p:txBody>
      </p:sp>
      <p:sp>
        <p:nvSpPr>
          <p:cNvPr id="3" name="Content Placeholder 2">
            <a:extLst>
              <a:ext uri="{FF2B5EF4-FFF2-40B4-BE49-F238E27FC236}">
                <a16:creationId xmlns:a16="http://schemas.microsoft.com/office/drawing/2014/main" id="{3D519C48-8E99-1087-655C-AFBEDC94F082}"/>
              </a:ext>
            </a:extLst>
          </p:cNvPr>
          <p:cNvSpPr>
            <a:spLocks noGrp="1"/>
          </p:cNvSpPr>
          <p:nvPr>
            <p:ph idx="1"/>
          </p:nvPr>
        </p:nvSpPr>
        <p:spPr>
          <a:xfrm>
            <a:off x="1341565" y="1825625"/>
            <a:ext cx="9370931" cy="4351338"/>
          </a:xfrm>
        </p:spPr>
        <p:txBody>
          <a:bodyPr/>
          <a:lstStyle/>
          <a:p>
            <a:r>
              <a:rPr lang="en-US" dirty="0"/>
              <a:t>Prevalence 1%</a:t>
            </a:r>
          </a:p>
          <a:p>
            <a:r>
              <a:rPr lang="en-US" dirty="0"/>
              <a:t>Only a few studies, mixed</a:t>
            </a:r>
          </a:p>
          <a:p>
            <a:r>
              <a:rPr lang="en-US" dirty="0"/>
              <a:t>2014 </a:t>
            </a:r>
            <a:r>
              <a:rPr lang="en-US" dirty="0" err="1"/>
              <a:t>Oberman,et</a:t>
            </a:r>
            <a:r>
              <a:rPr lang="en-US" dirty="0"/>
              <a:t> al found Asperger’s protective but not duplicated in subsequent researchers</a:t>
            </a:r>
          </a:p>
          <a:p>
            <a:r>
              <a:rPr lang="en-US" dirty="0"/>
              <a:t>2015 </a:t>
            </a:r>
            <a:r>
              <a:rPr lang="en-US" dirty="0" err="1"/>
              <a:t>Croen</a:t>
            </a:r>
            <a:r>
              <a:rPr lang="en-US" dirty="0"/>
              <a:t> et al,  4x higher risk of dementia</a:t>
            </a:r>
          </a:p>
          <a:p>
            <a:r>
              <a:rPr lang="en-US" dirty="0"/>
              <a:t>2021 </a:t>
            </a:r>
            <a:r>
              <a:rPr lang="en-US" dirty="0" err="1"/>
              <a:t>Vivanti</a:t>
            </a:r>
            <a:r>
              <a:rPr lang="en-US" dirty="0"/>
              <a:t>, et al  no protection and found higher risk</a:t>
            </a:r>
          </a:p>
          <a:p>
            <a:r>
              <a:rPr lang="en-US" dirty="0"/>
              <a:t>Medicaid data found Dx autism 2.6 x higher early dementia dx </a:t>
            </a:r>
            <a:r>
              <a:rPr lang="en-US" sz="1600" dirty="0" err="1"/>
              <a:t>Vivanti</a:t>
            </a:r>
            <a:r>
              <a:rPr lang="en-US" sz="1600" dirty="0"/>
              <a:t>, et al 2021</a:t>
            </a:r>
          </a:p>
        </p:txBody>
      </p:sp>
    </p:spTree>
    <p:extLst>
      <p:ext uri="{BB962C8B-B14F-4D97-AF65-F5344CB8AC3E}">
        <p14:creationId xmlns:p14="http://schemas.microsoft.com/office/powerpoint/2010/main" val="38070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34E224-16B0-4464-9850-700337134B5A}"/>
              </a:ext>
            </a:extLst>
          </p:cNvPr>
          <p:cNvSpPr>
            <a:spLocks noGrp="1"/>
          </p:cNvSpPr>
          <p:nvPr>
            <p:ph idx="1"/>
          </p:nvPr>
        </p:nvSpPr>
        <p:spPr>
          <a:xfrm>
            <a:off x="1688637" y="3429000"/>
            <a:ext cx="8449858" cy="1264647"/>
          </a:xfrm>
        </p:spPr>
        <p:txBody>
          <a:bodyPr/>
          <a:lstStyle/>
          <a:p>
            <a:r>
              <a:rPr lang="en-US" dirty="0"/>
              <a:t>80% </a:t>
            </a:r>
            <a:r>
              <a:rPr lang="en-US" dirty="0" err="1"/>
              <a:t>Alz</a:t>
            </a:r>
            <a:r>
              <a:rPr lang="en-US" dirty="0"/>
              <a:t> by &gt;60yrs</a:t>
            </a:r>
          </a:p>
          <a:p>
            <a:pPr lvl="1"/>
            <a:r>
              <a:rPr lang="en-US" sz="1600" dirty="0"/>
              <a:t>Santoro, et al 2021</a:t>
            </a:r>
          </a:p>
        </p:txBody>
      </p:sp>
      <p:sp>
        <p:nvSpPr>
          <p:cNvPr id="3" name="Title 2">
            <a:extLst>
              <a:ext uri="{FF2B5EF4-FFF2-40B4-BE49-F238E27FC236}">
                <a16:creationId xmlns:a16="http://schemas.microsoft.com/office/drawing/2014/main" id="{7665EDC5-2541-6B08-63CD-BBA3A6CD43C4}"/>
              </a:ext>
            </a:extLst>
          </p:cNvPr>
          <p:cNvSpPr>
            <a:spLocks noGrp="1"/>
          </p:cNvSpPr>
          <p:nvPr>
            <p:ph type="title"/>
          </p:nvPr>
        </p:nvSpPr>
        <p:spPr/>
        <p:txBody>
          <a:bodyPr/>
          <a:lstStyle/>
          <a:p>
            <a:r>
              <a:rPr lang="en-US" dirty="0"/>
              <a:t>Down Syndrome and Dementia</a:t>
            </a:r>
          </a:p>
        </p:txBody>
      </p:sp>
    </p:spTree>
    <p:extLst>
      <p:ext uri="{BB962C8B-B14F-4D97-AF65-F5344CB8AC3E}">
        <p14:creationId xmlns:p14="http://schemas.microsoft.com/office/powerpoint/2010/main" val="2161984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5634A-BC9E-EB4C-4611-2927F3A375BA}"/>
              </a:ext>
            </a:extLst>
          </p:cNvPr>
          <p:cNvSpPr>
            <a:spLocks noGrp="1"/>
          </p:cNvSpPr>
          <p:nvPr>
            <p:ph type="title"/>
          </p:nvPr>
        </p:nvSpPr>
        <p:spPr/>
        <p:txBody>
          <a:bodyPr/>
          <a:lstStyle/>
          <a:p>
            <a:r>
              <a:rPr lang="en-US" dirty="0"/>
              <a:t>Schizophrenia and Dementia</a:t>
            </a:r>
          </a:p>
        </p:txBody>
      </p:sp>
      <p:sp>
        <p:nvSpPr>
          <p:cNvPr id="3" name="Content Placeholder 2">
            <a:extLst>
              <a:ext uri="{FF2B5EF4-FFF2-40B4-BE49-F238E27FC236}">
                <a16:creationId xmlns:a16="http://schemas.microsoft.com/office/drawing/2014/main" id="{5DE97EA9-700F-634D-12CD-7788273EB525}"/>
              </a:ext>
            </a:extLst>
          </p:cNvPr>
          <p:cNvSpPr>
            <a:spLocks noGrp="1"/>
          </p:cNvSpPr>
          <p:nvPr>
            <p:ph idx="1"/>
          </p:nvPr>
        </p:nvSpPr>
        <p:spPr>
          <a:xfrm>
            <a:off x="1001167" y="1825625"/>
            <a:ext cx="9971631" cy="4351338"/>
          </a:xfrm>
        </p:spPr>
        <p:txBody>
          <a:bodyPr/>
          <a:lstStyle/>
          <a:p>
            <a:r>
              <a:rPr lang="en-US" dirty="0"/>
              <a:t>Lifetime prevalence 0.3-0.7%</a:t>
            </a:r>
          </a:p>
          <a:p>
            <a:endParaRPr lang="en-US" dirty="0"/>
          </a:p>
          <a:p>
            <a:r>
              <a:rPr lang="en-US" dirty="0"/>
              <a:t>Many brain imaging studies show structural changes</a:t>
            </a:r>
          </a:p>
          <a:p>
            <a:pPr lvl="1"/>
            <a:r>
              <a:rPr lang="en-US" dirty="0"/>
              <a:t>Dendritic spine abnormalities </a:t>
            </a:r>
            <a:r>
              <a:rPr lang="en-US" sz="1200" dirty="0"/>
              <a:t>(crucial in synaptic plasticity, learning and memory)</a:t>
            </a:r>
          </a:p>
          <a:p>
            <a:pPr lvl="1"/>
            <a:r>
              <a:rPr lang="en-US" dirty="0"/>
              <a:t>Decreased cortical gray matter volume</a:t>
            </a:r>
          </a:p>
          <a:p>
            <a:pPr lvl="1"/>
            <a:r>
              <a:rPr lang="en-US" dirty="0"/>
              <a:t>Increased ventricle size</a:t>
            </a:r>
          </a:p>
          <a:p>
            <a:pPr lvl="1"/>
            <a:r>
              <a:rPr lang="en-US" dirty="0"/>
              <a:t>White matter changes</a:t>
            </a:r>
          </a:p>
          <a:p>
            <a:pPr lvl="1"/>
            <a:r>
              <a:rPr lang="en-US" dirty="0"/>
              <a:t>Reduced volumes in hippocampus, thalamus, </a:t>
            </a:r>
            <a:r>
              <a:rPr lang="en-US" dirty="0" err="1"/>
              <a:t>accumbens</a:t>
            </a:r>
            <a:endParaRPr lang="en-US" dirty="0"/>
          </a:p>
          <a:p>
            <a:pPr lvl="1"/>
            <a:r>
              <a:rPr lang="en-US" sz="1200" dirty="0"/>
              <a:t>2021 </a:t>
            </a:r>
            <a:r>
              <a:rPr lang="en-US" sz="1200" dirty="0" err="1"/>
              <a:t>Kochunov</a:t>
            </a:r>
            <a:r>
              <a:rPr lang="en-US" sz="1200" dirty="0"/>
              <a:t>, et al, 2011 Horga, et al, 2011 van Erp</a:t>
            </a:r>
          </a:p>
        </p:txBody>
      </p:sp>
    </p:spTree>
    <p:extLst>
      <p:ext uri="{BB962C8B-B14F-4D97-AF65-F5344CB8AC3E}">
        <p14:creationId xmlns:p14="http://schemas.microsoft.com/office/powerpoint/2010/main" val="309023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14F73A-5631-3E8B-E6A1-18D0EA9C7340}"/>
              </a:ext>
            </a:extLst>
          </p:cNvPr>
          <p:cNvSpPr>
            <a:spLocks noGrp="1"/>
          </p:cNvSpPr>
          <p:nvPr>
            <p:ph idx="1"/>
          </p:nvPr>
        </p:nvSpPr>
        <p:spPr>
          <a:xfrm>
            <a:off x="927747" y="1612042"/>
            <a:ext cx="10051725" cy="4351338"/>
          </a:xfrm>
        </p:spPr>
        <p:txBody>
          <a:bodyPr/>
          <a:lstStyle/>
          <a:p>
            <a:r>
              <a:rPr lang="en-US" dirty="0"/>
              <a:t>2.8 million cohort study over 18yrs found 2x risk of developing dementia  </a:t>
            </a:r>
            <a:r>
              <a:rPr lang="en-US" sz="1600" dirty="0"/>
              <a:t>Ribe et al 2015</a:t>
            </a:r>
          </a:p>
          <a:p>
            <a:r>
              <a:rPr lang="en-US" dirty="0"/>
              <a:t>8 million Medicare beneficiaries, 74,000 Dx with schizophrenia  </a:t>
            </a:r>
            <a:r>
              <a:rPr lang="en-US" sz="1800" dirty="0"/>
              <a:t>Stroup et al 2021</a:t>
            </a:r>
          </a:p>
          <a:p>
            <a:pPr lvl="1"/>
            <a:r>
              <a:rPr lang="en-US" sz="1800" dirty="0"/>
              <a:t>Age 66</a:t>
            </a:r>
          </a:p>
          <a:p>
            <a:pPr lvl="1"/>
            <a:r>
              <a:rPr lang="en-US" sz="1800" dirty="0"/>
              <a:t>1.3% dementia dx controls</a:t>
            </a:r>
          </a:p>
          <a:p>
            <a:pPr lvl="1"/>
            <a:r>
              <a:rPr lang="en-US" sz="1800" dirty="0"/>
              <a:t>27.9% dementia in schizophrenia group </a:t>
            </a:r>
          </a:p>
          <a:p>
            <a:pPr lvl="1"/>
            <a:r>
              <a:rPr lang="en-US" sz="1800" dirty="0"/>
              <a:t>Age 80 </a:t>
            </a:r>
          </a:p>
          <a:p>
            <a:pPr lvl="1"/>
            <a:r>
              <a:rPr lang="en-US" sz="1800" dirty="0"/>
              <a:t>Control group had 11.3% dementia, </a:t>
            </a:r>
          </a:p>
          <a:p>
            <a:pPr lvl="1"/>
            <a:r>
              <a:rPr lang="en-US" sz="1800" dirty="0"/>
              <a:t>Schizophrenia group 70.2% dementia</a:t>
            </a:r>
          </a:p>
          <a:p>
            <a:r>
              <a:rPr lang="en-US" dirty="0"/>
              <a:t>Cognitive deficits strikingly similar</a:t>
            </a:r>
          </a:p>
          <a:p>
            <a:pPr lvl="1"/>
            <a:r>
              <a:rPr lang="en-US" sz="2000" dirty="0"/>
              <a:t>More severe the psychotic course, the greatest risk of dementia, both in onset , rate of decline and severity</a:t>
            </a:r>
          </a:p>
          <a:p>
            <a:pPr lvl="1"/>
            <a:r>
              <a:rPr lang="en-US" sz="1600" dirty="0"/>
              <a:t>Harvey 2014</a:t>
            </a:r>
          </a:p>
        </p:txBody>
      </p:sp>
      <p:sp>
        <p:nvSpPr>
          <p:cNvPr id="3" name="Title 2">
            <a:extLst>
              <a:ext uri="{FF2B5EF4-FFF2-40B4-BE49-F238E27FC236}">
                <a16:creationId xmlns:a16="http://schemas.microsoft.com/office/drawing/2014/main" id="{6D2FD9D0-693D-D147-BB05-5CCC222C4AEE}"/>
              </a:ext>
            </a:extLst>
          </p:cNvPr>
          <p:cNvSpPr>
            <a:spLocks noGrp="1"/>
          </p:cNvSpPr>
          <p:nvPr>
            <p:ph type="title"/>
          </p:nvPr>
        </p:nvSpPr>
        <p:spPr/>
        <p:txBody>
          <a:bodyPr/>
          <a:lstStyle/>
          <a:p>
            <a:r>
              <a:rPr lang="en-US" dirty="0"/>
              <a:t>Schizophrenia and Dementia</a:t>
            </a:r>
          </a:p>
        </p:txBody>
      </p:sp>
    </p:spTree>
    <p:extLst>
      <p:ext uri="{BB962C8B-B14F-4D97-AF65-F5344CB8AC3E}">
        <p14:creationId xmlns:p14="http://schemas.microsoft.com/office/powerpoint/2010/main" val="3516061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C224B4-4FDB-B240-3DD7-C9586D4FF421}"/>
              </a:ext>
            </a:extLst>
          </p:cNvPr>
          <p:cNvSpPr>
            <a:spLocks noGrp="1"/>
          </p:cNvSpPr>
          <p:nvPr>
            <p:ph idx="1"/>
          </p:nvPr>
        </p:nvSpPr>
        <p:spPr>
          <a:xfrm>
            <a:off x="1001168" y="1825625"/>
            <a:ext cx="9551142" cy="4351338"/>
          </a:xfrm>
        </p:spPr>
        <p:txBody>
          <a:bodyPr/>
          <a:lstStyle/>
          <a:p>
            <a:r>
              <a:rPr lang="en-US" dirty="0"/>
              <a:t>Clearly increased risk.  Possible etiologies?</a:t>
            </a:r>
          </a:p>
          <a:p>
            <a:r>
              <a:rPr lang="en-US" dirty="0"/>
              <a:t>Not due to genetic markers usually attributed to </a:t>
            </a:r>
            <a:r>
              <a:rPr lang="en-US" dirty="0" err="1"/>
              <a:t>Alz</a:t>
            </a:r>
            <a:endParaRPr lang="en-US" dirty="0"/>
          </a:p>
          <a:p>
            <a:r>
              <a:rPr lang="en-US" dirty="0"/>
              <a:t>Neurodegenerative condition?</a:t>
            </a:r>
          </a:p>
          <a:p>
            <a:r>
              <a:rPr lang="en-US" dirty="0"/>
              <a:t>Low cognitive reserve</a:t>
            </a:r>
          </a:p>
          <a:p>
            <a:r>
              <a:rPr lang="en-US" dirty="0"/>
              <a:t>Cardiovascular disease (vascular risks)</a:t>
            </a:r>
          </a:p>
          <a:p>
            <a:r>
              <a:rPr lang="en-US" dirty="0"/>
              <a:t>Metabolic syndromes</a:t>
            </a:r>
          </a:p>
          <a:p>
            <a:r>
              <a:rPr lang="en-US" dirty="0"/>
              <a:t>Prevalence of smoking (70-80%)</a:t>
            </a:r>
          </a:p>
          <a:p>
            <a:r>
              <a:rPr lang="en-US" sz="1200" dirty="0" err="1"/>
              <a:t>Adamowicz,et</a:t>
            </a:r>
            <a:r>
              <a:rPr lang="en-US" sz="1200" dirty="0"/>
              <a:t> al 2023, Hagi, et al 2021, Gorelick, et al 2011</a:t>
            </a:r>
          </a:p>
        </p:txBody>
      </p:sp>
      <p:sp>
        <p:nvSpPr>
          <p:cNvPr id="3" name="Title 2">
            <a:extLst>
              <a:ext uri="{FF2B5EF4-FFF2-40B4-BE49-F238E27FC236}">
                <a16:creationId xmlns:a16="http://schemas.microsoft.com/office/drawing/2014/main" id="{57DE4C25-262F-E12E-3D65-23A7B20DE1F5}"/>
              </a:ext>
            </a:extLst>
          </p:cNvPr>
          <p:cNvSpPr>
            <a:spLocks noGrp="1"/>
          </p:cNvSpPr>
          <p:nvPr>
            <p:ph type="title"/>
          </p:nvPr>
        </p:nvSpPr>
        <p:spPr/>
        <p:txBody>
          <a:bodyPr/>
          <a:lstStyle/>
          <a:p>
            <a:r>
              <a:rPr lang="en-US" dirty="0"/>
              <a:t>Schizophrenia and Dementia</a:t>
            </a:r>
          </a:p>
        </p:txBody>
      </p:sp>
    </p:spTree>
    <p:extLst>
      <p:ext uri="{BB962C8B-B14F-4D97-AF65-F5344CB8AC3E}">
        <p14:creationId xmlns:p14="http://schemas.microsoft.com/office/powerpoint/2010/main" val="301486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AF13D5-0061-9CBB-D9AE-5C3713568B92}"/>
              </a:ext>
            </a:extLst>
          </p:cNvPr>
          <p:cNvSpPr>
            <a:spLocks noGrp="1"/>
          </p:cNvSpPr>
          <p:nvPr>
            <p:ph sz="half" idx="1"/>
          </p:nvPr>
        </p:nvSpPr>
        <p:spPr>
          <a:xfrm>
            <a:off x="1408309" y="1825625"/>
            <a:ext cx="4230490" cy="3834311"/>
          </a:xfrm>
        </p:spPr>
        <p:txBody>
          <a:bodyPr/>
          <a:lstStyle/>
          <a:p>
            <a:endParaRPr lang="en-US" dirty="0"/>
          </a:p>
          <a:p>
            <a:endParaRPr lang="en-US" dirty="0"/>
          </a:p>
          <a:p>
            <a:endParaRPr lang="en-US" dirty="0"/>
          </a:p>
          <a:p>
            <a:endParaRPr lang="en-US" dirty="0"/>
          </a:p>
          <a:p>
            <a:pPr marL="0" indent="0">
              <a:buNone/>
            </a:pPr>
            <a:r>
              <a:rPr lang="en-US" dirty="0"/>
              <a:t>					None</a:t>
            </a:r>
          </a:p>
        </p:txBody>
      </p:sp>
      <p:pic>
        <p:nvPicPr>
          <p:cNvPr id="6" name="Content Placeholder 5" descr="A wooden fence in a field&#10;&#10;AI-generated content may be incorrect.">
            <a:extLst>
              <a:ext uri="{FF2B5EF4-FFF2-40B4-BE49-F238E27FC236}">
                <a16:creationId xmlns:a16="http://schemas.microsoft.com/office/drawing/2014/main" id="{29DD8FDF-02FF-9E75-A23E-B8C811B5E25E}"/>
              </a:ext>
            </a:extLst>
          </p:cNvPr>
          <p:cNvPicPr>
            <a:picLocks noGrp="1" noChangeAspect="1"/>
          </p:cNvPicPr>
          <p:nvPr>
            <p:ph sz="half" idx="2"/>
          </p:nvPr>
        </p:nvPicPr>
        <p:blipFill>
          <a:blip r:embed="rId2"/>
          <a:stretch>
            <a:fillRect/>
          </a:stretch>
        </p:blipFill>
        <p:spPr>
          <a:xfrm rot="5400000">
            <a:off x="6586538" y="2369741"/>
            <a:ext cx="4352925" cy="3264693"/>
          </a:xfrm>
        </p:spPr>
      </p:pic>
      <p:sp>
        <p:nvSpPr>
          <p:cNvPr id="2" name="Title 1">
            <a:extLst>
              <a:ext uri="{FF2B5EF4-FFF2-40B4-BE49-F238E27FC236}">
                <a16:creationId xmlns:a16="http://schemas.microsoft.com/office/drawing/2014/main" id="{97DD52E9-5B1F-BE54-947D-487D864D3108}"/>
              </a:ext>
            </a:extLst>
          </p:cNvPr>
          <p:cNvSpPr>
            <a:spLocks noGrp="1"/>
          </p:cNvSpPr>
          <p:nvPr>
            <p:ph type="title"/>
          </p:nvPr>
        </p:nvSpPr>
        <p:spPr/>
        <p:txBody>
          <a:bodyPr/>
          <a:lstStyle/>
          <a:p>
            <a:r>
              <a:rPr lang="en-US" dirty="0"/>
              <a:t>Disclosures </a:t>
            </a:r>
          </a:p>
        </p:txBody>
      </p:sp>
    </p:spTree>
    <p:extLst>
      <p:ext uri="{BB962C8B-B14F-4D97-AF65-F5344CB8AC3E}">
        <p14:creationId xmlns:p14="http://schemas.microsoft.com/office/powerpoint/2010/main" val="840814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004F75-6A93-A8FE-2F70-340EDE9B4DE6}"/>
              </a:ext>
            </a:extLst>
          </p:cNvPr>
          <p:cNvSpPr>
            <a:spLocks noGrp="1"/>
          </p:cNvSpPr>
          <p:nvPr>
            <p:ph idx="1"/>
          </p:nvPr>
        </p:nvSpPr>
        <p:spPr>
          <a:xfrm>
            <a:off x="974469" y="1825625"/>
            <a:ext cx="9998329" cy="4351338"/>
          </a:xfrm>
        </p:spPr>
        <p:txBody>
          <a:bodyPr/>
          <a:lstStyle/>
          <a:p>
            <a:r>
              <a:rPr lang="en-US" dirty="0"/>
              <a:t>30 yr study of 1.7million New Zealanders:</a:t>
            </a:r>
          </a:p>
          <a:p>
            <a:endParaRPr lang="en-US" dirty="0"/>
          </a:p>
          <a:p>
            <a:r>
              <a:rPr lang="en-US" dirty="0"/>
              <a:t>‘Associations between mental disorders and subsequent dementia were stronger than the associations between other medical disorders and later dementia’  </a:t>
            </a:r>
            <a:r>
              <a:rPr lang="en-US" sz="1600" dirty="0"/>
              <a:t>Richmond-</a:t>
            </a:r>
            <a:r>
              <a:rPr lang="en-US" sz="1600" dirty="0" err="1"/>
              <a:t>Rakerd</a:t>
            </a:r>
            <a:r>
              <a:rPr lang="en-US" sz="1600" dirty="0"/>
              <a:t> et al 2022</a:t>
            </a:r>
          </a:p>
        </p:txBody>
      </p:sp>
      <p:sp>
        <p:nvSpPr>
          <p:cNvPr id="3" name="Title 2">
            <a:extLst>
              <a:ext uri="{FF2B5EF4-FFF2-40B4-BE49-F238E27FC236}">
                <a16:creationId xmlns:a16="http://schemas.microsoft.com/office/drawing/2014/main" id="{D2DAFA22-9FF3-CF74-CD42-51BD436766DE}"/>
              </a:ext>
            </a:extLst>
          </p:cNvPr>
          <p:cNvSpPr>
            <a:spLocks noGrp="1"/>
          </p:cNvSpPr>
          <p:nvPr>
            <p:ph type="title"/>
          </p:nvPr>
        </p:nvSpPr>
        <p:spPr/>
        <p:txBody>
          <a:bodyPr/>
          <a:lstStyle/>
          <a:p>
            <a:r>
              <a:rPr lang="en-US" dirty="0"/>
              <a:t>Mental disorders overall</a:t>
            </a:r>
          </a:p>
        </p:txBody>
      </p:sp>
    </p:spTree>
    <p:extLst>
      <p:ext uri="{BB962C8B-B14F-4D97-AF65-F5344CB8AC3E}">
        <p14:creationId xmlns:p14="http://schemas.microsoft.com/office/powerpoint/2010/main" val="1593968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EBB4D0-2B41-0BCB-F2D5-495524E6AF86}"/>
              </a:ext>
            </a:extLst>
          </p:cNvPr>
          <p:cNvSpPr>
            <a:spLocks noGrp="1"/>
          </p:cNvSpPr>
          <p:nvPr>
            <p:ph idx="1"/>
          </p:nvPr>
        </p:nvSpPr>
        <p:spPr>
          <a:xfrm>
            <a:off x="1294843" y="1868847"/>
            <a:ext cx="9123977" cy="4308116"/>
          </a:xfrm>
        </p:spPr>
        <p:txBody>
          <a:bodyPr/>
          <a:lstStyle/>
          <a:p>
            <a:r>
              <a:rPr lang="en-US" dirty="0"/>
              <a:t>Inflammation</a:t>
            </a:r>
          </a:p>
          <a:p>
            <a:r>
              <a:rPr lang="en-US" dirty="0"/>
              <a:t>Relationships b/t psych disorders and CV disease</a:t>
            </a:r>
          </a:p>
          <a:p>
            <a:r>
              <a:rPr lang="en-US" dirty="0"/>
              <a:t>Psych d/o and poor health behaviors</a:t>
            </a:r>
          </a:p>
          <a:p>
            <a:r>
              <a:rPr lang="en-US" dirty="0"/>
              <a:t>Lowered cognitive reserve</a:t>
            </a:r>
          </a:p>
          <a:p>
            <a:r>
              <a:rPr lang="en-US" dirty="0"/>
              <a:t>Stress associated with psychiatric disorders		</a:t>
            </a:r>
          </a:p>
          <a:p>
            <a:pPr lvl="2"/>
            <a:r>
              <a:rPr lang="en-US" dirty="0"/>
              <a:t>Stafford et al 2022</a:t>
            </a:r>
          </a:p>
        </p:txBody>
      </p:sp>
      <p:sp>
        <p:nvSpPr>
          <p:cNvPr id="3" name="Title 2">
            <a:extLst>
              <a:ext uri="{FF2B5EF4-FFF2-40B4-BE49-F238E27FC236}">
                <a16:creationId xmlns:a16="http://schemas.microsoft.com/office/drawing/2014/main" id="{D4AC176F-67DE-86B5-C8B3-D96D63079DE1}"/>
              </a:ext>
            </a:extLst>
          </p:cNvPr>
          <p:cNvSpPr>
            <a:spLocks noGrp="1"/>
          </p:cNvSpPr>
          <p:nvPr>
            <p:ph type="title"/>
          </p:nvPr>
        </p:nvSpPr>
        <p:spPr/>
        <p:txBody>
          <a:bodyPr/>
          <a:lstStyle/>
          <a:p>
            <a:r>
              <a:rPr lang="en-US" dirty="0"/>
              <a:t>Possible mechanisms?</a:t>
            </a:r>
          </a:p>
        </p:txBody>
      </p:sp>
    </p:spTree>
    <p:extLst>
      <p:ext uri="{BB962C8B-B14F-4D97-AF65-F5344CB8AC3E}">
        <p14:creationId xmlns:p14="http://schemas.microsoft.com/office/powerpoint/2010/main" val="10517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DB0A89-E0E4-775C-BC2C-7EEB22EBF8CA}"/>
              </a:ext>
            </a:extLst>
          </p:cNvPr>
          <p:cNvSpPr>
            <a:spLocks noGrp="1"/>
          </p:cNvSpPr>
          <p:nvPr>
            <p:ph sz="half" idx="1"/>
          </p:nvPr>
        </p:nvSpPr>
        <p:spPr>
          <a:xfrm>
            <a:off x="1288169" y="2636409"/>
            <a:ext cx="4350630" cy="3540554"/>
          </a:xfrm>
        </p:spPr>
        <p:txBody>
          <a:bodyPr/>
          <a:lstStyle/>
          <a:p>
            <a:r>
              <a:rPr lang="en-US" dirty="0"/>
              <a:t>Overlapping conditions with emerging and progressing dementia</a:t>
            </a:r>
          </a:p>
          <a:p>
            <a:pPr lvl="1"/>
            <a:r>
              <a:rPr lang="en-US" dirty="0"/>
              <a:t>Confounds diagnosis</a:t>
            </a:r>
          </a:p>
        </p:txBody>
      </p:sp>
      <p:pic>
        <p:nvPicPr>
          <p:cNvPr id="6" name="Content Placeholder 5" descr="A wooden birdhouse on a metal stand&#10;&#10;AI-generated content may be incorrect.">
            <a:extLst>
              <a:ext uri="{FF2B5EF4-FFF2-40B4-BE49-F238E27FC236}">
                <a16:creationId xmlns:a16="http://schemas.microsoft.com/office/drawing/2014/main" id="{CCA28DCA-E79D-AE86-1FD2-DB79A49FF052}"/>
              </a:ext>
            </a:extLst>
          </p:cNvPr>
          <p:cNvPicPr>
            <a:picLocks noGrp="1" noChangeAspect="1"/>
          </p:cNvPicPr>
          <p:nvPr>
            <p:ph sz="half" idx="2"/>
          </p:nvPr>
        </p:nvPicPr>
        <p:blipFill>
          <a:blip r:embed="rId2"/>
          <a:stretch>
            <a:fillRect/>
          </a:stretch>
        </p:blipFill>
        <p:spPr>
          <a:xfrm rot="5400000">
            <a:off x="6586538" y="2369741"/>
            <a:ext cx="4352925" cy="3264693"/>
          </a:xfrm>
        </p:spPr>
      </p:pic>
      <p:sp>
        <p:nvSpPr>
          <p:cNvPr id="2" name="Title 1">
            <a:extLst>
              <a:ext uri="{FF2B5EF4-FFF2-40B4-BE49-F238E27FC236}">
                <a16:creationId xmlns:a16="http://schemas.microsoft.com/office/drawing/2014/main" id="{615B0119-FCC2-0EDE-9EB2-0135C3E6F480}"/>
              </a:ext>
            </a:extLst>
          </p:cNvPr>
          <p:cNvSpPr>
            <a:spLocks noGrp="1"/>
          </p:cNvSpPr>
          <p:nvPr>
            <p:ph type="title"/>
          </p:nvPr>
        </p:nvSpPr>
        <p:spPr/>
        <p:txBody>
          <a:bodyPr>
            <a:normAutofit fontScale="90000"/>
          </a:bodyPr>
          <a:lstStyle/>
          <a:p>
            <a:r>
              <a:rPr lang="en-US" dirty="0"/>
              <a:t>Confounding and coexisting psychiatric disorders with Dementia</a:t>
            </a:r>
          </a:p>
        </p:txBody>
      </p:sp>
    </p:spTree>
    <p:extLst>
      <p:ext uri="{BB962C8B-B14F-4D97-AF65-F5344CB8AC3E}">
        <p14:creationId xmlns:p14="http://schemas.microsoft.com/office/powerpoint/2010/main" val="2504200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C6FAB7-C787-2A1B-4784-489CFFC25516}"/>
              </a:ext>
            </a:extLst>
          </p:cNvPr>
          <p:cNvSpPr>
            <a:spLocks noGrp="1"/>
          </p:cNvSpPr>
          <p:nvPr>
            <p:ph idx="1"/>
          </p:nvPr>
        </p:nvSpPr>
        <p:spPr>
          <a:xfrm>
            <a:off x="907725" y="1825625"/>
            <a:ext cx="10065073" cy="4351338"/>
          </a:xfrm>
        </p:spPr>
        <p:txBody>
          <a:bodyPr/>
          <a:lstStyle/>
          <a:p>
            <a:r>
              <a:rPr lang="en-US" dirty="0"/>
              <a:t>DSM-5 traditionally emphasizes subjective symptoms reporting for many conditions.  Self reports and a number of common instruments (PHQ-9, GAD-7, </a:t>
            </a:r>
            <a:r>
              <a:rPr lang="en-US" dirty="0" err="1"/>
              <a:t>etc</a:t>
            </a:r>
            <a:r>
              <a:rPr lang="en-US" dirty="0"/>
              <a:t>) less reliable in cognitive impairment.</a:t>
            </a:r>
          </a:p>
          <a:p>
            <a:endParaRPr lang="en-US" dirty="0"/>
          </a:p>
          <a:p>
            <a:r>
              <a:rPr lang="en-US" dirty="0" err="1"/>
              <a:t>NeuroPsychiatric</a:t>
            </a:r>
            <a:r>
              <a:rPr lang="en-US" dirty="0"/>
              <a:t> Inventory interviews the caregiver regarding the patient’s symptoms over the past month with scale of never to very frequently and severe along with level of caregiver distress. Cummings, Kaufer et al</a:t>
            </a:r>
          </a:p>
        </p:txBody>
      </p:sp>
      <p:sp>
        <p:nvSpPr>
          <p:cNvPr id="3" name="Title 2">
            <a:extLst>
              <a:ext uri="{FF2B5EF4-FFF2-40B4-BE49-F238E27FC236}">
                <a16:creationId xmlns:a16="http://schemas.microsoft.com/office/drawing/2014/main" id="{559742B5-EADB-23B5-2152-4B012E3F85E9}"/>
              </a:ext>
            </a:extLst>
          </p:cNvPr>
          <p:cNvSpPr>
            <a:spLocks noGrp="1"/>
          </p:cNvSpPr>
          <p:nvPr>
            <p:ph type="title"/>
          </p:nvPr>
        </p:nvSpPr>
        <p:spPr/>
        <p:txBody>
          <a:bodyPr/>
          <a:lstStyle/>
          <a:p>
            <a:r>
              <a:rPr lang="en-US" dirty="0"/>
              <a:t>Diagnosis</a:t>
            </a:r>
          </a:p>
        </p:txBody>
      </p:sp>
    </p:spTree>
    <p:extLst>
      <p:ext uri="{BB962C8B-B14F-4D97-AF65-F5344CB8AC3E}">
        <p14:creationId xmlns:p14="http://schemas.microsoft.com/office/powerpoint/2010/main" val="333970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F2E8C8-3F1B-5E3F-01BF-FA903415491B}"/>
              </a:ext>
            </a:extLst>
          </p:cNvPr>
          <p:cNvSpPr>
            <a:spLocks noGrp="1"/>
          </p:cNvSpPr>
          <p:nvPr>
            <p:ph sz="half" idx="1"/>
          </p:nvPr>
        </p:nvSpPr>
        <p:spPr>
          <a:xfrm>
            <a:off x="767561" y="1825625"/>
            <a:ext cx="4871237" cy="4351338"/>
          </a:xfrm>
        </p:spPr>
        <p:txBody>
          <a:bodyPr/>
          <a:lstStyle/>
          <a:p>
            <a:r>
              <a:rPr lang="en-US" sz="2400" dirty="0">
                <a:solidFill>
                  <a:srgbClr val="001D35"/>
                </a:solidFill>
                <a:latin typeface="Google Sans"/>
              </a:rPr>
              <a:t>D</a:t>
            </a:r>
            <a:r>
              <a:rPr lang="en-US" sz="2400" b="0" i="0" dirty="0">
                <a:solidFill>
                  <a:srgbClr val="001D35"/>
                </a:solidFill>
                <a:effectLst/>
                <a:latin typeface="Google Sans"/>
              </a:rPr>
              <a:t>elusions, hallucinations, agitation, depression, anxiety, euphoria, apathy, disinhibition, irritability, aberrant motor behavior, sleep disturbances, and appetite disturbances. </a:t>
            </a:r>
          </a:p>
          <a:p>
            <a:endParaRPr lang="en-US" sz="2400" dirty="0">
              <a:solidFill>
                <a:srgbClr val="001D35"/>
              </a:solidFill>
              <a:latin typeface="Google Sans"/>
            </a:endParaRPr>
          </a:p>
          <a:p>
            <a:pPr algn="l">
              <a:buNone/>
            </a:pPr>
            <a:r>
              <a:rPr lang="en-US" sz="2400" dirty="0">
                <a:solidFill>
                  <a:srgbClr val="001D35"/>
                </a:solidFill>
                <a:latin typeface="Google Sans"/>
              </a:rPr>
              <a:t>Lengthy but provides very helpful detailed information.  Can be an excellent resource for staff and caregiver education about symptoms to recognize.  </a:t>
            </a:r>
            <a:r>
              <a:rPr lang="en-US" sz="1200" dirty="0">
                <a:solidFill>
                  <a:srgbClr val="001D35"/>
                </a:solidFill>
                <a:latin typeface="Google Sans"/>
              </a:rPr>
              <a:t>Fee for commercial use but </a:t>
            </a:r>
            <a:r>
              <a:rPr lang="en-US" sz="1200" b="1" i="0" dirty="0">
                <a:solidFill>
                  <a:srgbClr val="001D35"/>
                </a:solidFill>
                <a:effectLst/>
                <a:latin typeface="Google Sans"/>
              </a:rPr>
              <a:t>Free for Non-Commercial Use, </a:t>
            </a:r>
            <a:r>
              <a:rPr lang="en-US" sz="1200" b="0" i="0" dirty="0">
                <a:effectLst/>
                <a:latin typeface="Google Sans"/>
              </a:rPr>
              <a:t>no charge for all non-commercial research and clinical purposes.</a:t>
            </a:r>
          </a:p>
          <a:p>
            <a:endParaRPr lang="en-US" dirty="0"/>
          </a:p>
        </p:txBody>
      </p:sp>
      <p:sp>
        <p:nvSpPr>
          <p:cNvPr id="4" name="Content Placeholder 3">
            <a:extLst>
              <a:ext uri="{FF2B5EF4-FFF2-40B4-BE49-F238E27FC236}">
                <a16:creationId xmlns:a16="http://schemas.microsoft.com/office/drawing/2014/main" id="{90E5830B-84B0-B572-35E7-291F70679D22}"/>
              </a:ext>
            </a:extLst>
          </p:cNvPr>
          <p:cNvSpPr>
            <a:spLocks noGrp="1"/>
          </p:cNvSpPr>
          <p:nvPr>
            <p:ph sz="half" idx="2"/>
          </p:nvPr>
        </p:nvSpPr>
        <p:spPr/>
        <p:txBody>
          <a:bodyPr/>
          <a:lstStyle/>
          <a:p>
            <a:r>
              <a:rPr lang="en-US" sz="1000" b="1" dirty="0"/>
              <a:t>G. APATHY/INDIFFERENCE    </a:t>
            </a:r>
          </a:p>
          <a:p>
            <a:r>
              <a:rPr lang="en-US" sz="1000" dirty="0"/>
              <a:t>Does the resident sit quietly without paying attention to things going on around him/her? Has he/she lost interest in doing things or lack motivation for participating in activities? Is it difficult to involve the resident in conversation or in group activities. </a:t>
            </a:r>
          </a:p>
          <a:p>
            <a:r>
              <a:rPr lang="en-US" sz="1000" dirty="0"/>
              <a:t>  Yes (if yes, please proceed to </a:t>
            </a:r>
            <a:r>
              <a:rPr lang="en-US" sz="1000" dirty="0" err="1"/>
              <a:t>subquestions</a:t>
            </a:r>
            <a:r>
              <a:rPr lang="en-US" sz="1000" dirty="0"/>
              <a:t>)  </a:t>
            </a:r>
          </a:p>
          <a:p>
            <a:r>
              <a:rPr lang="en-US" sz="1000" dirty="0"/>
              <a:t> No (if no, please proceed to next screening question)   </a:t>
            </a:r>
          </a:p>
          <a:p>
            <a:r>
              <a:rPr lang="en-US" sz="1000" dirty="0"/>
              <a:t> N/A   </a:t>
            </a:r>
          </a:p>
          <a:p>
            <a:r>
              <a:rPr lang="en-US" sz="1000" dirty="0"/>
              <a:t>1. Has the resident lost interest in the world around him/her?   Yes  No </a:t>
            </a:r>
          </a:p>
          <a:p>
            <a:r>
              <a:rPr lang="en-US" sz="1000" dirty="0"/>
              <a:t>2. Does the resident fail to start conversation? (score only if conversation is possible)   Yes  No </a:t>
            </a:r>
          </a:p>
          <a:p>
            <a:r>
              <a:rPr lang="en-US" sz="1000" dirty="0"/>
              <a:t>3. Does the resident fail to show emotional reactions that would be expected (happiness over the visit of a friend or family member, interest in the news or sports, </a:t>
            </a:r>
            <a:r>
              <a:rPr lang="en-US" sz="1000" dirty="0" err="1"/>
              <a:t>etc</a:t>
            </a:r>
            <a:r>
              <a:rPr lang="en-US" sz="1000" dirty="0"/>
              <a:t>)?   Yes  No </a:t>
            </a:r>
          </a:p>
          <a:p>
            <a:r>
              <a:rPr lang="en-US" sz="1000" dirty="0"/>
              <a:t>4. Has the resident lost interest in friends and family members?   Yes  No </a:t>
            </a:r>
          </a:p>
          <a:p>
            <a:r>
              <a:rPr lang="en-US" sz="1000" dirty="0"/>
              <a:t>5. Is the resident less enthusiastic about his/her usual interests?   Yes  No </a:t>
            </a:r>
          </a:p>
          <a:p>
            <a:r>
              <a:rPr lang="en-US" sz="1000" dirty="0"/>
              <a:t>6. Does the resident sit quietly without paying attention to things going on around him/her?   Yes  No </a:t>
            </a:r>
          </a:p>
          <a:p>
            <a:r>
              <a:rPr lang="en-US" sz="1000" dirty="0"/>
              <a:t>7. Does the resident show any other signs that he/she doesn’t care about doing new things? </a:t>
            </a:r>
          </a:p>
          <a:p>
            <a:r>
              <a:rPr lang="en-US" sz="1000" b="1" dirty="0"/>
              <a:t>Frequency, Severity, Occupational Disruptiveness are rated</a:t>
            </a:r>
          </a:p>
        </p:txBody>
      </p:sp>
      <p:sp>
        <p:nvSpPr>
          <p:cNvPr id="3" name="Title 2">
            <a:extLst>
              <a:ext uri="{FF2B5EF4-FFF2-40B4-BE49-F238E27FC236}">
                <a16:creationId xmlns:a16="http://schemas.microsoft.com/office/drawing/2014/main" id="{1A0C8C17-3085-61AC-06CC-800B64F05F93}"/>
              </a:ext>
            </a:extLst>
          </p:cNvPr>
          <p:cNvSpPr>
            <a:spLocks noGrp="1"/>
          </p:cNvSpPr>
          <p:nvPr>
            <p:ph type="title"/>
          </p:nvPr>
        </p:nvSpPr>
        <p:spPr/>
        <p:txBody>
          <a:bodyPr/>
          <a:lstStyle/>
          <a:p>
            <a:r>
              <a:rPr lang="en-US" dirty="0"/>
              <a:t>12 domains of NPI</a:t>
            </a:r>
          </a:p>
        </p:txBody>
      </p:sp>
    </p:spTree>
    <p:extLst>
      <p:ext uri="{BB962C8B-B14F-4D97-AF65-F5344CB8AC3E}">
        <p14:creationId xmlns:p14="http://schemas.microsoft.com/office/powerpoint/2010/main" val="33358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2B0499EE-0290-43F7-835E-ACBCECC82F5D}"/>
              </a:ext>
            </a:extLst>
          </p:cNvPr>
          <p:cNvSpPr>
            <a:spLocks noGrp="1"/>
          </p:cNvSpPr>
          <p:nvPr>
            <p:ph type="title"/>
          </p:nvPr>
        </p:nvSpPr>
        <p:spPr>
          <a:xfrm>
            <a:off x="838200" y="365125"/>
            <a:ext cx="8245730" cy="890588"/>
          </a:xfrm>
        </p:spPr>
        <p:txBody>
          <a:bodyPr/>
          <a:lstStyle/>
          <a:p>
            <a:r>
              <a:rPr lang="en-US" dirty="0"/>
              <a:t>Behavioral and Psychological Symptoms of Dementia</a:t>
            </a:r>
            <a:endParaRPr lang="en-US" altLang="en-US" dirty="0"/>
          </a:p>
        </p:txBody>
      </p:sp>
      <p:sp>
        <p:nvSpPr>
          <p:cNvPr id="17411" name="Content Placeholder 3">
            <a:extLst>
              <a:ext uri="{FF2B5EF4-FFF2-40B4-BE49-F238E27FC236}">
                <a16:creationId xmlns:a16="http://schemas.microsoft.com/office/drawing/2014/main" id="{21228317-A303-25E0-D66E-2BE1EA567C06}"/>
              </a:ext>
            </a:extLst>
          </p:cNvPr>
          <p:cNvSpPr>
            <a:spLocks noGrp="1"/>
          </p:cNvSpPr>
          <p:nvPr>
            <p:ph idx="1"/>
          </p:nvPr>
        </p:nvSpPr>
        <p:spPr>
          <a:xfrm>
            <a:off x="941097" y="1922241"/>
            <a:ext cx="10031701" cy="4254721"/>
          </a:xfrm>
        </p:spPr>
        <p:txBody>
          <a:bodyPr/>
          <a:lstStyle/>
          <a:p>
            <a:r>
              <a:rPr lang="en-US" altLang="en-US" dirty="0"/>
              <a:t>90% of patients with dementia experience BPSD at some point </a:t>
            </a:r>
            <a:r>
              <a:rPr lang="en-US" altLang="en-US" sz="1400" dirty="0"/>
              <a:t>(Kales, et al 2014)</a:t>
            </a:r>
          </a:p>
          <a:p>
            <a:r>
              <a:rPr lang="en-US" altLang="en-US" sz="2000" dirty="0"/>
              <a:t>Symptoms include:</a:t>
            </a:r>
          </a:p>
          <a:p>
            <a:pPr lvl="2"/>
            <a:r>
              <a:rPr lang="en-US" altLang="en-US" dirty="0"/>
              <a:t>Depression</a:t>
            </a:r>
          </a:p>
          <a:p>
            <a:pPr lvl="2"/>
            <a:r>
              <a:rPr lang="en-US" altLang="en-US" dirty="0"/>
              <a:t>Anxiety</a:t>
            </a:r>
          </a:p>
          <a:p>
            <a:pPr lvl="2"/>
            <a:r>
              <a:rPr lang="en-US" altLang="en-US" dirty="0"/>
              <a:t>Irritability</a:t>
            </a:r>
          </a:p>
          <a:p>
            <a:pPr lvl="2"/>
            <a:r>
              <a:rPr lang="en-US" altLang="en-US" dirty="0"/>
              <a:t>Paranoia</a:t>
            </a:r>
          </a:p>
          <a:p>
            <a:pPr lvl="2"/>
            <a:r>
              <a:rPr lang="en-US" altLang="en-US" dirty="0"/>
              <a:t>Hallucinations </a:t>
            </a:r>
          </a:p>
          <a:p>
            <a:pPr lvl="2"/>
            <a:r>
              <a:rPr lang="en-US" altLang="en-US" dirty="0"/>
              <a:t>Verbal aggression</a:t>
            </a:r>
          </a:p>
          <a:p>
            <a:pPr lvl="2"/>
            <a:r>
              <a:rPr lang="en-US" altLang="en-US" dirty="0"/>
              <a:t>Physical aggression</a:t>
            </a:r>
          </a:p>
          <a:p>
            <a:pPr lvl="2"/>
            <a:r>
              <a:rPr lang="en-US" altLang="en-US" dirty="0"/>
              <a:t>Apathy </a:t>
            </a:r>
          </a:p>
          <a:p>
            <a:pPr lvl="2"/>
            <a:r>
              <a:rPr lang="en-US" altLang="en-US" dirty="0"/>
              <a:t>Disturbances of sleep/wake cycle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41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41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41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411">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411">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411">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4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26368B52-0AB2-2EFA-FE47-A64199BF9B1F}"/>
              </a:ext>
            </a:extLst>
          </p:cNvPr>
          <p:cNvSpPr>
            <a:spLocks noGrp="1"/>
          </p:cNvSpPr>
          <p:nvPr>
            <p:ph type="title"/>
          </p:nvPr>
        </p:nvSpPr>
        <p:spPr>
          <a:xfrm>
            <a:off x="838200" y="365125"/>
            <a:ext cx="10515600" cy="890588"/>
          </a:xfrm>
        </p:spPr>
        <p:txBody>
          <a:bodyPr/>
          <a:lstStyle/>
          <a:p>
            <a:r>
              <a:rPr lang="en-US" altLang="en-US"/>
              <a:t>Impacts of BPSD</a:t>
            </a:r>
          </a:p>
        </p:txBody>
      </p:sp>
      <p:sp>
        <p:nvSpPr>
          <p:cNvPr id="3" name="Content Placeholder 2">
            <a:extLst>
              <a:ext uri="{FF2B5EF4-FFF2-40B4-BE49-F238E27FC236}">
                <a16:creationId xmlns:a16="http://schemas.microsoft.com/office/drawing/2014/main" id="{BF427A93-162B-3E7C-65CA-B5751AD3CE87}"/>
              </a:ext>
            </a:extLst>
          </p:cNvPr>
          <p:cNvSpPr>
            <a:spLocks noGrp="1"/>
          </p:cNvSpPr>
          <p:nvPr>
            <p:ph idx="1"/>
          </p:nvPr>
        </p:nvSpPr>
        <p:spPr>
          <a:xfrm>
            <a:off x="1548473" y="1928917"/>
            <a:ext cx="9144000" cy="4248046"/>
          </a:xfrm>
        </p:spPr>
        <p:txBody>
          <a:bodyPr>
            <a:normAutofit/>
          </a:bodyPr>
          <a:lstStyle/>
          <a:p>
            <a:pPr>
              <a:defRPr/>
            </a:pPr>
            <a:r>
              <a:rPr lang="en-US" sz="3200" dirty="0"/>
              <a:t>Reduce the quality of life for patients and caregivers</a:t>
            </a:r>
          </a:p>
          <a:p>
            <a:pPr>
              <a:defRPr/>
            </a:pPr>
            <a:r>
              <a:rPr lang="en-US" sz="3200" dirty="0"/>
              <a:t>Increased caregiver burden </a:t>
            </a:r>
            <a:r>
              <a:rPr lang="en-US" sz="1200" dirty="0"/>
              <a:t>(34% depression, 44% anxiety </a:t>
            </a:r>
            <a:r>
              <a:rPr lang="en-US" sz="1200" dirty="0" err="1"/>
              <a:t>Sallim</a:t>
            </a:r>
            <a:r>
              <a:rPr lang="en-US" sz="1200" dirty="0"/>
              <a:t> et al 2015)</a:t>
            </a:r>
          </a:p>
          <a:p>
            <a:pPr>
              <a:defRPr/>
            </a:pPr>
            <a:r>
              <a:rPr lang="en-US" sz="3200" dirty="0"/>
              <a:t>Increased risk of elder abuse</a:t>
            </a:r>
          </a:p>
          <a:p>
            <a:pPr>
              <a:defRPr/>
            </a:pPr>
            <a:r>
              <a:rPr lang="en-US" sz="3200" dirty="0"/>
              <a:t>Increased economic costs </a:t>
            </a:r>
            <a:r>
              <a:rPr lang="en-US" sz="1400" dirty="0"/>
              <a:t>(1/3 of the costs of dementia related to BPSD Cheng 2017)</a:t>
            </a:r>
          </a:p>
          <a:p>
            <a:pPr>
              <a:defRPr/>
            </a:pPr>
            <a:r>
              <a:rPr lang="en-US" sz="3200" dirty="0"/>
              <a:t>Increased rates of institutionalization</a:t>
            </a:r>
          </a:p>
          <a:p>
            <a:pPr marL="0" indent="0">
              <a:buFont typeface="Arial" panose="020B0604020202020204" pitchFamily="34" charset="0"/>
              <a:buNone/>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0F5D47BB-9B0F-76E6-4135-BAD40E4FC059}"/>
              </a:ext>
            </a:extLst>
          </p:cNvPr>
          <p:cNvSpPr>
            <a:spLocks noGrp="1"/>
          </p:cNvSpPr>
          <p:nvPr>
            <p:ph type="title"/>
          </p:nvPr>
        </p:nvSpPr>
        <p:spPr>
          <a:xfrm>
            <a:off x="838200" y="365125"/>
            <a:ext cx="10515600" cy="890588"/>
          </a:xfrm>
        </p:spPr>
        <p:txBody>
          <a:bodyPr/>
          <a:lstStyle/>
          <a:p>
            <a:r>
              <a:rPr lang="en-US" altLang="en-US"/>
              <a:t> </a:t>
            </a:r>
          </a:p>
        </p:txBody>
      </p:sp>
      <p:pic>
        <p:nvPicPr>
          <p:cNvPr id="20483" name="Content Placeholder 3">
            <a:extLst>
              <a:ext uri="{FF2B5EF4-FFF2-40B4-BE49-F238E27FC236}">
                <a16:creationId xmlns:a16="http://schemas.microsoft.com/office/drawing/2014/main" id="{0646C6E0-F69E-78D1-142D-AD4FC387C35F}"/>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1213975" y="1548473"/>
            <a:ext cx="7789862" cy="4784864"/>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90E8860C-66AD-43F9-7AEF-A844EF643B59}"/>
              </a:ext>
            </a:extLst>
          </p:cNvPr>
          <p:cNvSpPr>
            <a:spLocks noGrp="1"/>
          </p:cNvSpPr>
          <p:nvPr>
            <p:ph type="title"/>
          </p:nvPr>
        </p:nvSpPr>
        <p:spPr>
          <a:xfrm>
            <a:off x="838200" y="365125"/>
            <a:ext cx="10515600" cy="890588"/>
          </a:xfrm>
        </p:spPr>
        <p:txBody>
          <a:bodyPr/>
          <a:lstStyle/>
          <a:p>
            <a:r>
              <a:rPr lang="en-US" altLang="en-US"/>
              <a:t> </a:t>
            </a:r>
          </a:p>
        </p:txBody>
      </p:sp>
      <p:pic>
        <p:nvPicPr>
          <p:cNvPr id="21507" name="Content Placeholder 3">
            <a:extLst>
              <a:ext uri="{FF2B5EF4-FFF2-40B4-BE49-F238E27FC236}">
                <a16:creationId xmlns:a16="http://schemas.microsoft.com/office/drawing/2014/main" id="{73633A21-F6B5-D588-29B0-659E9C8FA0E9}"/>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1946706" y="1641915"/>
            <a:ext cx="6196126" cy="4778908"/>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569F615B-90AA-A222-7F0C-1939CB97FDF5}"/>
              </a:ext>
            </a:extLst>
          </p:cNvPr>
          <p:cNvSpPr txBox="1"/>
          <p:nvPr/>
        </p:nvSpPr>
        <p:spPr>
          <a:xfrm>
            <a:off x="8337550" y="5119688"/>
            <a:ext cx="107950" cy="255587"/>
          </a:xfrm>
          <a:prstGeom prst="rect">
            <a:avLst/>
          </a:prstGeom>
        </p:spPr>
        <p:txBody>
          <a:bodyPr lIns="0" tIns="0" rIns="0" bIns="0">
            <a:spAutoFit/>
          </a:bodyPr>
          <a:lstStyle/>
          <a:p>
            <a:pPr>
              <a:lnSpc>
                <a:spcPts val="1006"/>
              </a:lnSpc>
              <a:defRPr/>
            </a:pPr>
            <a:r>
              <a:rPr sz="838" dirty="0">
                <a:solidFill>
                  <a:srgbClr val="878787"/>
                </a:solidFill>
                <a:latin typeface="Times New Roman"/>
                <a:cs typeface="Times New Roman"/>
              </a:rPr>
              <a:t>15</a:t>
            </a:r>
            <a:endParaRPr sz="838">
              <a:latin typeface="Times New Roman"/>
              <a:cs typeface="Times New Roman"/>
            </a:endParaRPr>
          </a:p>
        </p:txBody>
      </p:sp>
      <p:sp>
        <p:nvSpPr>
          <p:cNvPr id="3" name="object 3">
            <a:extLst>
              <a:ext uri="{FF2B5EF4-FFF2-40B4-BE49-F238E27FC236}">
                <a16:creationId xmlns:a16="http://schemas.microsoft.com/office/drawing/2014/main" id="{EE1CDCF0-DCB8-0324-3C1A-E99EF804689C}"/>
              </a:ext>
            </a:extLst>
          </p:cNvPr>
          <p:cNvSpPr/>
          <p:nvPr/>
        </p:nvSpPr>
        <p:spPr>
          <a:xfrm>
            <a:off x="2389327" y="1570803"/>
            <a:ext cx="4400550" cy="1030288"/>
          </a:xfrm>
          <a:prstGeom prst="rect">
            <a:avLst/>
          </a:prstGeom>
          <a:blipFill>
            <a:blip r:embed="rId3" cstate="print"/>
            <a:stretch>
              <a:fillRect/>
            </a:stretch>
          </a:blipFill>
        </p:spPr>
        <p:txBody>
          <a:bodyPr lIns="0" tIns="0" rIns="0" bIns="0"/>
          <a:lstStyle/>
          <a:p>
            <a:pPr>
              <a:defRPr/>
            </a:pPr>
            <a:endParaRPr sz="1588"/>
          </a:p>
        </p:txBody>
      </p:sp>
      <p:sp>
        <p:nvSpPr>
          <p:cNvPr id="4" name="object 4">
            <a:extLst>
              <a:ext uri="{FF2B5EF4-FFF2-40B4-BE49-F238E27FC236}">
                <a16:creationId xmlns:a16="http://schemas.microsoft.com/office/drawing/2014/main" id="{3C276820-0277-D2BB-F22E-0624590B7C0C}"/>
              </a:ext>
            </a:extLst>
          </p:cNvPr>
          <p:cNvSpPr txBox="1"/>
          <p:nvPr/>
        </p:nvSpPr>
        <p:spPr>
          <a:xfrm>
            <a:off x="2255838" y="5629275"/>
            <a:ext cx="3336925" cy="127000"/>
          </a:xfrm>
          <a:prstGeom prst="rect">
            <a:avLst/>
          </a:prstGeom>
        </p:spPr>
        <p:txBody>
          <a:bodyPr lIns="0" tIns="0" rIns="0" bIns="0">
            <a:spAutoFit/>
          </a:bodyPr>
          <a:lstStyle/>
          <a:p>
            <a:pPr>
              <a:lnSpc>
                <a:spcPts val="1006"/>
              </a:lnSpc>
              <a:defRPr/>
            </a:pPr>
            <a:r>
              <a:rPr sz="838" dirty="0">
                <a:latin typeface="Times New Roman"/>
                <a:cs typeface="Times New Roman"/>
              </a:rPr>
              <a:t>Okura et al </a:t>
            </a:r>
            <a:r>
              <a:rPr sz="838" i="1" spc="4" dirty="0">
                <a:latin typeface="Times New Roman"/>
                <a:cs typeface="Times New Roman"/>
              </a:rPr>
              <a:t>JAGS </a:t>
            </a:r>
            <a:r>
              <a:rPr sz="838" dirty="0">
                <a:latin typeface="Times New Roman"/>
                <a:cs typeface="Times New Roman"/>
              </a:rPr>
              <a:t>20</a:t>
            </a:r>
            <a:r>
              <a:rPr sz="838" spc="-35" dirty="0">
                <a:latin typeface="Times New Roman"/>
                <a:cs typeface="Times New Roman"/>
              </a:rPr>
              <a:t>1</a:t>
            </a:r>
            <a:r>
              <a:rPr sz="838" dirty="0">
                <a:latin typeface="Times New Roman"/>
                <a:cs typeface="Times New Roman"/>
              </a:rPr>
              <a:t>1; 59: 473-81. Ab. mot. beh. </a:t>
            </a:r>
            <a:r>
              <a:rPr sz="838" spc="4" dirty="0">
                <a:latin typeface="Times New Roman"/>
                <a:cs typeface="Times New Roman"/>
              </a:rPr>
              <a:t>=</a:t>
            </a:r>
            <a:r>
              <a:rPr sz="838" dirty="0">
                <a:latin typeface="Times New Roman"/>
                <a:cs typeface="Times New Roman"/>
              </a:rPr>
              <a:t> aberrant motor behavior.</a:t>
            </a:r>
          </a:p>
        </p:txBody>
      </p:sp>
      <p:sp>
        <p:nvSpPr>
          <p:cNvPr id="5" name="object 5">
            <a:extLst>
              <a:ext uri="{FF2B5EF4-FFF2-40B4-BE49-F238E27FC236}">
                <a16:creationId xmlns:a16="http://schemas.microsoft.com/office/drawing/2014/main" id="{CD4F1483-0A54-33C1-E586-FE22C80097E6}"/>
              </a:ext>
            </a:extLst>
          </p:cNvPr>
          <p:cNvSpPr txBox="1">
            <a:spLocks noGrp="1"/>
          </p:cNvSpPr>
          <p:nvPr>
            <p:ph type="title"/>
          </p:nvPr>
        </p:nvSpPr>
        <p:spPr>
          <a:xfrm>
            <a:off x="2255838" y="305251"/>
            <a:ext cx="7585075" cy="997637"/>
          </a:xfrm>
        </p:spPr>
        <p:txBody>
          <a:bodyPr lIns="0" tIns="82923" rIns="0" bIns="0" rtlCol="0">
            <a:spAutoFit/>
          </a:bodyPr>
          <a:lstStyle/>
          <a:p>
            <a:pPr marL="1233833">
              <a:lnSpc>
                <a:spcPts val="3533"/>
              </a:lnSpc>
              <a:defRPr/>
            </a:pPr>
            <a:r>
              <a:rPr dirty="0"/>
              <a:t>Most </a:t>
            </a:r>
            <a:r>
              <a:rPr spc="-4" dirty="0"/>
              <a:t>c</a:t>
            </a:r>
            <a:r>
              <a:rPr dirty="0"/>
              <a:t>o</a:t>
            </a:r>
            <a:r>
              <a:rPr spc="-4" dirty="0"/>
              <a:t>mm</a:t>
            </a:r>
            <a:r>
              <a:rPr dirty="0"/>
              <a:t>on BPSD</a:t>
            </a:r>
            <a:r>
              <a:rPr lang="en-US" dirty="0"/>
              <a:t> by severity of dementia</a:t>
            </a:r>
            <a:endParaRPr dirty="0"/>
          </a:p>
        </p:txBody>
      </p:sp>
      <p:sp>
        <p:nvSpPr>
          <p:cNvPr id="6" name="object 6">
            <a:extLst>
              <a:ext uri="{FF2B5EF4-FFF2-40B4-BE49-F238E27FC236}">
                <a16:creationId xmlns:a16="http://schemas.microsoft.com/office/drawing/2014/main" id="{2D0737DD-3904-13D7-C1D2-895437DF22EA}"/>
              </a:ext>
            </a:extLst>
          </p:cNvPr>
          <p:cNvSpPr/>
          <p:nvPr/>
        </p:nvSpPr>
        <p:spPr>
          <a:xfrm>
            <a:off x="2162175" y="2601091"/>
            <a:ext cx="6283325" cy="1435100"/>
          </a:xfrm>
          <a:prstGeom prst="rect">
            <a:avLst/>
          </a:prstGeom>
          <a:blipFill>
            <a:blip r:embed="rId4" cstate="print"/>
            <a:stretch>
              <a:fillRect/>
            </a:stretch>
          </a:blipFill>
        </p:spPr>
        <p:txBody>
          <a:bodyPr lIns="0" tIns="0" rIns="0" bIns="0"/>
          <a:lstStyle/>
          <a:p>
            <a:pPr>
              <a:defRPr/>
            </a:pPr>
            <a:endParaRPr sz="1588"/>
          </a:p>
        </p:txBody>
      </p:sp>
      <p:sp>
        <p:nvSpPr>
          <p:cNvPr id="7" name="object 7">
            <a:extLst>
              <a:ext uri="{FF2B5EF4-FFF2-40B4-BE49-F238E27FC236}">
                <a16:creationId xmlns:a16="http://schemas.microsoft.com/office/drawing/2014/main" id="{AF43757D-2078-E420-3FBD-7808F89E9E72}"/>
              </a:ext>
            </a:extLst>
          </p:cNvPr>
          <p:cNvSpPr/>
          <p:nvPr/>
        </p:nvSpPr>
        <p:spPr>
          <a:xfrm>
            <a:off x="2162175" y="4071172"/>
            <a:ext cx="6283325" cy="1292225"/>
          </a:xfrm>
          <a:prstGeom prst="rect">
            <a:avLst/>
          </a:prstGeom>
          <a:blipFill>
            <a:blip r:embed="rId5" cstate="print"/>
            <a:stretch>
              <a:fillRect/>
            </a:stretch>
          </a:blipFill>
        </p:spPr>
        <p:txBody>
          <a:bodyPr lIns="0" tIns="0" rIns="0" bIns="0"/>
          <a:lstStyle/>
          <a:p>
            <a:pPr>
              <a:defRPr/>
            </a:pPr>
            <a:endParaRPr sz="1588"/>
          </a:p>
        </p:txBody>
      </p:sp>
      <p:sp>
        <p:nvSpPr>
          <p:cNvPr id="8" name="object 8">
            <a:extLst>
              <a:ext uri="{FF2B5EF4-FFF2-40B4-BE49-F238E27FC236}">
                <a16:creationId xmlns:a16="http://schemas.microsoft.com/office/drawing/2014/main" id="{0754C5B8-37E9-1F71-0E20-5A859CC5D059}"/>
              </a:ext>
            </a:extLst>
          </p:cNvPr>
          <p:cNvSpPr txBox="1"/>
          <p:nvPr/>
        </p:nvSpPr>
        <p:spPr>
          <a:xfrm>
            <a:off x="6962775" y="1673225"/>
            <a:ext cx="1336675" cy="192088"/>
          </a:xfrm>
          <a:prstGeom prst="rect">
            <a:avLst/>
          </a:prstGeom>
        </p:spPr>
        <p:txBody>
          <a:bodyPr lIns="0" tIns="0" rIns="0" bIns="0">
            <a:spAutoFit/>
          </a:bodyPr>
          <a:lstStyle/>
          <a:p>
            <a:pPr marL="11206">
              <a:lnSpc>
                <a:spcPts val="1527"/>
              </a:lnSpc>
              <a:defRPr/>
            </a:pPr>
            <a:r>
              <a:rPr sz="1279" spc="-9" dirty="0">
                <a:latin typeface="Times New Roman"/>
                <a:cs typeface="Times New Roman"/>
              </a:rPr>
              <a:t>mild</a:t>
            </a:r>
            <a:r>
              <a:rPr sz="1279" spc="-4" dirty="0">
                <a:latin typeface="Times New Roman"/>
                <a:cs typeface="Times New Roman"/>
              </a:rPr>
              <a:t> </a:t>
            </a:r>
            <a:r>
              <a:rPr sz="1279" spc="-9" dirty="0">
                <a:latin typeface="Times New Roman"/>
                <a:cs typeface="Times New Roman"/>
              </a:rPr>
              <a:t>(CDR</a:t>
            </a:r>
            <a:r>
              <a:rPr sz="1279" spc="-4" dirty="0">
                <a:latin typeface="Times New Roman"/>
                <a:cs typeface="Times New Roman"/>
              </a:rPr>
              <a:t> </a:t>
            </a:r>
            <a:r>
              <a:rPr sz="1279" spc="-9" dirty="0">
                <a:latin typeface="Times New Roman"/>
                <a:cs typeface="Times New Roman"/>
              </a:rPr>
              <a:t>0.5</a:t>
            </a:r>
            <a:r>
              <a:rPr sz="1279" spc="-4" dirty="0">
                <a:latin typeface="Times New Roman"/>
                <a:cs typeface="Times New Roman"/>
              </a:rPr>
              <a:t> </a:t>
            </a:r>
            <a:r>
              <a:rPr sz="1279" spc="-9" dirty="0">
                <a:latin typeface="Times New Roman"/>
                <a:cs typeface="Times New Roman"/>
              </a:rPr>
              <a:t>or</a:t>
            </a:r>
            <a:r>
              <a:rPr sz="1279" spc="-4" dirty="0">
                <a:latin typeface="Times New Roman"/>
                <a:cs typeface="Times New Roman"/>
              </a:rPr>
              <a:t> </a:t>
            </a:r>
            <a:r>
              <a:rPr sz="1279" spc="-9" dirty="0">
                <a:latin typeface="Times New Roman"/>
                <a:cs typeface="Times New Roman"/>
              </a:rPr>
              <a:t>1)</a:t>
            </a:r>
            <a:endParaRPr sz="1279">
              <a:latin typeface="Times New Roman"/>
              <a:cs typeface="Times New Roman"/>
            </a:endParaRPr>
          </a:p>
        </p:txBody>
      </p:sp>
      <p:sp>
        <p:nvSpPr>
          <p:cNvPr id="11" name="object 11">
            <a:extLst>
              <a:ext uri="{FF2B5EF4-FFF2-40B4-BE49-F238E27FC236}">
                <a16:creationId xmlns:a16="http://schemas.microsoft.com/office/drawing/2014/main" id="{523ACBAB-7880-E87F-9B7C-E0409C62F327}"/>
              </a:ext>
            </a:extLst>
          </p:cNvPr>
          <p:cNvSpPr>
            <a:spLocks noGrp="1"/>
          </p:cNvSpPr>
          <p:nvPr>
            <p:ph type="ftr" sz="quarter" idx="11"/>
          </p:nvPr>
        </p:nvSpPr>
        <p:spPr>
          <a:xfrm>
            <a:off x="1658938" y="0"/>
            <a:ext cx="0" cy="276225"/>
          </a:xfrm>
        </p:spPr>
        <p:txBody>
          <a:bodyPr wrap="square" lIns="0" tIns="0" rIns="0" bIns="0">
            <a:spAutoFit/>
          </a:bodyPr>
          <a:lstStyle/>
          <a:p>
            <a:pPr marL="11206">
              <a:defRPr/>
            </a:pPr>
            <a:r>
              <a:rPr lang="en-US" spc="-26" dirty="0"/>
              <a:t> </a:t>
            </a:r>
            <a:endParaRPr spc="-26" dirty="0"/>
          </a:p>
        </p:txBody>
      </p:sp>
      <p:sp>
        <p:nvSpPr>
          <p:cNvPr id="9" name="object 9">
            <a:extLst>
              <a:ext uri="{FF2B5EF4-FFF2-40B4-BE49-F238E27FC236}">
                <a16:creationId xmlns:a16="http://schemas.microsoft.com/office/drawing/2014/main" id="{C4ACCEF9-1109-F104-74E7-B660866CB3F3}"/>
              </a:ext>
            </a:extLst>
          </p:cNvPr>
          <p:cNvSpPr txBox="1"/>
          <p:nvPr/>
        </p:nvSpPr>
        <p:spPr>
          <a:xfrm>
            <a:off x="7070725" y="3194050"/>
            <a:ext cx="1223963" cy="196850"/>
          </a:xfrm>
          <a:prstGeom prst="rect">
            <a:avLst/>
          </a:prstGeom>
        </p:spPr>
        <p:txBody>
          <a:bodyPr lIns="0" tIns="0" rIns="0" bIns="0">
            <a:spAutoFit/>
          </a:bodyPr>
          <a:lstStyle/>
          <a:p>
            <a:pPr marL="11206">
              <a:defRPr/>
            </a:pPr>
            <a:r>
              <a:rPr sz="1279" spc="-9" dirty="0">
                <a:latin typeface="Times New Roman"/>
                <a:cs typeface="Times New Roman"/>
              </a:rPr>
              <a:t>moderate</a:t>
            </a:r>
            <a:r>
              <a:rPr sz="1279" spc="-4" dirty="0">
                <a:latin typeface="Times New Roman"/>
                <a:cs typeface="Times New Roman"/>
              </a:rPr>
              <a:t> </a:t>
            </a:r>
            <a:r>
              <a:rPr sz="1279" spc="-9" dirty="0">
                <a:latin typeface="Times New Roman"/>
                <a:cs typeface="Times New Roman"/>
              </a:rPr>
              <a:t>(CDR</a:t>
            </a:r>
            <a:r>
              <a:rPr sz="1279" spc="-4" dirty="0">
                <a:latin typeface="Times New Roman"/>
                <a:cs typeface="Times New Roman"/>
              </a:rPr>
              <a:t> </a:t>
            </a:r>
            <a:r>
              <a:rPr sz="1279" spc="-9" dirty="0">
                <a:latin typeface="Times New Roman"/>
                <a:cs typeface="Times New Roman"/>
              </a:rPr>
              <a:t>2)</a:t>
            </a:r>
            <a:endParaRPr sz="1279">
              <a:latin typeface="Times New Roman"/>
              <a:cs typeface="Times New Roman"/>
            </a:endParaRPr>
          </a:p>
        </p:txBody>
      </p:sp>
      <p:sp>
        <p:nvSpPr>
          <p:cNvPr id="10" name="object 10">
            <a:extLst>
              <a:ext uri="{FF2B5EF4-FFF2-40B4-BE49-F238E27FC236}">
                <a16:creationId xmlns:a16="http://schemas.microsoft.com/office/drawing/2014/main" id="{CE6EE61A-B6DA-FBA1-66C1-0A18974BFF08}"/>
              </a:ext>
            </a:extLst>
          </p:cNvPr>
          <p:cNvSpPr txBox="1"/>
          <p:nvPr/>
        </p:nvSpPr>
        <p:spPr>
          <a:xfrm>
            <a:off x="7277100" y="4413250"/>
            <a:ext cx="1035050" cy="196850"/>
          </a:xfrm>
          <a:prstGeom prst="rect">
            <a:avLst/>
          </a:prstGeom>
        </p:spPr>
        <p:txBody>
          <a:bodyPr lIns="0" tIns="0" rIns="0" bIns="0">
            <a:spAutoFit/>
          </a:bodyPr>
          <a:lstStyle/>
          <a:p>
            <a:pPr marL="11206">
              <a:defRPr/>
            </a:pPr>
            <a:r>
              <a:rPr sz="1279" spc="-9" dirty="0">
                <a:latin typeface="Times New Roman"/>
                <a:cs typeface="Times New Roman"/>
              </a:rPr>
              <a:t>severe</a:t>
            </a:r>
            <a:r>
              <a:rPr sz="1279" spc="-4" dirty="0">
                <a:latin typeface="Times New Roman"/>
                <a:cs typeface="Times New Roman"/>
              </a:rPr>
              <a:t> </a:t>
            </a:r>
            <a:r>
              <a:rPr sz="1279" spc="-9" dirty="0">
                <a:latin typeface="Times New Roman"/>
                <a:cs typeface="Times New Roman"/>
              </a:rPr>
              <a:t>(CDR</a:t>
            </a:r>
            <a:r>
              <a:rPr sz="1279" spc="-4" dirty="0">
                <a:latin typeface="Times New Roman"/>
                <a:cs typeface="Times New Roman"/>
              </a:rPr>
              <a:t> </a:t>
            </a:r>
            <a:r>
              <a:rPr sz="1279" spc="-9" dirty="0">
                <a:latin typeface="Times New Roman"/>
                <a:cs typeface="Times New Roman"/>
              </a:rPr>
              <a:t>3)</a:t>
            </a:r>
            <a:endParaRPr sz="1279">
              <a:latin typeface="Times New Roman"/>
              <a:cs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723A1-3F96-9E6A-1527-D38759534580}"/>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4FE66527-494C-A6A9-07C9-BD1128ED9151}"/>
              </a:ext>
            </a:extLst>
          </p:cNvPr>
          <p:cNvSpPr>
            <a:spLocks noGrp="1"/>
          </p:cNvSpPr>
          <p:nvPr>
            <p:ph idx="1"/>
          </p:nvPr>
        </p:nvSpPr>
        <p:spPr>
          <a:xfrm>
            <a:off x="1054563" y="1825625"/>
            <a:ext cx="9918235" cy="4351338"/>
          </a:xfrm>
        </p:spPr>
        <p:txBody>
          <a:bodyPr/>
          <a:lstStyle/>
          <a:p>
            <a:r>
              <a:rPr lang="en-US" dirty="0"/>
              <a:t>Psychiatric disorders pre-dating Dementia</a:t>
            </a:r>
          </a:p>
          <a:p>
            <a:endParaRPr lang="en-US" dirty="0"/>
          </a:p>
          <a:p>
            <a:r>
              <a:rPr lang="en-US" dirty="0"/>
              <a:t>Confounding and coexisting Psychiatric disorders with Dementia</a:t>
            </a:r>
          </a:p>
          <a:p>
            <a:endParaRPr lang="en-US" dirty="0"/>
          </a:p>
          <a:p>
            <a:r>
              <a:rPr lang="en-US" dirty="0"/>
              <a:t>Behavioral and Psychological Symptoms of Dementia</a:t>
            </a:r>
          </a:p>
          <a:p>
            <a:endParaRPr lang="en-US" dirty="0"/>
          </a:p>
          <a:p>
            <a:r>
              <a:rPr lang="en-US" dirty="0"/>
              <a:t>Treatment implications of Psychiatric Conditions</a:t>
            </a:r>
          </a:p>
        </p:txBody>
      </p:sp>
    </p:spTree>
    <p:extLst>
      <p:ext uri="{BB962C8B-B14F-4D97-AF65-F5344CB8AC3E}">
        <p14:creationId xmlns:p14="http://schemas.microsoft.com/office/powerpoint/2010/main" val="19425299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7EA14EE0-1B77-393F-1CB9-7A0B20055FFB}"/>
              </a:ext>
            </a:extLst>
          </p:cNvPr>
          <p:cNvSpPr txBox="1">
            <a:spLocks noGrp="1"/>
          </p:cNvSpPr>
          <p:nvPr>
            <p:ph type="title"/>
          </p:nvPr>
        </p:nvSpPr>
        <p:spPr>
          <a:xfrm>
            <a:off x="1512888" y="62769"/>
            <a:ext cx="8328025" cy="1517527"/>
          </a:xfrm>
        </p:spPr>
        <p:txBody>
          <a:bodyPr lIns="0" tIns="295843" rIns="0" bIns="0" rtlCol="0">
            <a:spAutoFit/>
          </a:bodyPr>
          <a:lstStyle/>
          <a:p>
            <a:pPr marL="386624">
              <a:defRPr/>
            </a:pPr>
            <a:r>
              <a:rPr dirty="0"/>
              <a:t>BPSD v</a:t>
            </a:r>
            <a:r>
              <a:rPr spc="-4" dirty="0"/>
              <a:t>a</a:t>
            </a:r>
            <a:r>
              <a:rPr dirty="0"/>
              <a:t>ry by </a:t>
            </a:r>
            <a:r>
              <a:rPr spc="-4" dirty="0"/>
              <a:t>ca</a:t>
            </a:r>
            <a:r>
              <a:rPr dirty="0"/>
              <a:t>use of </a:t>
            </a:r>
            <a:r>
              <a:rPr lang="en-US" dirty="0"/>
              <a:t>D</a:t>
            </a:r>
            <a:r>
              <a:rPr spc="-4" dirty="0"/>
              <a:t>eme</a:t>
            </a:r>
            <a:r>
              <a:rPr dirty="0"/>
              <a:t>n</a:t>
            </a:r>
            <a:r>
              <a:rPr spc="-4" dirty="0"/>
              <a:t>ti</a:t>
            </a:r>
            <a:r>
              <a:rPr dirty="0"/>
              <a:t>a</a:t>
            </a:r>
          </a:p>
        </p:txBody>
      </p:sp>
      <p:sp>
        <p:nvSpPr>
          <p:cNvPr id="6" name="object 6">
            <a:extLst>
              <a:ext uri="{FF2B5EF4-FFF2-40B4-BE49-F238E27FC236}">
                <a16:creationId xmlns:a16="http://schemas.microsoft.com/office/drawing/2014/main" id="{55A5AFA5-1FFB-33A7-2044-22F001599971}"/>
              </a:ext>
            </a:extLst>
          </p:cNvPr>
          <p:cNvSpPr>
            <a:spLocks noGrp="1"/>
          </p:cNvSpPr>
          <p:nvPr>
            <p:ph type="ftr" sz="quarter" idx="11"/>
          </p:nvPr>
        </p:nvSpPr>
        <p:spPr>
          <a:xfrm>
            <a:off x="1658938" y="0"/>
            <a:ext cx="0" cy="276225"/>
          </a:xfrm>
        </p:spPr>
        <p:txBody>
          <a:bodyPr wrap="square" lIns="0" tIns="0" rIns="0" bIns="0">
            <a:spAutoFit/>
          </a:bodyPr>
          <a:lstStyle/>
          <a:p>
            <a:pPr marL="11206">
              <a:defRPr/>
            </a:pPr>
            <a:r>
              <a:rPr lang="en-US" spc="-26" dirty="0"/>
              <a:t> </a:t>
            </a:r>
            <a:endParaRPr spc="-26" dirty="0"/>
          </a:p>
        </p:txBody>
      </p:sp>
      <p:sp>
        <p:nvSpPr>
          <p:cNvPr id="4" name="object 4">
            <a:extLst>
              <a:ext uri="{FF2B5EF4-FFF2-40B4-BE49-F238E27FC236}">
                <a16:creationId xmlns:a16="http://schemas.microsoft.com/office/drawing/2014/main" id="{C1B26906-AB4C-5C36-637B-B8BED07B675F}"/>
              </a:ext>
            </a:extLst>
          </p:cNvPr>
          <p:cNvSpPr txBox="1"/>
          <p:nvPr/>
        </p:nvSpPr>
        <p:spPr>
          <a:xfrm>
            <a:off x="8337550" y="5119688"/>
            <a:ext cx="107950" cy="255587"/>
          </a:xfrm>
          <a:prstGeom prst="rect">
            <a:avLst/>
          </a:prstGeom>
        </p:spPr>
        <p:txBody>
          <a:bodyPr lIns="0" tIns="0" rIns="0" bIns="0">
            <a:spAutoFit/>
          </a:bodyPr>
          <a:lstStyle/>
          <a:p>
            <a:pPr>
              <a:lnSpc>
                <a:spcPts val="1006"/>
              </a:lnSpc>
              <a:defRPr/>
            </a:pPr>
            <a:r>
              <a:rPr sz="838" dirty="0">
                <a:solidFill>
                  <a:srgbClr val="878787"/>
                </a:solidFill>
                <a:latin typeface="Times New Roman"/>
                <a:cs typeface="Times New Roman"/>
              </a:rPr>
              <a:t>16</a:t>
            </a:r>
            <a:endParaRPr sz="838">
              <a:latin typeface="Times New Roman"/>
              <a:cs typeface="Times New Roman"/>
            </a:endParaRPr>
          </a:p>
        </p:txBody>
      </p:sp>
      <p:sp>
        <p:nvSpPr>
          <p:cNvPr id="5" name="object 5">
            <a:extLst>
              <a:ext uri="{FF2B5EF4-FFF2-40B4-BE49-F238E27FC236}">
                <a16:creationId xmlns:a16="http://schemas.microsoft.com/office/drawing/2014/main" id="{24AD2D60-0956-89C6-91FB-0643283C1F37}"/>
              </a:ext>
            </a:extLst>
          </p:cNvPr>
          <p:cNvSpPr txBox="1"/>
          <p:nvPr/>
        </p:nvSpPr>
        <p:spPr>
          <a:xfrm>
            <a:off x="1690688" y="5848350"/>
            <a:ext cx="3379787" cy="269875"/>
          </a:xfrm>
          <a:prstGeom prst="rect">
            <a:avLst/>
          </a:prstGeom>
        </p:spPr>
        <p:txBody>
          <a:bodyPr lIns="0" tIns="0" rIns="0" bIns="0">
            <a:spAutoFit/>
          </a:bodyPr>
          <a:lstStyle/>
          <a:p>
            <a:pPr>
              <a:defRPr/>
            </a:pPr>
            <a:r>
              <a:rPr sz="838" spc="-66" dirty="0">
                <a:latin typeface="Times New Roman"/>
                <a:cs typeface="Times New Roman"/>
              </a:rPr>
              <a:t>W</a:t>
            </a:r>
            <a:r>
              <a:rPr sz="838" dirty="0">
                <a:latin typeface="Times New Roman"/>
                <a:cs typeface="Times New Roman"/>
              </a:rPr>
              <a:t>alaszek </a:t>
            </a:r>
            <a:r>
              <a:rPr sz="838" i="1" dirty="0">
                <a:latin typeface="Times New Roman"/>
                <a:cs typeface="Times New Roman"/>
              </a:rPr>
              <a:t>Behavioral </a:t>
            </a:r>
            <a:r>
              <a:rPr sz="838" i="1" spc="4" dirty="0">
                <a:latin typeface="Times New Roman"/>
                <a:cs typeface="Times New Roman"/>
              </a:rPr>
              <a:t>&amp;</a:t>
            </a:r>
            <a:r>
              <a:rPr sz="838" i="1" dirty="0">
                <a:latin typeface="Times New Roman"/>
                <a:cs typeface="Times New Roman"/>
              </a:rPr>
              <a:t> Psychological Symptoms of </a:t>
            </a:r>
            <a:r>
              <a:rPr sz="838" i="1" spc="4" dirty="0">
                <a:latin typeface="Times New Roman"/>
                <a:cs typeface="Times New Roman"/>
              </a:rPr>
              <a:t>Dement</a:t>
            </a:r>
            <a:r>
              <a:rPr sz="838" i="1" dirty="0">
                <a:latin typeface="Times New Roman"/>
                <a:cs typeface="Times New Roman"/>
              </a:rPr>
              <a:t>ia </a:t>
            </a:r>
            <a:r>
              <a:rPr sz="838" dirty="0">
                <a:latin typeface="Times New Roman"/>
                <a:cs typeface="Times New Roman"/>
              </a:rPr>
              <a:t>20</a:t>
            </a:r>
            <a:r>
              <a:rPr lang="en-US" sz="838" dirty="0">
                <a:latin typeface="Times New Roman"/>
                <a:cs typeface="Times New Roman"/>
              </a:rPr>
              <a:t>20</a:t>
            </a:r>
            <a:r>
              <a:rPr sz="838" dirty="0">
                <a:latin typeface="Times New Roman"/>
                <a:cs typeface="Times New Roman"/>
              </a:rPr>
              <a:t>.</a:t>
            </a:r>
          </a:p>
          <a:p>
            <a:pPr>
              <a:lnSpc>
                <a:spcPts val="1006"/>
              </a:lnSpc>
              <a:spcBef>
                <a:spcPts val="53"/>
              </a:spcBef>
              <a:defRPr/>
            </a:pPr>
            <a:r>
              <a:rPr sz="838" dirty="0">
                <a:latin typeface="Times New Roman"/>
                <a:cs typeface="Times New Roman"/>
              </a:rPr>
              <a:t>* includes dementia </a:t>
            </a:r>
            <a:r>
              <a:rPr sz="838" spc="4" dirty="0">
                <a:latin typeface="Times New Roman"/>
                <a:cs typeface="Times New Roman"/>
              </a:rPr>
              <a:t>wit</a:t>
            </a:r>
            <a:r>
              <a:rPr sz="838" dirty="0">
                <a:latin typeface="Times New Roman"/>
                <a:cs typeface="Times New Roman"/>
              </a:rPr>
              <a:t>h </a:t>
            </a:r>
            <a:r>
              <a:rPr sz="838" spc="4" dirty="0">
                <a:latin typeface="Times New Roman"/>
                <a:cs typeface="Times New Roman"/>
              </a:rPr>
              <a:t>Lewy </a:t>
            </a:r>
            <a:r>
              <a:rPr sz="838" dirty="0">
                <a:latin typeface="Times New Roman"/>
                <a:cs typeface="Times New Roman"/>
              </a:rPr>
              <a:t>bodies and Parkinson disease dementia</a:t>
            </a:r>
          </a:p>
        </p:txBody>
      </p:sp>
      <p:graphicFrame>
        <p:nvGraphicFramePr>
          <p:cNvPr id="3" name="object 3">
            <a:extLst>
              <a:ext uri="{FF2B5EF4-FFF2-40B4-BE49-F238E27FC236}">
                <a16:creationId xmlns:a16="http://schemas.microsoft.com/office/drawing/2014/main" id="{A1D140BE-5941-780A-3E1B-382F05339562}"/>
              </a:ext>
            </a:extLst>
          </p:cNvPr>
          <p:cNvGraphicFramePr>
            <a:graphicFrameLocks noGrp="1"/>
          </p:cNvGraphicFramePr>
          <p:nvPr>
            <p:extLst>
              <p:ext uri="{D42A27DB-BD31-4B8C-83A1-F6EECF244321}">
                <p14:modId xmlns:p14="http://schemas.microsoft.com/office/powerpoint/2010/main" val="3866869096"/>
              </p:ext>
            </p:extLst>
          </p:nvPr>
        </p:nvGraphicFramePr>
        <p:xfrm>
          <a:off x="1839913" y="1641915"/>
          <a:ext cx="7457599" cy="3630174"/>
        </p:xfrm>
        <a:graphic>
          <a:graphicData uri="http://schemas.openxmlformats.org/drawingml/2006/table">
            <a:tbl>
              <a:tblPr/>
              <a:tblGrid>
                <a:gridCol w="2513394">
                  <a:extLst>
                    <a:ext uri="{9D8B030D-6E8A-4147-A177-3AD203B41FA5}">
                      <a16:colId xmlns:a16="http://schemas.microsoft.com/office/drawing/2014/main" val="2735809310"/>
                    </a:ext>
                  </a:extLst>
                </a:gridCol>
                <a:gridCol w="4944205">
                  <a:extLst>
                    <a:ext uri="{9D8B030D-6E8A-4147-A177-3AD203B41FA5}">
                      <a16:colId xmlns:a16="http://schemas.microsoft.com/office/drawing/2014/main" val="3878413039"/>
                    </a:ext>
                  </a:extLst>
                </a:gridCol>
              </a:tblGrid>
              <a:tr h="341489">
                <a:tc>
                  <a:txBody>
                    <a:bodyPr/>
                    <a:lstStyle>
                      <a:lvl1pPr marL="762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7620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Cause of dementia</a:t>
                      </a:r>
                      <a:endParaRPr kumimoji="0" lang="en-US" altLang="en-US" sz="13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31750" cap="flat" cmpd="sng" algn="ctr">
                      <a:solidFill>
                        <a:srgbClr val="FFFFFF"/>
                      </a:solidFill>
                      <a:prstDash val="solid"/>
                      <a:round/>
                      <a:headEnd type="none" w="med" len="med"/>
                      <a:tailEnd type="none" w="med" len="med"/>
                    </a:lnL>
                    <a:lnR w="35137" cap="flat" cmpd="sng" algn="ctr">
                      <a:solidFill>
                        <a:srgbClr val="FFFFFF"/>
                      </a:solidFill>
                      <a:prstDash val="solid"/>
                      <a:round/>
                      <a:headEnd type="none" w="med" len="med"/>
                      <a:tailEnd type="none" w="med" len="med"/>
                    </a:lnR>
                    <a:lnT w="31750" cap="flat" cmpd="sng" algn="ctr">
                      <a:solidFill>
                        <a:srgbClr val="FFFFFF"/>
                      </a:solidFill>
                      <a:prstDash val="solid"/>
                      <a:round/>
                      <a:headEnd type="none" w="med" len="med"/>
                      <a:tailEnd type="none" w="med" len="med"/>
                    </a:lnT>
                    <a:lnB>
                      <a:noFill/>
                    </a:lnB>
                    <a:lnTlToBr>
                      <a:noFill/>
                    </a:lnTlToBr>
                    <a:lnBlToTr>
                      <a:noFill/>
                    </a:lnBlToTr>
                    <a:solidFill>
                      <a:srgbClr val="4F81BD"/>
                    </a:solidFill>
                  </a:tcPr>
                </a:tc>
                <a:tc>
                  <a:txBody>
                    <a:bodyPr/>
                    <a:lstStyle>
                      <a:lvl1pPr marL="762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7620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Behavioral and psychological symptoms</a:t>
                      </a:r>
                      <a:endParaRPr kumimoji="0" lang="en-US" altLang="en-US" sz="13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35137" cap="flat" cmpd="sng" algn="ctr">
                      <a:solidFill>
                        <a:srgbClr val="FFFFFF"/>
                      </a:solidFill>
                      <a:prstDash val="solid"/>
                      <a:round/>
                      <a:headEnd type="none" w="med" len="med"/>
                      <a:tailEnd type="none" w="med" len="med"/>
                    </a:lnL>
                    <a:lnR w="31749" cap="flat" cmpd="sng" algn="ctr">
                      <a:solidFill>
                        <a:srgbClr val="FFFFFF"/>
                      </a:solidFill>
                      <a:prstDash val="solid"/>
                      <a:round/>
                      <a:headEnd type="none" w="med" len="med"/>
                      <a:tailEnd type="none" w="med" len="med"/>
                    </a:lnR>
                    <a:lnT w="31750" cap="flat" cmpd="sng" algn="ctr">
                      <a:solidFill>
                        <a:srgbClr val="FFFFFF"/>
                      </a:solidFill>
                      <a:prstDash val="solid"/>
                      <a:round/>
                      <a:headEnd type="none" w="med" len="med"/>
                      <a:tailEnd type="none" w="med" len="med"/>
                    </a:lnT>
                    <a:lnB>
                      <a:noFill/>
                    </a:lnB>
                    <a:lnTlToBr>
                      <a:noFill/>
                    </a:lnTlToBr>
                    <a:lnBlToTr>
                      <a:noFill/>
                    </a:lnBlToTr>
                    <a:solidFill>
                      <a:srgbClr val="4F81BD"/>
                    </a:solidFill>
                  </a:tcPr>
                </a:tc>
                <a:extLst>
                  <a:ext uri="{0D108BD9-81ED-4DB2-BD59-A6C34878D82A}">
                    <a16:rowId xmlns:a16="http://schemas.microsoft.com/office/drawing/2014/main" val="147092953"/>
                  </a:ext>
                </a:extLst>
              </a:tr>
              <a:tr h="929443">
                <a:tc>
                  <a:txBody>
                    <a:bodyPr/>
                    <a:lstStyle>
                      <a:lvl1pPr marL="762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7620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Alzheimer’s disease</a:t>
                      </a:r>
                    </a:p>
                  </a:txBody>
                  <a:tcPr marL="0" marR="0" marT="0" marB="0" horzOverflow="overflow">
                    <a:lnL w="11430" cap="flat" cmpd="sng" algn="ctr">
                      <a:solidFill>
                        <a:srgbClr val="FFFFFF"/>
                      </a:solidFill>
                      <a:prstDash val="solid"/>
                      <a:round/>
                      <a:headEnd type="none" w="med" len="med"/>
                      <a:tailEnd type="none" w="med" len="med"/>
                    </a:lnL>
                    <a:lnR w="14817" cap="flat" cmpd="sng" algn="ctr">
                      <a:solidFill>
                        <a:srgbClr val="FFFFFF"/>
                      </a:solidFill>
                      <a:prstDash val="solid"/>
                      <a:round/>
                      <a:headEnd type="none" w="med" len="med"/>
                      <a:tailEnd type="none" w="med" len="med"/>
                    </a:lnR>
                    <a:lnT>
                      <a:noFill/>
                    </a:lnT>
                    <a:lnB w="14813" cap="flat" cmpd="sng" algn="ctr">
                      <a:solidFill>
                        <a:srgbClr val="FFFFFF"/>
                      </a:solidFill>
                      <a:prstDash val="solid"/>
                      <a:round/>
                      <a:headEnd type="none" w="med" len="med"/>
                      <a:tailEnd type="none" w="med" len="med"/>
                    </a:lnB>
                    <a:lnTlToBr>
                      <a:noFill/>
                    </a:lnTlToBr>
                    <a:lnBlToTr>
                      <a:noFill/>
                    </a:lnBlToTr>
                    <a:solidFill>
                      <a:srgbClr val="CED7E7"/>
                    </a:solidFill>
                  </a:tcPr>
                </a:tc>
                <a:tc>
                  <a:txBody>
                    <a:bodyPr/>
                    <a:lstStyle>
                      <a:lvl1pPr marL="762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76200" marR="0" lvl="0" indent="0" algn="just" defTabSz="914400" rtl="0" eaLnBrk="1" fontAlgn="base" latinLnBrk="0" hangingPunct="1">
                        <a:lnSpc>
                          <a:spcPct val="101000"/>
                        </a:lnSpc>
                        <a:spcBef>
                          <a:spcPct val="0"/>
                        </a:spcBef>
                        <a:spcAft>
                          <a:spcPct val="0"/>
                        </a:spcAft>
                        <a:buClrTx/>
                        <a:buSzTx/>
                        <a:buFontTx/>
                        <a:buNone/>
                        <a:tabLst/>
                      </a:pPr>
                      <a:r>
                        <a:rPr kumimoji="0" lang="en-US" altLang="en-US" sz="1300" b="0" i="0" u="sng"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mild dementia</a:t>
                      </a:r>
                      <a:r>
                        <a:rPr kumimoji="0" lang="en-US" altLang="en-US" sz="13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depression, anxiety, insomnia </a:t>
                      </a:r>
                      <a:r>
                        <a:rPr kumimoji="0" lang="en-US" altLang="en-US" sz="1300" b="0" i="0" u="sng"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moderate to severe</a:t>
                      </a:r>
                      <a:r>
                        <a:rPr kumimoji="0" lang="en-US" altLang="en-US" sz="13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hallucinations, delusions, repetitiveness, aggression</a:t>
                      </a:r>
                    </a:p>
                  </a:txBody>
                  <a:tcPr marL="0" marR="0" marT="0" marB="0" horzOverflow="overflow">
                    <a:lnL w="14817" cap="flat" cmpd="sng" algn="ctr">
                      <a:solidFill>
                        <a:srgbClr val="FFFFFF"/>
                      </a:solidFill>
                      <a:prstDash val="solid"/>
                      <a:round/>
                      <a:headEnd type="none" w="med" len="med"/>
                      <a:tailEnd type="none" w="med" len="med"/>
                    </a:lnL>
                    <a:lnR w="11429" cap="flat" cmpd="sng" algn="ctr">
                      <a:solidFill>
                        <a:srgbClr val="FFFFFF"/>
                      </a:solidFill>
                      <a:prstDash val="solid"/>
                      <a:round/>
                      <a:headEnd type="none" w="med" len="med"/>
                      <a:tailEnd type="none" w="med" len="med"/>
                    </a:lnR>
                    <a:lnT>
                      <a:noFill/>
                    </a:lnT>
                    <a:lnB w="14813" cap="flat" cmpd="sng" algn="ctr">
                      <a:solidFill>
                        <a:srgbClr val="FFFFFF"/>
                      </a:solidFill>
                      <a:prstDash val="solid"/>
                      <a:round/>
                      <a:headEnd type="none" w="med" len="med"/>
                      <a:tailEnd type="none" w="med" len="med"/>
                    </a:lnB>
                    <a:lnTlToBr>
                      <a:noFill/>
                    </a:lnTlToBr>
                    <a:lnBlToTr>
                      <a:noFill/>
                    </a:lnBlToTr>
                    <a:solidFill>
                      <a:srgbClr val="CED7E7"/>
                    </a:solidFill>
                  </a:tcPr>
                </a:tc>
                <a:extLst>
                  <a:ext uri="{0D108BD9-81ED-4DB2-BD59-A6C34878D82A}">
                    <a16:rowId xmlns:a16="http://schemas.microsoft.com/office/drawing/2014/main" val="3910986524"/>
                  </a:ext>
                </a:extLst>
              </a:tr>
              <a:tr h="555290">
                <a:tc>
                  <a:txBody>
                    <a:bodyPr/>
                    <a:lstStyle>
                      <a:lvl1pPr marL="762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7620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Lewy body disease*</a:t>
                      </a:r>
                    </a:p>
                  </a:txBody>
                  <a:tcPr marL="0" marR="0" marT="0" marB="0" horzOverflow="overflow">
                    <a:lnL w="11430" cap="flat" cmpd="sng" algn="ctr">
                      <a:solidFill>
                        <a:srgbClr val="FFFFFF"/>
                      </a:solidFill>
                      <a:prstDash val="solid"/>
                      <a:round/>
                      <a:headEnd type="none" w="med" len="med"/>
                      <a:tailEnd type="none" w="med" len="med"/>
                    </a:lnL>
                    <a:lnR w="14817" cap="flat" cmpd="sng" algn="ctr">
                      <a:solidFill>
                        <a:srgbClr val="FFFFFF"/>
                      </a:solidFill>
                      <a:prstDash val="solid"/>
                      <a:round/>
                      <a:headEnd type="none" w="med" len="med"/>
                      <a:tailEnd type="none" w="med" len="med"/>
                    </a:lnR>
                    <a:lnT w="14813" cap="flat" cmpd="sng" algn="ctr">
                      <a:solidFill>
                        <a:srgbClr val="FFFFFF"/>
                      </a:solidFill>
                      <a:prstDash val="solid"/>
                      <a:round/>
                      <a:headEnd type="none" w="med" len="med"/>
                      <a:tailEnd type="none" w="med" len="med"/>
                    </a:lnT>
                    <a:lnB w="14823" cap="flat" cmpd="sng" algn="ctr">
                      <a:solidFill>
                        <a:srgbClr val="FFFFFF"/>
                      </a:solidFill>
                      <a:prstDash val="solid"/>
                      <a:round/>
                      <a:headEnd type="none" w="med" len="med"/>
                      <a:tailEnd type="none" w="med" len="med"/>
                    </a:lnB>
                    <a:lnTlToBr>
                      <a:noFill/>
                    </a:lnTlToBr>
                    <a:lnBlToTr>
                      <a:noFill/>
                    </a:lnBlToTr>
                    <a:solidFill>
                      <a:srgbClr val="E8ECF3"/>
                    </a:solidFill>
                  </a:tcPr>
                </a:tc>
                <a:tc>
                  <a:txBody>
                    <a:bodyPr/>
                    <a:lstStyle>
                      <a:lvl1pPr marL="762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76200" marR="0" lvl="0" indent="0" algn="l" defTabSz="914400" rtl="0" eaLnBrk="1" fontAlgn="base" latinLnBrk="0" hangingPunct="1">
                        <a:lnSpc>
                          <a:spcPct val="101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visual hallucinations, delusions, anxiety, REM sleep behavior disorder</a:t>
                      </a:r>
                    </a:p>
                  </a:txBody>
                  <a:tcPr marL="0" marR="0" marT="0" marB="0" horzOverflow="overflow">
                    <a:lnL w="14817" cap="flat" cmpd="sng" algn="ctr">
                      <a:solidFill>
                        <a:srgbClr val="FFFFFF"/>
                      </a:solidFill>
                      <a:prstDash val="solid"/>
                      <a:round/>
                      <a:headEnd type="none" w="med" len="med"/>
                      <a:tailEnd type="none" w="med" len="med"/>
                    </a:lnL>
                    <a:lnR w="11429" cap="flat" cmpd="sng" algn="ctr">
                      <a:solidFill>
                        <a:srgbClr val="FFFFFF"/>
                      </a:solidFill>
                      <a:prstDash val="solid"/>
                      <a:round/>
                      <a:headEnd type="none" w="med" len="med"/>
                      <a:tailEnd type="none" w="med" len="med"/>
                    </a:lnR>
                    <a:lnT w="14813" cap="flat" cmpd="sng" algn="ctr">
                      <a:solidFill>
                        <a:srgbClr val="FFFFFF"/>
                      </a:solidFill>
                      <a:prstDash val="solid"/>
                      <a:round/>
                      <a:headEnd type="none" w="med" len="med"/>
                      <a:tailEnd type="none" w="med" len="med"/>
                    </a:lnT>
                    <a:lnB w="14823" cap="flat" cmpd="sng" algn="ctr">
                      <a:solidFill>
                        <a:srgbClr val="FFFFFF"/>
                      </a:solidFill>
                      <a:prstDash val="solid"/>
                      <a:round/>
                      <a:headEnd type="none" w="med" len="med"/>
                      <a:tailEnd type="none" w="med" len="med"/>
                    </a:lnB>
                    <a:lnTlToBr>
                      <a:noFill/>
                    </a:lnTlToBr>
                    <a:lnBlToTr>
                      <a:noFill/>
                    </a:lnBlToTr>
                    <a:solidFill>
                      <a:srgbClr val="E8ECF3"/>
                    </a:solidFill>
                  </a:tcPr>
                </a:tc>
                <a:extLst>
                  <a:ext uri="{0D108BD9-81ED-4DB2-BD59-A6C34878D82A}">
                    <a16:rowId xmlns:a16="http://schemas.microsoft.com/office/drawing/2014/main" val="1273365279"/>
                  </a:ext>
                </a:extLst>
              </a:tr>
              <a:tr h="322188">
                <a:tc>
                  <a:txBody>
                    <a:bodyPr/>
                    <a:lstStyle>
                      <a:lvl1pPr marL="762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7620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Vascular dementia</a:t>
                      </a:r>
                    </a:p>
                  </a:txBody>
                  <a:tcPr marL="0" marR="0" marT="0" marB="0" horzOverflow="overflow">
                    <a:lnL w="11430" cap="flat" cmpd="sng" algn="ctr">
                      <a:solidFill>
                        <a:srgbClr val="FFFFFF"/>
                      </a:solidFill>
                      <a:prstDash val="solid"/>
                      <a:round/>
                      <a:headEnd type="none" w="med" len="med"/>
                      <a:tailEnd type="none" w="med" len="med"/>
                    </a:lnL>
                    <a:lnR w="14817" cap="flat" cmpd="sng" algn="ctr">
                      <a:solidFill>
                        <a:srgbClr val="FFFFFF"/>
                      </a:solidFill>
                      <a:prstDash val="solid"/>
                      <a:round/>
                      <a:headEnd type="none" w="med" len="med"/>
                      <a:tailEnd type="none" w="med" len="med"/>
                    </a:lnR>
                    <a:lnT w="14823" cap="flat" cmpd="sng" algn="ctr">
                      <a:solidFill>
                        <a:srgbClr val="FFFFFF"/>
                      </a:solidFill>
                      <a:prstDash val="solid"/>
                      <a:round/>
                      <a:headEnd type="none" w="med" len="med"/>
                      <a:tailEnd type="none" w="med" len="med"/>
                    </a:lnT>
                    <a:lnB w="14823" cap="flat" cmpd="sng" algn="ctr">
                      <a:solidFill>
                        <a:srgbClr val="FFFFFF"/>
                      </a:solidFill>
                      <a:prstDash val="solid"/>
                      <a:round/>
                      <a:headEnd type="none" w="med" len="med"/>
                      <a:tailEnd type="none" w="med" len="med"/>
                    </a:lnB>
                    <a:lnTlToBr>
                      <a:noFill/>
                    </a:lnTlToBr>
                    <a:lnBlToTr>
                      <a:noFill/>
                    </a:lnBlToTr>
                    <a:solidFill>
                      <a:srgbClr val="CED7E7"/>
                    </a:solidFill>
                  </a:tcPr>
                </a:tc>
                <a:tc>
                  <a:txBody>
                    <a:bodyPr/>
                    <a:lstStyle>
                      <a:lvl1pPr marL="762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7620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apathy, amotivation, depression</a:t>
                      </a:r>
                    </a:p>
                  </a:txBody>
                  <a:tcPr marL="0" marR="0" marT="0" marB="0" horzOverflow="overflow">
                    <a:lnL w="14817" cap="flat" cmpd="sng" algn="ctr">
                      <a:solidFill>
                        <a:srgbClr val="FFFFFF"/>
                      </a:solidFill>
                      <a:prstDash val="solid"/>
                      <a:round/>
                      <a:headEnd type="none" w="med" len="med"/>
                      <a:tailEnd type="none" w="med" len="med"/>
                    </a:lnL>
                    <a:lnR w="11429" cap="flat" cmpd="sng" algn="ctr">
                      <a:solidFill>
                        <a:srgbClr val="FFFFFF"/>
                      </a:solidFill>
                      <a:prstDash val="solid"/>
                      <a:round/>
                      <a:headEnd type="none" w="med" len="med"/>
                      <a:tailEnd type="none" w="med" len="med"/>
                    </a:lnR>
                    <a:lnT w="14823" cap="flat" cmpd="sng" algn="ctr">
                      <a:solidFill>
                        <a:srgbClr val="FFFFFF"/>
                      </a:solidFill>
                      <a:prstDash val="solid"/>
                      <a:round/>
                      <a:headEnd type="none" w="med" len="med"/>
                      <a:tailEnd type="none" w="med" len="med"/>
                    </a:lnT>
                    <a:lnB w="14823" cap="flat" cmpd="sng" algn="ctr">
                      <a:solidFill>
                        <a:srgbClr val="FFFFFF"/>
                      </a:solidFill>
                      <a:prstDash val="solid"/>
                      <a:round/>
                      <a:headEnd type="none" w="med" len="med"/>
                      <a:tailEnd type="none" w="med" len="med"/>
                    </a:lnB>
                    <a:lnTlToBr>
                      <a:noFill/>
                    </a:lnTlToBr>
                    <a:lnBlToTr>
                      <a:noFill/>
                    </a:lnBlToTr>
                    <a:solidFill>
                      <a:srgbClr val="CED7E7"/>
                    </a:solidFill>
                  </a:tcPr>
                </a:tc>
                <a:extLst>
                  <a:ext uri="{0D108BD9-81ED-4DB2-BD59-A6C34878D82A}">
                    <a16:rowId xmlns:a16="http://schemas.microsoft.com/office/drawing/2014/main" val="1842702769"/>
                  </a:ext>
                </a:extLst>
              </a:tr>
              <a:tr h="696340">
                <a:tc>
                  <a:txBody>
                    <a:bodyPr/>
                    <a:lstStyle>
                      <a:lvl1pPr marL="762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76200" marR="0" lvl="0" indent="0" algn="l" defTabSz="914400" rtl="0" eaLnBrk="1" fontAlgn="base" latinLnBrk="0" hangingPunct="1">
                        <a:lnSpc>
                          <a:spcPct val="101000"/>
                        </a:lnSpc>
                        <a:spcBef>
                          <a:spcPct val="0"/>
                        </a:spcBef>
                        <a:spcAft>
                          <a:spcPct val="0"/>
                        </a:spcAft>
                        <a:buClrTx/>
                        <a:buSzTx/>
                        <a:buFontTx/>
                        <a:buNone/>
                        <a:tabLst/>
                      </a:pPr>
                      <a:r>
                        <a:rPr kumimoji="0" lang="en-US" altLang="en-US" sz="13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Frontotemporal dementia, behavioral variant</a:t>
                      </a:r>
                    </a:p>
                  </a:txBody>
                  <a:tcPr marL="0" marR="0" marT="0" marB="0" horzOverflow="overflow">
                    <a:lnL w="11430" cap="flat" cmpd="sng" algn="ctr">
                      <a:solidFill>
                        <a:srgbClr val="FFFFFF"/>
                      </a:solidFill>
                      <a:prstDash val="solid"/>
                      <a:round/>
                      <a:headEnd type="none" w="med" len="med"/>
                      <a:tailEnd type="none" w="med" len="med"/>
                    </a:lnL>
                    <a:lnR w="14817" cap="flat" cmpd="sng" algn="ctr">
                      <a:solidFill>
                        <a:srgbClr val="FFFFFF"/>
                      </a:solidFill>
                      <a:prstDash val="solid"/>
                      <a:round/>
                      <a:headEnd type="none" w="med" len="med"/>
                      <a:tailEnd type="none" w="med" len="med"/>
                    </a:lnR>
                    <a:lnT w="14823" cap="flat" cmpd="sng" algn="ctr">
                      <a:solidFill>
                        <a:srgbClr val="FFFFFF"/>
                      </a:solidFill>
                      <a:prstDash val="solid"/>
                      <a:round/>
                      <a:headEnd type="none" w="med" len="med"/>
                      <a:tailEnd type="none" w="med" len="med"/>
                    </a:lnT>
                    <a:lnB w="14813" cap="flat" cmpd="sng" algn="ctr">
                      <a:solidFill>
                        <a:srgbClr val="FFFFFF"/>
                      </a:solidFill>
                      <a:prstDash val="solid"/>
                      <a:round/>
                      <a:headEnd type="none" w="med" len="med"/>
                      <a:tailEnd type="none" w="med" len="med"/>
                    </a:lnB>
                    <a:lnTlToBr>
                      <a:noFill/>
                    </a:lnTlToBr>
                    <a:lnBlToTr>
                      <a:noFill/>
                    </a:lnBlToTr>
                    <a:solidFill>
                      <a:srgbClr val="E8ECF3"/>
                    </a:solidFill>
                  </a:tcPr>
                </a:tc>
                <a:tc>
                  <a:txBody>
                    <a:bodyPr/>
                    <a:lstStyle>
                      <a:lvl1pPr marL="762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76200" marR="0" lvl="0" indent="0" algn="l" defTabSz="914400" rtl="0" eaLnBrk="1" fontAlgn="base" latinLnBrk="0" hangingPunct="1">
                        <a:lnSpc>
                          <a:spcPct val="101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disinhibition, verbal repetitiveness, aggression, hyperorality, apathy</a:t>
                      </a:r>
                    </a:p>
                  </a:txBody>
                  <a:tcPr marL="0" marR="0" marT="0" marB="0" horzOverflow="overflow">
                    <a:lnL w="14817" cap="flat" cmpd="sng" algn="ctr">
                      <a:solidFill>
                        <a:srgbClr val="FFFFFF"/>
                      </a:solidFill>
                      <a:prstDash val="solid"/>
                      <a:round/>
                      <a:headEnd type="none" w="med" len="med"/>
                      <a:tailEnd type="none" w="med" len="med"/>
                    </a:lnL>
                    <a:lnR w="11429" cap="flat" cmpd="sng" algn="ctr">
                      <a:solidFill>
                        <a:srgbClr val="FFFFFF"/>
                      </a:solidFill>
                      <a:prstDash val="solid"/>
                      <a:round/>
                      <a:headEnd type="none" w="med" len="med"/>
                      <a:tailEnd type="none" w="med" len="med"/>
                    </a:lnR>
                    <a:lnT w="14823" cap="flat" cmpd="sng" algn="ctr">
                      <a:solidFill>
                        <a:srgbClr val="FFFFFF"/>
                      </a:solidFill>
                      <a:prstDash val="solid"/>
                      <a:round/>
                      <a:headEnd type="none" w="med" len="med"/>
                      <a:tailEnd type="none" w="med" len="med"/>
                    </a:lnT>
                    <a:lnB w="14813" cap="flat" cmpd="sng" algn="ctr">
                      <a:solidFill>
                        <a:srgbClr val="FFFFFF"/>
                      </a:solidFill>
                      <a:prstDash val="solid"/>
                      <a:round/>
                      <a:headEnd type="none" w="med" len="med"/>
                      <a:tailEnd type="none" w="med" len="med"/>
                    </a:lnB>
                    <a:lnTlToBr>
                      <a:noFill/>
                    </a:lnTlToBr>
                    <a:lnBlToTr>
                      <a:noFill/>
                    </a:lnBlToTr>
                    <a:solidFill>
                      <a:srgbClr val="E8ECF3"/>
                    </a:solidFill>
                  </a:tcPr>
                </a:tc>
                <a:extLst>
                  <a:ext uri="{0D108BD9-81ED-4DB2-BD59-A6C34878D82A}">
                    <a16:rowId xmlns:a16="http://schemas.microsoft.com/office/drawing/2014/main" val="1031691025"/>
                  </a:ext>
                </a:extLst>
              </a:tr>
              <a:tr h="785424">
                <a:tc>
                  <a:txBody>
                    <a:bodyPr/>
                    <a:lstStyle>
                      <a:lvl1pPr marL="762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7620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Down syndrome</a:t>
                      </a:r>
                    </a:p>
                  </a:txBody>
                  <a:tcPr marL="0" marR="0" marT="0" marB="0" horzOverflow="overflow">
                    <a:lnL w="11430" cap="flat" cmpd="sng" algn="ctr">
                      <a:solidFill>
                        <a:srgbClr val="FFFFFF"/>
                      </a:solidFill>
                      <a:prstDash val="solid"/>
                      <a:round/>
                      <a:headEnd type="none" w="med" len="med"/>
                      <a:tailEnd type="none" w="med" len="med"/>
                    </a:lnL>
                    <a:lnR w="14817" cap="flat" cmpd="sng" algn="ctr">
                      <a:solidFill>
                        <a:srgbClr val="FFFFFF"/>
                      </a:solidFill>
                      <a:prstDash val="solid"/>
                      <a:round/>
                      <a:headEnd type="none" w="med" len="med"/>
                      <a:tailEnd type="none" w="med" len="med"/>
                    </a:lnR>
                    <a:lnT w="14813" cap="flat" cmpd="sng" algn="ctr">
                      <a:solidFill>
                        <a:srgbClr val="FFFFFF"/>
                      </a:solidFill>
                      <a:prstDash val="solid"/>
                      <a:round/>
                      <a:headEnd type="none" w="med" len="med"/>
                      <a:tailEnd type="none" w="med" len="med"/>
                    </a:lnT>
                    <a:lnB w="11429" cap="flat" cmpd="sng" algn="ctr">
                      <a:solidFill>
                        <a:srgbClr val="FFFFFF"/>
                      </a:solidFill>
                      <a:prstDash val="solid"/>
                      <a:round/>
                      <a:headEnd type="none" w="med" len="med"/>
                      <a:tailEnd type="none" w="med" len="med"/>
                    </a:lnB>
                    <a:lnTlToBr>
                      <a:noFill/>
                    </a:lnTlToBr>
                    <a:lnBlToTr>
                      <a:noFill/>
                    </a:lnBlToTr>
                    <a:solidFill>
                      <a:srgbClr val="CED7E7"/>
                    </a:solidFill>
                  </a:tcPr>
                </a:tc>
                <a:tc>
                  <a:txBody>
                    <a:bodyPr/>
                    <a:lstStyle>
                      <a:lvl1pPr marL="762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76200" marR="0" lvl="0" indent="0" algn="l" defTabSz="914400" rtl="0" eaLnBrk="1" fontAlgn="base" latinLnBrk="0" hangingPunct="1">
                        <a:lnSpc>
                          <a:spcPct val="101000"/>
                        </a:lnSpc>
                        <a:spcBef>
                          <a:spcPct val="0"/>
                        </a:spcBef>
                        <a:spcAft>
                          <a:spcPct val="0"/>
                        </a:spcAft>
                        <a:buClrTx/>
                        <a:buSzTx/>
                        <a:buFontTx/>
                        <a:buNone/>
                        <a:tabLst/>
                      </a:pPr>
                      <a:r>
                        <a:rPr kumimoji="0" lang="en-US" altLang="en-US" sz="13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withdrawal/apathy, impulsivity, anxiety, aggression, tantrums, wandering, hoarding, sleep disturbance, weight change</a:t>
                      </a:r>
                    </a:p>
                  </a:txBody>
                  <a:tcPr marL="0" marR="0" marT="0" marB="0" horzOverflow="overflow">
                    <a:lnL w="14817" cap="flat" cmpd="sng" algn="ctr">
                      <a:solidFill>
                        <a:srgbClr val="FFFFFF"/>
                      </a:solidFill>
                      <a:prstDash val="solid"/>
                      <a:round/>
                      <a:headEnd type="none" w="med" len="med"/>
                      <a:tailEnd type="none" w="med" len="med"/>
                    </a:lnL>
                    <a:lnR w="11429" cap="flat" cmpd="sng" algn="ctr">
                      <a:solidFill>
                        <a:srgbClr val="FFFFFF"/>
                      </a:solidFill>
                      <a:prstDash val="solid"/>
                      <a:round/>
                      <a:headEnd type="none" w="med" len="med"/>
                      <a:tailEnd type="none" w="med" len="med"/>
                    </a:lnR>
                    <a:lnT w="14813" cap="flat" cmpd="sng" algn="ctr">
                      <a:solidFill>
                        <a:srgbClr val="FFFFFF"/>
                      </a:solidFill>
                      <a:prstDash val="solid"/>
                      <a:round/>
                      <a:headEnd type="none" w="med" len="med"/>
                      <a:tailEnd type="none" w="med" len="med"/>
                    </a:lnT>
                    <a:lnB w="11429" cap="flat" cmpd="sng" algn="ctr">
                      <a:solidFill>
                        <a:srgbClr val="FFFFFF"/>
                      </a:solidFill>
                      <a:prstDash val="solid"/>
                      <a:round/>
                      <a:headEnd type="none" w="med" len="med"/>
                      <a:tailEnd type="none" w="med" len="med"/>
                    </a:lnB>
                    <a:lnTlToBr>
                      <a:noFill/>
                    </a:lnTlToBr>
                    <a:lnBlToTr>
                      <a:noFill/>
                    </a:lnBlToTr>
                    <a:solidFill>
                      <a:srgbClr val="CED7E7"/>
                    </a:solidFill>
                  </a:tcPr>
                </a:tc>
                <a:extLst>
                  <a:ext uri="{0D108BD9-81ED-4DB2-BD59-A6C34878D82A}">
                    <a16:rowId xmlns:a16="http://schemas.microsoft.com/office/drawing/2014/main" val="1634515603"/>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E93710F6-882D-984E-E6BE-EE5C706C2AA8}"/>
              </a:ext>
            </a:extLst>
          </p:cNvPr>
          <p:cNvSpPr>
            <a:spLocks noGrp="1"/>
          </p:cNvSpPr>
          <p:nvPr>
            <p:ph type="title"/>
          </p:nvPr>
        </p:nvSpPr>
        <p:spPr>
          <a:xfrm>
            <a:off x="838200" y="365125"/>
            <a:ext cx="10515600" cy="890588"/>
          </a:xfrm>
        </p:spPr>
        <p:txBody>
          <a:bodyPr/>
          <a:lstStyle/>
          <a:p>
            <a:r>
              <a:rPr lang="en-US" altLang="en-US"/>
              <a:t>Factors</a:t>
            </a:r>
          </a:p>
        </p:txBody>
      </p:sp>
      <p:sp>
        <p:nvSpPr>
          <p:cNvPr id="3" name="Content Placeholder 2">
            <a:extLst>
              <a:ext uri="{FF2B5EF4-FFF2-40B4-BE49-F238E27FC236}">
                <a16:creationId xmlns:a16="http://schemas.microsoft.com/office/drawing/2014/main" id="{E8975AAA-4404-49E6-8551-D8AE21681AC9}"/>
              </a:ext>
            </a:extLst>
          </p:cNvPr>
          <p:cNvSpPr>
            <a:spLocks noGrp="1"/>
          </p:cNvSpPr>
          <p:nvPr>
            <p:ph idx="1"/>
          </p:nvPr>
        </p:nvSpPr>
        <p:spPr>
          <a:xfrm>
            <a:off x="1208076" y="1825625"/>
            <a:ext cx="9077256" cy="4351338"/>
          </a:xfrm>
        </p:spPr>
        <p:txBody>
          <a:bodyPr rtlCol="0">
            <a:normAutofit fontScale="77500" lnSpcReduction="20000"/>
          </a:bodyPr>
          <a:lstStyle/>
          <a:p>
            <a:pPr>
              <a:defRPr/>
            </a:pPr>
            <a:r>
              <a:rPr lang="en-US" dirty="0"/>
              <a:t>Biological</a:t>
            </a:r>
          </a:p>
          <a:p>
            <a:pPr lvl="1">
              <a:defRPr/>
            </a:pPr>
            <a:r>
              <a:rPr lang="en-US" dirty="0"/>
              <a:t>Metabolic, infectious, CNS insults, Pain, Constipation, urinary retention, dehydration, </a:t>
            </a:r>
            <a:r>
              <a:rPr lang="en-US" dirty="0" err="1"/>
              <a:t>etc</a:t>
            </a:r>
            <a:endParaRPr lang="en-US" dirty="0"/>
          </a:p>
          <a:p>
            <a:pPr>
              <a:defRPr/>
            </a:pPr>
            <a:r>
              <a:rPr lang="en-US" dirty="0"/>
              <a:t>Medications, alcohol, other substances</a:t>
            </a:r>
          </a:p>
          <a:p>
            <a:pPr lvl="1">
              <a:defRPr/>
            </a:pPr>
            <a:r>
              <a:rPr lang="en-US" dirty="0"/>
              <a:t>Anticholinergic medications, SSRI-&gt;hyponatremia, antipsychotics-&gt;akathisia, </a:t>
            </a:r>
            <a:r>
              <a:rPr lang="en-US" dirty="0" err="1"/>
              <a:t>antiparkinson's</a:t>
            </a:r>
            <a:r>
              <a:rPr lang="en-US" dirty="0"/>
              <a:t> meds-&gt;hallucinations, </a:t>
            </a:r>
            <a:r>
              <a:rPr lang="en-US" dirty="0" err="1"/>
              <a:t>complusions</a:t>
            </a:r>
            <a:r>
              <a:rPr lang="en-US" dirty="0"/>
              <a:t>, alcohol</a:t>
            </a:r>
          </a:p>
          <a:p>
            <a:pPr>
              <a:defRPr/>
            </a:pPr>
            <a:r>
              <a:rPr lang="en-US" dirty="0"/>
              <a:t>Psychological factors</a:t>
            </a:r>
          </a:p>
          <a:p>
            <a:pPr lvl="1">
              <a:defRPr/>
            </a:pPr>
            <a:r>
              <a:rPr lang="en-US" dirty="0"/>
              <a:t>Grief, loss, boredom, trauma Hx, premorbid personality traits, preexisting psychiatric illnesses</a:t>
            </a:r>
          </a:p>
          <a:p>
            <a:pPr>
              <a:defRPr/>
            </a:pPr>
            <a:r>
              <a:rPr lang="en-US" dirty="0"/>
              <a:t>Psychosocial and environmental factors</a:t>
            </a:r>
          </a:p>
          <a:p>
            <a:pPr lvl="1">
              <a:defRPr/>
            </a:pPr>
            <a:r>
              <a:rPr lang="en-US" dirty="0"/>
              <a:t>Interpersonal stressors, </a:t>
            </a:r>
            <a:r>
              <a:rPr lang="en-US" dirty="0" err="1"/>
              <a:t>esp</a:t>
            </a:r>
            <a:r>
              <a:rPr lang="en-US" dirty="0"/>
              <a:t> family.  Financial, safety</a:t>
            </a:r>
          </a:p>
          <a:p>
            <a:pPr>
              <a:defRPr/>
            </a:pPr>
            <a:r>
              <a:rPr lang="en-US" dirty="0"/>
              <a:t>Cultural and spiritual factors</a:t>
            </a:r>
          </a:p>
          <a:p>
            <a:pPr>
              <a:defRPr/>
            </a:pPr>
            <a:r>
              <a:rPr lang="en-US" dirty="0"/>
              <a:t>Role of Family and other caregivers</a:t>
            </a:r>
          </a:p>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C4710484-56D7-585A-E215-EAC2D25EA432}"/>
              </a:ext>
            </a:extLst>
          </p:cNvPr>
          <p:cNvSpPr>
            <a:spLocks noGrp="1"/>
          </p:cNvSpPr>
          <p:nvPr>
            <p:ph type="title"/>
          </p:nvPr>
        </p:nvSpPr>
        <p:spPr>
          <a:xfrm>
            <a:off x="838200" y="365125"/>
            <a:ext cx="10515600" cy="890588"/>
          </a:xfrm>
        </p:spPr>
        <p:txBody>
          <a:bodyPr/>
          <a:lstStyle/>
          <a:p>
            <a:r>
              <a:rPr lang="en-US" altLang="en-US"/>
              <a:t>Presentation of Specific BPSD</a:t>
            </a:r>
          </a:p>
        </p:txBody>
      </p:sp>
      <p:sp>
        <p:nvSpPr>
          <p:cNvPr id="32771" name="Content Placeholder 2">
            <a:extLst>
              <a:ext uri="{FF2B5EF4-FFF2-40B4-BE49-F238E27FC236}">
                <a16:creationId xmlns:a16="http://schemas.microsoft.com/office/drawing/2014/main" id="{16788EE9-CA1B-F933-7196-BED9FBB1E6DA}"/>
              </a:ext>
            </a:extLst>
          </p:cNvPr>
          <p:cNvSpPr>
            <a:spLocks noGrp="1"/>
          </p:cNvSpPr>
          <p:nvPr>
            <p:ph idx="1"/>
          </p:nvPr>
        </p:nvSpPr>
        <p:spPr>
          <a:xfrm>
            <a:off x="967796" y="2169197"/>
            <a:ext cx="9697980" cy="4007766"/>
          </a:xfrm>
        </p:spPr>
        <p:txBody>
          <a:bodyPr/>
          <a:lstStyle/>
          <a:p>
            <a:r>
              <a:rPr lang="en-US" altLang="en-US" sz="2400" dirty="0"/>
              <a:t>Anxiety and irritability:  worry, fearful when alone, following loved ones around the house, fears being abandoned.  Catastrophic </a:t>
            </a:r>
            <a:r>
              <a:rPr lang="en-US" altLang="en-US" sz="2400" dirty="0" err="1"/>
              <a:t>Rxns</a:t>
            </a:r>
            <a:endParaRPr lang="en-US" altLang="en-US" sz="2400" dirty="0"/>
          </a:p>
          <a:p>
            <a:r>
              <a:rPr lang="en-US" altLang="en-US" sz="2400" dirty="0"/>
              <a:t>Delusions and hallucinations:  paranoia, infidelity, misidentification syndromes, visual hallucinations (</a:t>
            </a:r>
            <a:r>
              <a:rPr lang="en-US" altLang="en-US" sz="2400" dirty="0" err="1"/>
              <a:t>esp</a:t>
            </a:r>
            <a:r>
              <a:rPr lang="en-US" altLang="en-US" sz="2400" dirty="0"/>
              <a:t> LBD)</a:t>
            </a:r>
          </a:p>
          <a:p>
            <a:r>
              <a:rPr lang="en-US" altLang="en-US" sz="2400" dirty="0"/>
              <a:t>Elation, euphoria, disinhibition:  socially inappropriate, overly familiar (FTD, TBI, Frontal stroke, bipolar)</a:t>
            </a:r>
          </a:p>
          <a:p>
            <a:r>
              <a:rPr lang="en-US" altLang="en-US" sz="2400" dirty="0"/>
              <a:t>Pathological laughing and crying:  Pseudobulbar affect (FTD, TBI, ALS, MS)</a:t>
            </a:r>
          </a:p>
          <a:p>
            <a:r>
              <a:rPr lang="en-US" altLang="en-US" sz="2400" dirty="0"/>
              <a:t>Alterations in appetite and eating:  Decreased smell and taste, </a:t>
            </a:r>
            <a:r>
              <a:rPr lang="en-US" altLang="en-US" sz="2400" dirty="0" err="1"/>
              <a:t>wt</a:t>
            </a:r>
            <a:r>
              <a:rPr lang="en-US" altLang="en-US" sz="2400" dirty="0"/>
              <a:t> loss, dysphagia (overeating, cravings may indicate FTD).  Nausea, GI upset, </a:t>
            </a:r>
            <a:r>
              <a:rPr lang="en-US" altLang="en-US" sz="2400" dirty="0" err="1"/>
              <a:t>wt</a:t>
            </a:r>
            <a:r>
              <a:rPr lang="en-US" altLang="en-US" sz="2400" dirty="0"/>
              <a:t> loss could be 2</a:t>
            </a:r>
            <a:r>
              <a:rPr lang="en-US" altLang="en-US" sz="2400" baseline="30000" dirty="0"/>
              <a:t>nd</a:t>
            </a:r>
            <a:r>
              <a:rPr lang="en-US" altLang="en-US" sz="2400" dirty="0"/>
              <a:t> to acetylcholinesterase inhibitor medications.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D47D88E3-C7E5-75E3-E87D-35B74FC38372}"/>
              </a:ext>
            </a:extLst>
          </p:cNvPr>
          <p:cNvSpPr>
            <a:spLocks noGrp="1"/>
          </p:cNvSpPr>
          <p:nvPr>
            <p:ph type="title"/>
          </p:nvPr>
        </p:nvSpPr>
        <p:spPr>
          <a:xfrm>
            <a:off x="838200" y="365125"/>
            <a:ext cx="10515600" cy="890588"/>
          </a:xfrm>
        </p:spPr>
        <p:txBody>
          <a:bodyPr/>
          <a:lstStyle/>
          <a:p>
            <a:r>
              <a:rPr lang="en-US" altLang="en-US" dirty="0"/>
              <a:t>Presentation of Specific BPSD (</a:t>
            </a:r>
            <a:r>
              <a:rPr lang="en-US" altLang="en-US" dirty="0" err="1"/>
              <a:t>con’t</a:t>
            </a:r>
            <a:r>
              <a:rPr lang="en-US" altLang="en-US" dirty="0"/>
              <a:t>)</a:t>
            </a:r>
          </a:p>
        </p:txBody>
      </p:sp>
      <p:sp>
        <p:nvSpPr>
          <p:cNvPr id="31747" name="Content Placeholder 2">
            <a:extLst>
              <a:ext uri="{FF2B5EF4-FFF2-40B4-BE49-F238E27FC236}">
                <a16:creationId xmlns:a16="http://schemas.microsoft.com/office/drawing/2014/main" id="{698079E5-6F9D-7263-6170-5E5ABE0E2BFE}"/>
              </a:ext>
            </a:extLst>
          </p:cNvPr>
          <p:cNvSpPr>
            <a:spLocks noGrp="1"/>
          </p:cNvSpPr>
          <p:nvPr>
            <p:ph idx="1"/>
          </p:nvPr>
        </p:nvSpPr>
        <p:spPr>
          <a:xfrm>
            <a:off x="1127982" y="1825625"/>
            <a:ext cx="9471050" cy="4351338"/>
          </a:xfrm>
        </p:spPr>
        <p:txBody>
          <a:bodyPr/>
          <a:lstStyle/>
          <a:p>
            <a:r>
              <a:rPr lang="en-US" altLang="en-US" sz="2400" dirty="0"/>
              <a:t>Depression:  DSM criteria + irritability.  Suicide risk highest immediately after dementia Dx, decreases as the dementia progresses.  Self report measures (PHQ-9) increasingly unreliable </a:t>
            </a:r>
          </a:p>
          <a:p>
            <a:r>
              <a:rPr lang="en-US" altLang="en-US" sz="2400" dirty="0"/>
              <a:t>Apathy:	Loss of motivation and interest, less affectionate, engages less with others.  May be very upsetting to families.</a:t>
            </a:r>
          </a:p>
          <a:p>
            <a:r>
              <a:rPr lang="en-US" altLang="en-US" sz="2400" dirty="0"/>
              <a:t>Verbal Aggression:	Screaming, swearing, repetitive statements, moaning</a:t>
            </a:r>
          </a:p>
          <a:p>
            <a:r>
              <a:rPr lang="en-US" altLang="en-US" sz="2400" dirty="0"/>
              <a:t>Physical aggression, agitation:  wide range, hitting, kicking, biting, slamming doors, restless, pacing, wandering, refusing cares, sexually inappropriate.</a:t>
            </a:r>
          </a:p>
          <a:p>
            <a:r>
              <a:rPr lang="en-US" altLang="en-US" sz="2400" dirty="0"/>
              <a:t>Sleep-wake cycle disturbances:  sleeping during day, up at night (</a:t>
            </a:r>
            <a:r>
              <a:rPr lang="en-US" altLang="en-US" sz="2400" dirty="0" err="1"/>
              <a:t>Alz</a:t>
            </a:r>
            <a:r>
              <a:rPr lang="en-US" altLang="en-US" sz="2400" dirty="0"/>
              <a:t>), agitation at night (REM sleep behavior in LBD), Sundowning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A2580D70-CFB6-6B71-CD94-2E8D264B0D7F}"/>
              </a:ext>
            </a:extLst>
          </p:cNvPr>
          <p:cNvSpPr>
            <a:spLocks noGrp="1"/>
          </p:cNvSpPr>
          <p:nvPr>
            <p:ph type="title"/>
          </p:nvPr>
        </p:nvSpPr>
        <p:spPr>
          <a:xfrm>
            <a:off x="838200" y="365125"/>
            <a:ext cx="10515600" cy="890588"/>
          </a:xfrm>
        </p:spPr>
        <p:txBody>
          <a:bodyPr/>
          <a:lstStyle/>
          <a:p>
            <a:r>
              <a:rPr lang="en-US" altLang="en-US"/>
              <a:t>Management of BPSD</a:t>
            </a:r>
          </a:p>
        </p:txBody>
      </p:sp>
      <p:sp>
        <p:nvSpPr>
          <p:cNvPr id="3" name="Content Placeholder 2">
            <a:extLst>
              <a:ext uri="{FF2B5EF4-FFF2-40B4-BE49-F238E27FC236}">
                <a16:creationId xmlns:a16="http://schemas.microsoft.com/office/drawing/2014/main" id="{4200C32F-719F-46EE-82EF-172EBD43D372}"/>
              </a:ext>
            </a:extLst>
          </p:cNvPr>
          <p:cNvSpPr>
            <a:spLocks noGrp="1"/>
          </p:cNvSpPr>
          <p:nvPr>
            <p:ph idx="1"/>
          </p:nvPr>
        </p:nvSpPr>
        <p:spPr>
          <a:xfrm>
            <a:off x="1087935" y="1825625"/>
            <a:ext cx="9471049" cy="4351338"/>
          </a:xfrm>
        </p:spPr>
        <p:txBody>
          <a:bodyPr rtlCol="0">
            <a:normAutofit fontScale="92500" lnSpcReduction="20000"/>
          </a:bodyPr>
          <a:lstStyle/>
          <a:p>
            <a:pPr>
              <a:defRPr/>
            </a:pPr>
            <a:r>
              <a:rPr lang="en-US" dirty="0"/>
              <a:t>Address any contributing medical, environmental factors or problematic medications.  Address any pain issues.</a:t>
            </a:r>
          </a:p>
          <a:p>
            <a:pPr>
              <a:defRPr/>
            </a:pPr>
            <a:r>
              <a:rPr lang="en-US" dirty="0"/>
              <a:t>Train, educate and support caregivers.  </a:t>
            </a:r>
            <a:r>
              <a:rPr lang="en-US" i="1" dirty="0"/>
              <a:t>Caregiver training is among the most clearly effective interventions for B</a:t>
            </a:r>
            <a:r>
              <a:rPr lang="en-US" dirty="0"/>
              <a:t>PSD</a:t>
            </a:r>
          </a:p>
          <a:p>
            <a:pPr>
              <a:defRPr/>
            </a:pPr>
            <a:r>
              <a:rPr lang="en-US" dirty="0"/>
              <a:t>Increasing the patient’s level of activity</a:t>
            </a:r>
          </a:p>
          <a:p>
            <a:pPr>
              <a:defRPr/>
            </a:pPr>
            <a:r>
              <a:rPr lang="en-US" dirty="0"/>
              <a:t>Provide adequate cognitive and sensory stimulation</a:t>
            </a:r>
          </a:p>
          <a:p>
            <a:pPr>
              <a:defRPr/>
            </a:pPr>
            <a:r>
              <a:rPr lang="en-US" dirty="0"/>
              <a:t>Music therapy</a:t>
            </a:r>
          </a:p>
          <a:p>
            <a:pPr>
              <a:defRPr/>
            </a:pPr>
            <a:r>
              <a:rPr lang="en-US" dirty="0"/>
              <a:t>Behavioral management plan to target most problematic </a:t>
            </a:r>
            <a:r>
              <a:rPr lang="en-US" dirty="0" err="1"/>
              <a:t>Sx</a:t>
            </a:r>
            <a:endParaRPr lang="en-US" dirty="0"/>
          </a:p>
          <a:p>
            <a:pPr>
              <a:defRPr/>
            </a:pPr>
            <a:r>
              <a:rPr lang="en-US" dirty="0"/>
              <a:t>Pharmacological interventions:  use only if </a:t>
            </a:r>
            <a:r>
              <a:rPr lang="en-US" dirty="0" err="1"/>
              <a:t>nonpharm</a:t>
            </a:r>
            <a:r>
              <a:rPr lang="en-US" dirty="0"/>
              <a:t> approaches ineffective or if patient's behaviors are markedly distressing to patient or dangerous to the patient or others.</a:t>
            </a:r>
          </a:p>
          <a:p>
            <a:pPr>
              <a:defRPr/>
            </a:pPr>
            <a:r>
              <a:rPr lang="en-US" dirty="0"/>
              <a:t>Ensure safe environment for the patient and caregivers</a:t>
            </a:r>
          </a:p>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AF1DAD1A-A658-0F3C-25CE-A310C4AEB80C}"/>
              </a:ext>
            </a:extLst>
          </p:cNvPr>
          <p:cNvSpPr>
            <a:spLocks noGrp="1"/>
          </p:cNvSpPr>
          <p:nvPr>
            <p:ph type="title"/>
          </p:nvPr>
        </p:nvSpPr>
        <p:spPr>
          <a:xfrm>
            <a:off x="838200" y="365125"/>
            <a:ext cx="10515600" cy="890588"/>
          </a:xfrm>
        </p:spPr>
        <p:txBody>
          <a:bodyPr/>
          <a:lstStyle/>
          <a:p>
            <a:r>
              <a:rPr lang="en-US" altLang="en-US"/>
              <a:t>Advice to Family caregivers </a:t>
            </a:r>
            <a:r>
              <a:rPr lang="en-US" altLang="en-US" sz="1800"/>
              <a:t> Walaszek 2020</a:t>
            </a:r>
          </a:p>
        </p:txBody>
      </p:sp>
      <p:sp>
        <p:nvSpPr>
          <p:cNvPr id="39939" name="Content Placeholder 2">
            <a:extLst>
              <a:ext uri="{FF2B5EF4-FFF2-40B4-BE49-F238E27FC236}">
                <a16:creationId xmlns:a16="http://schemas.microsoft.com/office/drawing/2014/main" id="{B29147A9-05D0-628B-EAE6-4845B8E29CE4}"/>
              </a:ext>
            </a:extLst>
          </p:cNvPr>
          <p:cNvSpPr>
            <a:spLocks noGrp="1"/>
          </p:cNvSpPr>
          <p:nvPr>
            <p:ph idx="1"/>
          </p:nvPr>
        </p:nvSpPr>
        <p:spPr>
          <a:xfrm>
            <a:off x="1475054" y="2015685"/>
            <a:ext cx="9063908" cy="4161278"/>
          </a:xfrm>
        </p:spPr>
        <p:txBody>
          <a:bodyPr/>
          <a:lstStyle/>
          <a:p>
            <a:r>
              <a:rPr lang="en-US" altLang="en-US" sz="2400" dirty="0"/>
              <a:t>Be flexible and improvise</a:t>
            </a:r>
          </a:p>
          <a:p>
            <a:r>
              <a:rPr lang="en-US" altLang="en-US" sz="2400" dirty="0"/>
              <a:t>Don’t take it personally</a:t>
            </a:r>
          </a:p>
          <a:p>
            <a:r>
              <a:rPr lang="en-US" altLang="en-US" sz="2400" dirty="0"/>
              <a:t>Allow the patient to keep as much control in their life as possible</a:t>
            </a:r>
          </a:p>
          <a:p>
            <a:r>
              <a:rPr lang="en-US" altLang="en-US" sz="2400" dirty="0"/>
              <a:t>Be realistic about what to expect.  As the disease progresses, more help will be needed.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993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9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891008FC-04DB-921B-DB63-A0AE7D24E3DC}"/>
              </a:ext>
            </a:extLst>
          </p:cNvPr>
          <p:cNvSpPr>
            <a:spLocks noGrp="1"/>
          </p:cNvSpPr>
          <p:nvPr>
            <p:ph type="title"/>
          </p:nvPr>
        </p:nvSpPr>
        <p:spPr>
          <a:xfrm>
            <a:off x="838200" y="365125"/>
            <a:ext cx="10515600" cy="890588"/>
          </a:xfrm>
        </p:spPr>
        <p:txBody>
          <a:bodyPr/>
          <a:lstStyle/>
          <a:p>
            <a:r>
              <a:rPr lang="en-US" altLang="en-US"/>
              <a:t>Communicating with a person with dementia</a:t>
            </a:r>
          </a:p>
        </p:txBody>
      </p:sp>
      <p:sp>
        <p:nvSpPr>
          <p:cNvPr id="40963" name="Content Placeholder 2">
            <a:extLst>
              <a:ext uri="{FF2B5EF4-FFF2-40B4-BE49-F238E27FC236}">
                <a16:creationId xmlns:a16="http://schemas.microsoft.com/office/drawing/2014/main" id="{B9F1502E-61B3-687A-F590-5B53E67DED52}"/>
              </a:ext>
            </a:extLst>
          </p:cNvPr>
          <p:cNvSpPr>
            <a:spLocks noGrp="1"/>
          </p:cNvSpPr>
          <p:nvPr>
            <p:ph idx="1"/>
          </p:nvPr>
        </p:nvSpPr>
        <p:spPr>
          <a:xfrm>
            <a:off x="1067911" y="1825625"/>
            <a:ext cx="9497747" cy="4351338"/>
          </a:xfrm>
        </p:spPr>
        <p:txBody>
          <a:bodyPr/>
          <a:lstStyle/>
          <a:p>
            <a:pPr marL="0" indent="0">
              <a:buFont typeface="Arial" panose="020B0604020202020204" pitchFamily="34" charset="0"/>
              <a:buNone/>
            </a:pPr>
            <a:r>
              <a:rPr lang="en-US" altLang="en-US" dirty="0"/>
              <a:t>Don't try to reason or convince</a:t>
            </a:r>
          </a:p>
          <a:p>
            <a:pPr marL="0" indent="0">
              <a:buFont typeface="Arial" panose="020B0604020202020204" pitchFamily="34" charset="0"/>
              <a:buNone/>
            </a:pPr>
            <a:r>
              <a:rPr lang="en-US" altLang="en-US" dirty="0"/>
              <a:t>Validation </a:t>
            </a:r>
          </a:p>
          <a:p>
            <a:pPr marL="0" indent="0">
              <a:buFont typeface="Arial" panose="020B0604020202020204" pitchFamily="34" charset="0"/>
              <a:buNone/>
            </a:pPr>
            <a:r>
              <a:rPr lang="en-US" altLang="en-US" dirty="0"/>
              <a:t>Keep questions, responses, instructions simple</a:t>
            </a:r>
          </a:p>
          <a:p>
            <a:pPr marL="0" indent="0">
              <a:buFont typeface="Arial" panose="020B0604020202020204" pitchFamily="34" charset="0"/>
              <a:buNone/>
            </a:pPr>
            <a:r>
              <a:rPr lang="en-US" altLang="en-US" dirty="0"/>
              <a:t>Speak more slowly, allow time to respond.</a:t>
            </a:r>
          </a:p>
          <a:p>
            <a:pPr marL="0" indent="0">
              <a:buFont typeface="Arial" panose="020B0604020202020204" pitchFamily="34" charset="0"/>
              <a:buNone/>
            </a:pPr>
            <a:r>
              <a:rPr lang="en-US" altLang="en-US" dirty="0"/>
              <a:t>Use calm, positive statements.  Be reassuring and encouraging.</a:t>
            </a:r>
          </a:p>
          <a:p>
            <a:pPr marL="0" indent="0">
              <a:buFont typeface="Arial" panose="020B0604020202020204" pitchFamily="34" charset="0"/>
              <a:buNone/>
            </a:pPr>
            <a:r>
              <a:rPr lang="en-US" altLang="en-US" dirty="0"/>
              <a:t>Avoid negative words, tone and facial expressions</a:t>
            </a:r>
          </a:p>
          <a:p>
            <a:pPr marL="0" indent="0">
              <a:buFont typeface="Arial" panose="020B0604020202020204" pitchFamily="34" charset="0"/>
              <a:buNone/>
            </a:pPr>
            <a:r>
              <a:rPr lang="en-US" altLang="en-US" dirty="0"/>
              <a:t>Try to stay calm...deep breaths, count to 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6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96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096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09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CDD4EB55-3C07-8447-88A7-306B96A31C8D}"/>
              </a:ext>
            </a:extLst>
          </p:cNvPr>
          <p:cNvSpPr>
            <a:spLocks noGrp="1"/>
          </p:cNvSpPr>
          <p:nvPr>
            <p:ph type="title"/>
          </p:nvPr>
        </p:nvSpPr>
        <p:spPr>
          <a:xfrm>
            <a:off x="838200" y="365125"/>
            <a:ext cx="10515600" cy="890588"/>
          </a:xfrm>
        </p:spPr>
        <p:txBody>
          <a:bodyPr/>
          <a:lstStyle/>
          <a:p>
            <a:r>
              <a:rPr lang="en-US" altLang="en-US"/>
              <a:t>Maintaining a routine.  Modifying the environment.</a:t>
            </a:r>
          </a:p>
        </p:txBody>
      </p:sp>
      <p:sp>
        <p:nvSpPr>
          <p:cNvPr id="41987" name="Content Placeholder 2">
            <a:extLst>
              <a:ext uri="{FF2B5EF4-FFF2-40B4-BE49-F238E27FC236}">
                <a16:creationId xmlns:a16="http://schemas.microsoft.com/office/drawing/2014/main" id="{14986D1D-570C-6277-F2A9-C924B6E41D82}"/>
              </a:ext>
            </a:extLst>
          </p:cNvPr>
          <p:cNvSpPr>
            <a:spLocks noGrp="1"/>
          </p:cNvSpPr>
          <p:nvPr>
            <p:ph idx="1"/>
          </p:nvPr>
        </p:nvSpPr>
        <p:spPr>
          <a:xfrm>
            <a:off x="1141331" y="2316035"/>
            <a:ext cx="9831468" cy="3860928"/>
          </a:xfrm>
        </p:spPr>
        <p:txBody>
          <a:bodyPr/>
          <a:lstStyle/>
          <a:p>
            <a:r>
              <a:rPr lang="en-US" altLang="en-US" sz="2400" dirty="0"/>
              <a:t>Have a routine</a:t>
            </a:r>
          </a:p>
          <a:p>
            <a:r>
              <a:rPr lang="en-US" altLang="en-US" sz="2400" dirty="0"/>
              <a:t>Schedule the challenging things (bathing) when most likely to be at best</a:t>
            </a:r>
          </a:p>
          <a:p>
            <a:r>
              <a:rPr lang="en-US" altLang="en-US" sz="2400" dirty="0"/>
              <a:t>Schedule pleasurable activities but don't overschedule or overstimulate.  Careful of too many people or too much commotion.</a:t>
            </a:r>
          </a:p>
          <a:p>
            <a:r>
              <a:rPr lang="en-US" altLang="en-US" sz="2400" dirty="0"/>
              <a:t>Schedule meaningful activities that the person can contribute to (folding laundry, setting table, </a:t>
            </a:r>
            <a:r>
              <a:rPr lang="en-US" altLang="en-US" sz="2400" dirty="0" err="1"/>
              <a:t>etc</a:t>
            </a:r>
            <a:r>
              <a:rPr lang="en-US" altLang="en-US" sz="2400" dirty="0"/>
              <a:t>)</a:t>
            </a:r>
          </a:p>
          <a:p>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9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93226A0E-9C0A-AB0D-2D73-5507F7884E52}"/>
              </a:ext>
            </a:extLst>
          </p:cNvPr>
          <p:cNvSpPr>
            <a:spLocks noGrp="1"/>
          </p:cNvSpPr>
          <p:nvPr>
            <p:ph type="title"/>
          </p:nvPr>
        </p:nvSpPr>
        <p:spPr>
          <a:xfrm>
            <a:off x="838200" y="365125"/>
            <a:ext cx="10515600" cy="890588"/>
          </a:xfrm>
        </p:spPr>
        <p:txBody>
          <a:bodyPr/>
          <a:lstStyle/>
          <a:p>
            <a:r>
              <a:rPr lang="en-US" altLang="en-US"/>
              <a:t>Caring for the caregiver</a:t>
            </a:r>
          </a:p>
        </p:txBody>
      </p:sp>
      <p:sp>
        <p:nvSpPr>
          <p:cNvPr id="3" name="Content Placeholder 2">
            <a:extLst>
              <a:ext uri="{FF2B5EF4-FFF2-40B4-BE49-F238E27FC236}">
                <a16:creationId xmlns:a16="http://schemas.microsoft.com/office/drawing/2014/main" id="{C9C1169F-97D4-48B1-B6AB-260842AB835E}"/>
              </a:ext>
            </a:extLst>
          </p:cNvPr>
          <p:cNvSpPr>
            <a:spLocks noGrp="1"/>
          </p:cNvSpPr>
          <p:nvPr>
            <p:ph idx="1"/>
          </p:nvPr>
        </p:nvSpPr>
        <p:spPr>
          <a:xfrm>
            <a:off x="1188053" y="1825625"/>
            <a:ext cx="9337559" cy="4351338"/>
          </a:xfrm>
        </p:spPr>
        <p:txBody>
          <a:bodyPr rtlCol="0">
            <a:normAutofit fontScale="92500"/>
          </a:bodyPr>
          <a:lstStyle/>
          <a:p>
            <a:pPr>
              <a:defRPr/>
            </a:pPr>
            <a:r>
              <a:rPr lang="en-US" dirty="0"/>
              <a:t>Eat healthy food, exercise regularly, don't drink too much caffeine or alcohol</a:t>
            </a:r>
          </a:p>
          <a:p>
            <a:pPr>
              <a:defRPr/>
            </a:pPr>
            <a:r>
              <a:rPr lang="en-US" dirty="0"/>
              <a:t>Try to maintain adequate sleep</a:t>
            </a:r>
          </a:p>
          <a:p>
            <a:pPr>
              <a:defRPr/>
            </a:pPr>
            <a:r>
              <a:rPr lang="en-US" dirty="0"/>
              <a:t>Continue your medical care, both routine and urgent</a:t>
            </a:r>
          </a:p>
          <a:p>
            <a:pPr>
              <a:defRPr/>
            </a:pPr>
            <a:r>
              <a:rPr lang="en-US" dirty="0"/>
              <a:t>Watch for signs of burnout.</a:t>
            </a:r>
          </a:p>
          <a:p>
            <a:pPr>
              <a:defRPr/>
            </a:pPr>
            <a:r>
              <a:rPr lang="en-US" dirty="0"/>
              <a:t>Take regular breaks</a:t>
            </a:r>
          </a:p>
          <a:p>
            <a:pPr>
              <a:defRPr/>
            </a:pPr>
            <a:r>
              <a:rPr lang="en-US" dirty="0"/>
              <a:t>Arrange for home care services.  consider adult day care</a:t>
            </a:r>
          </a:p>
          <a:p>
            <a:pPr>
              <a:defRPr/>
            </a:pPr>
            <a:r>
              <a:rPr lang="en-US" dirty="0"/>
              <a:t>Support groups for caregivers</a:t>
            </a:r>
          </a:p>
          <a:p>
            <a:pPr>
              <a:defRPr/>
            </a:pPr>
            <a:r>
              <a:rPr lang="en-US" dirty="0"/>
              <a:t>Schedule activities with friend and family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16C2A-4FFF-E18A-BAB2-2844B8E54D05}"/>
              </a:ext>
            </a:extLst>
          </p:cNvPr>
          <p:cNvSpPr>
            <a:spLocks noGrp="1"/>
          </p:cNvSpPr>
          <p:nvPr>
            <p:ph type="title"/>
          </p:nvPr>
        </p:nvSpPr>
        <p:spPr/>
        <p:txBody>
          <a:bodyPr/>
          <a:lstStyle/>
          <a:p>
            <a:r>
              <a:rPr lang="en-US" dirty="0"/>
              <a:t>Treatment implications of Psychiatric Conditions</a:t>
            </a:r>
          </a:p>
        </p:txBody>
      </p:sp>
      <p:sp>
        <p:nvSpPr>
          <p:cNvPr id="3" name="Content Placeholder 2">
            <a:extLst>
              <a:ext uri="{FF2B5EF4-FFF2-40B4-BE49-F238E27FC236}">
                <a16:creationId xmlns:a16="http://schemas.microsoft.com/office/drawing/2014/main" id="{E41DCACA-14C2-120B-F724-8760EC5ACC60}"/>
              </a:ext>
            </a:extLst>
          </p:cNvPr>
          <p:cNvSpPr>
            <a:spLocks noGrp="1"/>
          </p:cNvSpPr>
          <p:nvPr>
            <p:ph idx="1"/>
          </p:nvPr>
        </p:nvSpPr>
        <p:spPr/>
        <p:txBody>
          <a:bodyPr/>
          <a:lstStyle/>
          <a:p>
            <a:pPr lvl="1"/>
            <a:r>
              <a:rPr lang="en-US" dirty="0"/>
              <a:t>Importance of continued treatment of the primary psychiatric illness to prevent relapse</a:t>
            </a:r>
          </a:p>
          <a:p>
            <a:pPr lvl="1"/>
            <a:endParaRPr lang="en-US" dirty="0"/>
          </a:p>
          <a:p>
            <a:pPr lvl="1"/>
            <a:r>
              <a:rPr lang="en-US" dirty="0"/>
              <a:t>Treatment responses may be different</a:t>
            </a:r>
          </a:p>
          <a:p>
            <a:pPr lvl="1"/>
            <a:endParaRPr lang="en-US" dirty="0"/>
          </a:p>
          <a:p>
            <a:pPr lvl="1"/>
            <a:r>
              <a:rPr lang="en-US" dirty="0"/>
              <a:t>Cautions on certain treatments, especially medications which can impact cognition</a:t>
            </a:r>
          </a:p>
          <a:p>
            <a:endParaRPr lang="en-US" dirty="0"/>
          </a:p>
        </p:txBody>
      </p:sp>
    </p:spTree>
    <p:extLst>
      <p:ext uri="{BB962C8B-B14F-4D97-AF65-F5344CB8AC3E}">
        <p14:creationId xmlns:p14="http://schemas.microsoft.com/office/powerpoint/2010/main" val="1891505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7400C-2702-64AA-AF1D-D9885411D81E}"/>
              </a:ext>
            </a:extLst>
          </p:cNvPr>
          <p:cNvSpPr>
            <a:spLocks noGrp="1"/>
          </p:cNvSpPr>
          <p:nvPr>
            <p:ph type="title"/>
          </p:nvPr>
        </p:nvSpPr>
        <p:spPr/>
        <p:txBody>
          <a:bodyPr/>
          <a:lstStyle/>
          <a:p>
            <a:r>
              <a:rPr lang="en-US" dirty="0"/>
              <a:t>Dementia</a:t>
            </a:r>
          </a:p>
        </p:txBody>
      </p:sp>
      <p:sp>
        <p:nvSpPr>
          <p:cNvPr id="3" name="Content Placeholder 2">
            <a:extLst>
              <a:ext uri="{FF2B5EF4-FFF2-40B4-BE49-F238E27FC236}">
                <a16:creationId xmlns:a16="http://schemas.microsoft.com/office/drawing/2014/main" id="{9EDE9710-37A1-B085-DB8D-9CFE67A5E455}"/>
              </a:ext>
            </a:extLst>
          </p:cNvPr>
          <p:cNvSpPr>
            <a:spLocks noGrp="1"/>
          </p:cNvSpPr>
          <p:nvPr>
            <p:ph idx="1"/>
          </p:nvPr>
        </p:nvSpPr>
        <p:spPr>
          <a:xfrm>
            <a:off x="1148005" y="1825625"/>
            <a:ext cx="9824793" cy="4351338"/>
          </a:xfrm>
        </p:spPr>
        <p:txBody>
          <a:bodyPr/>
          <a:lstStyle/>
          <a:p>
            <a:r>
              <a:rPr lang="en-US" dirty="0"/>
              <a:t>Characterized by deficits in cognitive function including impairments in memory, processing speed, language, attention and executive function</a:t>
            </a:r>
          </a:p>
          <a:p>
            <a:r>
              <a:rPr lang="en-US" dirty="0"/>
              <a:t>Increasing prevalence (150millions worldwide by 2050)</a:t>
            </a:r>
          </a:p>
          <a:p>
            <a:r>
              <a:rPr lang="en-US" dirty="0"/>
              <a:t>Multiple types including</a:t>
            </a:r>
          </a:p>
          <a:p>
            <a:pPr lvl="1"/>
            <a:r>
              <a:rPr lang="en-US" dirty="0"/>
              <a:t>Alzheimer's</a:t>
            </a:r>
          </a:p>
          <a:p>
            <a:pPr lvl="1"/>
            <a:r>
              <a:rPr lang="en-US" dirty="0"/>
              <a:t>Vascular</a:t>
            </a:r>
          </a:p>
          <a:p>
            <a:pPr lvl="1"/>
            <a:r>
              <a:rPr lang="en-US" dirty="0"/>
              <a:t>Parkinson’s</a:t>
            </a:r>
          </a:p>
          <a:p>
            <a:pPr lvl="1"/>
            <a:r>
              <a:rPr lang="en-US" dirty="0"/>
              <a:t>Lewy-body </a:t>
            </a:r>
          </a:p>
          <a:p>
            <a:pPr lvl="1"/>
            <a:r>
              <a:rPr lang="en-US" dirty="0"/>
              <a:t>Frontotemporal</a:t>
            </a:r>
          </a:p>
          <a:p>
            <a:endParaRPr lang="en-US" dirty="0"/>
          </a:p>
        </p:txBody>
      </p:sp>
    </p:spTree>
    <p:extLst>
      <p:ext uri="{BB962C8B-B14F-4D97-AF65-F5344CB8AC3E}">
        <p14:creationId xmlns:p14="http://schemas.microsoft.com/office/powerpoint/2010/main" val="4038521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1DC0DE1-1E64-03D6-D7AE-4AAC6BC4FA27}"/>
              </a:ext>
            </a:extLst>
          </p:cNvPr>
          <p:cNvSpPr>
            <a:spLocks noGrp="1"/>
          </p:cNvSpPr>
          <p:nvPr>
            <p:ph idx="1"/>
          </p:nvPr>
        </p:nvSpPr>
        <p:spPr>
          <a:xfrm>
            <a:off x="1481727" y="1825625"/>
            <a:ext cx="8843651" cy="4351338"/>
          </a:xfrm>
        </p:spPr>
        <p:txBody>
          <a:bodyPr/>
          <a:lstStyle/>
          <a:p>
            <a:r>
              <a:rPr lang="en-US" dirty="0"/>
              <a:t>Bipolar Mood disorder</a:t>
            </a:r>
          </a:p>
          <a:p>
            <a:pPr lvl="1"/>
            <a:r>
              <a:rPr lang="en-US" dirty="0"/>
              <a:t>Prevention of relapse by ongoing mood stabilization</a:t>
            </a:r>
          </a:p>
          <a:p>
            <a:endParaRPr lang="en-US" dirty="0"/>
          </a:p>
          <a:p>
            <a:r>
              <a:rPr lang="en-US" dirty="0"/>
              <a:t>Schizophrenia </a:t>
            </a:r>
          </a:p>
          <a:p>
            <a:pPr lvl="1"/>
            <a:r>
              <a:rPr lang="en-US" dirty="0"/>
              <a:t>Relapse prevention of primary psychosis</a:t>
            </a:r>
          </a:p>
          <a:p>
            <a:endParaRPr lang="en-US" dirty="0"/>
          </a:p>
          <a:p>
            <a:r>
              <a:rPr lang="en-US" dirty="0"/>
              <a:t>Others</a:t>
            </a:r>
          </a:p>
          <a:p>
            <a:endParaRPr lang="en-US" dirty="0"/>
          </a:p>
          <a:p>
            <a:endParaRPr lang="en-US" dirty="0"/>
          </a:p>
        </p:txBody>
      </p:sp>
      <p:sp>
        <p:nvSpPr>
          <p:cNvPr id="5" name="Title 4">
            <a:extLst>
              <a:ext uri="{FF2B5EF4-FFF2-40B4-BE49-F238E27FC236}">
                <a16:creationId xmlns:a16="http://schemas.microsoft.com/office/drawing/2014/main" id="{87212B1C-82F3-8CF6-F4E6-4A4D365C9DAD}"/>
              </a:ext>
            </a:extLst>
          </p:cNvPr>
          <p:cNvSpPr>
            <a:spLocks noGrp="1"/>
          </p:cNvSpPr>
          <p:nvPr>
            <p:ph type="title"/>
          </p:nvPr>
        </p:nvSpPr>
        <p:spPr/>
        <p:txBody>
          <a:bodyPr/>
          <a:lstStyle/>
          <a:p>
            <a:r>
              <a:rPr lang="en-US" dirty="0"/>
              <a:t>Continued treatment of preexisting psychiatric illness</a:t>
            </a:r>
          </a:p>
        </p:txBody>
      </p:sp>
    </p:spTree>
    <p:extLst>
      <p:ext uri="{BB962C8B-B14F-4D97-AF65-F5344CB8AC3E}">
        <p14:creationId xmlns:p14="http://schemas.microsoft.com/office/powerpoint/2010/main" val="21256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FAD0F4-4569-17FF-0083-C62051606468}"/>
              </a:ext>
            </a:extLst>
          </p:cNvPr>
          <p:cNvSpPr>
            <a:spLocks noGrp="1"/>
          </p:cNvSpPr>
          <p:nvPr>
            <p:ph idx="1"/>
          </p:nvPr>
        </p:nvSpPr>
        <p:spPr/>
        <p:txBody>
          <a:bodyPr/>
          <a:lstStyle/>
          <a:p>
            <a:pPr marL="0" indent="0">
              <a:buNone/>
            </a:pPr>
            <a:r>
              <a:rPr lang="en-US" sz="2000" dirty="0"/>
              <a:t>Lithium Tx of Bipolar appears to be neuroprotective Serafini et al 2021</a:t>
            </a:r>
          </a:p>
          <a:p>
            <a:pPr marL="0" indent="0">
              <a:buNone/>
            </a:pPr>
            <a:r>
              <a:rPr lang="en-US" sz="2000" dirty="0"/>
              <a:t>	1.  By preventing extreme cycles?</a:t>
            </a:r>
          </a:p>
          <a:p>
            <a:pPr marL="0" indent="0">
              <a:buNone/>
            </a:pPr>
            <a:r>
              <a:rPr lang="en-US" sz="2000" dirty="0"/>
              <a:t>	2.  Directly neuroprotective against neurodegeneration?</a:t>
            </a:r>
          </a:p>
          <a:p>
            <a:pPr marL="0" indent="0">
              <a:buNone/>
            </a:pPr>
            <a:r>
              <a:rPr lang="en-US" sz="2000" dirty="0"/>
              <a:t>	</a:t>
            </a:r>
          </a:p>
          <a:p>
            <a:pPr marL="0" indent="0">
              <a:buNone/>
            </a:pPr>
            <a:r>
              <a:rPr lang="en-US" sz="2000" dirty="0"/>
              <a:t>Antidepressant medication use and dementia risk</a:t>
            </a:r>
          </a:p>
          <a:p>
            <a:pPr marL="0" indent="0">
              <a:buNone/>
            </a:pPr>
            <a:r>
              <a:rPr lang="en-US" sz="2000" dirty="0"/>
              <a:t>	Early longitudinal studies (1959 followed for 25yrs) increased risk (1.37) but many problems with the studies (also TCAs highly anticholinergic) Angst et al 2007.  Newer medications mainly have minimal anticholinergic receptors.</a:t>
            </a:r>
          </a:p>
          <a:p>
            <a:pPr marL="0" indent="0">
              <a:buNone/>
            </a:pPr>
            <a:endParaRPr lang="en-US" sz="2000" dirty="0"/>
          </a:p>
          <a:p>
            <a:pPr marL="0" indent="0">
              <a:buNone/>
            </a:pPr>
            <a:r>
              <a:rPr lang="en-US" sz="2000" dirty="0"/>
              <a:t>Question of risk factors vs prodrome </a:t>
            </a:r>
          </a:p>
          <a:p>
            <a:pPr marL="0" indent="0">
              <a:buNone/>
            </a:pPr>
            <a:endParaRPr lang="en-US" sz="2000" dirty="0"/>
          </a:p>
          <a:p>
            <a:pPr marL="0" indent="0">
              <a:buNone/>
            </a:pPr>
            <a:r>
              <a:rPr lang="en-US" sz="2000" dirty="0"/>
              <a:t>More studies needed</a:t>
            </a:r>
          </a:p>
        </p:txBody>
      </p:sp>
      <p:sp>
        <p:nvSpPr>
          <p:cNvPr id="3" name="Title 2">
            <a:extLst>
              <a:ext uri="{FF2B5EF4-FFF2-40B4-BE49-F238E27FC236}">
                <a16:creationId xmlns:a16="http://schemas.microsoft.com/office/drawing/2014/main" id="{D0394B9A-262B-9C48-C14F-C26E039573C7}"/>
              </a:ext>
            </a:extLst>
          </p:cNvPr>
          <p:cNvSpPr>
            <a:spLocks noGrp="1"/>
          </p:cNvSpPr>
          <p:nvPr>
            <p:ph type="title"/>
          </p:nvPr>
        </p:nvSpPr>
        <p:spPr/>
        <p:txBody>
          <a:bodyPr/>
          <a:lstStyle/>
          <a:p>
            <a:r>
              <a:rPr lang="en-US" dirty="0"/>
              <a:t>Can psychiatric treatment alter risk of dementia?</a:t>
            </a:r>
          </a:p>
        </p:txBody>
      </p:sp>
    </p:spTree>
    <p:extLst>
      <p:ext uri="{BB962C8B-B14F-4D97-AF65-F5344CB8AC3E}">
        <p14:creationId xmlns:p14="http://schemas.microsoft.com/office/powerpoint/2010/main" val="336729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82C9CC0-279B-E17D-9548-6636198FEF72}"/>
              </a:ext>
            </a:extLst>
          </p:cNvPr>
          <p:cNvSpPr>
            <a:spLocks noGrp="1"/>
          </p:cNvSpPr>
          <p:nvPr>
            <p:ph idx="1"/>
          </p:nvPr>
        </p:nvSpPr>
        <p:spPr>
          <a:xfrm>
            <a:off x="1288169" y="1825625"/>
            <a:ext cx="9190722" cy="4351338"/>
          </a:xfrm>
        </p:spPr>
        <p:txBody>
          <a:bodyPr/>
          <a:lstStyle/>
          <a:p>
            <a:r>
              <a:rPr lang="en-US" dirty="0"/>
              <a:t>More variable</a:t>
            </a:r>
          </a:p>
          <a:p>
            <a:endParaRPr lang="en-US" dirty="0"/>
          </a:p>
          <a:p>
            <a:r>
              <a:rPr lang="en-US" dirty="0"/>
              <a:t>Potentially more side effects, especially cognitive sensitivity, delirium</a:t>
            </a:r>
          </a:p>
          <a:p>
            <a:endParaRPr lang="en-US" dirty="0"/>
          </a:p>
          <a:p>
            <a:r>
              <a:rPr lang="en-US" dirty="0"/>
              <a:t>More caution with medications in general and avoidance of medications with significant anticholinergic properties including OTC sleep aides such as diphenhydramine (OTC PMs)</a:t>
            </a:r>
          </a:p>
        </p:txBody>
      </p:sp>
      <p:sp>
        <p:nvSpPr>
          <p:cNvPr id="4" name="Title 3">
            <a:extLst>
              <a:ext uri="{FF2B5EF4-FFF2-40B4-BE49-F238E27FC236}">
                <a16:creationId xmlns:a16="http://schemas.microsoft.com/office/drawing/2014/main" id="{FC0A5574-2E2B-0728-81D9-AC22E0DE79F9}"/>
              </a:ext>
            </a:extLst>
          </p:cNvPr>
          <p:cNvSpPr>
            <a:spLocks noGrp="1"/>
          </p:cNvSpPr>
          <p:nvPr>
            <p:ph type="title"/>
          </p:nvPr>
        </p:nvSpPr>
        <p:spPr/>
        <p:txBody>
          <a:bodyPr/>
          <a:lstStyle/>
          <a:p>
            <a:r>
              <a:rPr lang="en-US" dirty="0"/>
              <a:t>Treatment responses</a:t>
            </a:r>
          </a:p>
        </p:txBody>
      </p:sp>
    </p:spTree>
    <p:extLst>
      <p:ext uri="{BB962C8B-B14F-4D97-AF65-F5344CB8AC3E}">
        <p14:creationId xmlns:p14="http://schemas.microsoft.com/office/powerpoint/2010/main" val="895549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D289D-8DCC-AF84-7239-1736E0D83A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54BC1B-5A7D-EC71-6CDC-93F95D531967}"/>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02B16016-8C3B-3FF5-B0E4-2A4AD7692BCF}"/>
              </a:ext>
            </a:extLst>
          </p:cNvPr>
          <p:cNvSpPr>
            <a:spLocks noGrp="1"/>
          </p:cNvSpPr>
          <p:nvPr>
            <p:ph idx="1"/>
          </p:nvPr>
        </p:nvSpPr>
        <p:spPr>
          <a:xfrm>
            <a:off x="1054563" y="1825625"/>
            <a:ext cx="9123977" cy="4351338"/>
          </a:xfrm>
        </p:spPr>
        <p:txBody>
          <a:bodyPr/>
          <a:lstStyle/>
          <a:p>
            <a:r>
              <a:rPr lang="en-US" dirty="0"/>
              <a:t>Psychiatric disorders pre-dating Dementia</a:t>
            </a:r>
          </a:p>
          <a:p>
            <a:endParaRPr lang="en-US" dirty="0"/>
          </a:p>
          <a:p>
            <a:r>
              <a:rPr lang="en-US" dirty="0"/>
              <a:t>Confounding and coexisting psychiatric disorders with Dementia</a:t>
            </a:r>
          </a:p>
          <a:p>
            <a:endParaRPr lang="en-US" dirty="0"/>
          </a:p>
          <a:p>
            <a:r>
              <a:rPr lang="en-US" dirty="0"/>
              <a:t>Behavioral and Psychological Symptoms of Dementia</a:t>
            </a:r>
          </a:p>
          <a:p>
            <a:endParaRPr lang="en-US" dirty="0"/>
          </a:p>
          <a:p>
            <a:r>
              <a:rPr lang="en-US" dirty="0"/>
              <a:t>Treatment implications of Psychiatric Conditions</a:t>
            </a:r>
          </a:p>
        </p:txBody>
      </p:sp>
    </p:spTree>
    <p:extLst>
      <p:ext uri="{BB962C8B-B14F-4D97-AF65-F5344CB8AC3E}">
        <p14:creationId xmlns:p14="http://schemas.microsoft.com/office/powerpoint/2010/main" val="15404221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697174BC-545F-0A29-14CB-4572522143E9}"/>
              </a:ext>
            </a:extLst>
          </p:cNvPr>
          <p:cNvSpPr>
            <a:spLocks noGrp="1"/>
          </p:cNvSpPr>
          <p:nvPr>
            <p:ph type="title"/>
          </p:nvPr>
        </p:nvSpPr>
        <p:spPr/>
        <p:txBody>
          <a:bodyPr/>
          <a:lstStyle/>
          <a:p>
            <a:r>
              <a:rPr lang="en-US" altLang="en-US"/>
              <a:t>Acknowledgments</a:t>
            </a:r>
          </a:p>
        </p:txBody>
      </p:sp>
      <p:pic>
        <p:nvPicPr>
          <p:cNvPr id="8195" name="Content Placeholder 3">
            <a:extLst>
              <a:ext uri="{FF2B5EF4-FFF2-40B4-BE49-F238E27FC236}">
                <a16:creationId xmlns:a16="http://schemas.microsoft.com/office/drawing/2014/main" id="{D3434F2E-CD53-41FB-351B-14A84210D4AA}"/>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77863" y="2924175"/>
            <a:ext cx="4183062" cy="2354263"/>
          </a:xfrm>
        </p:spPr>
      </p:pic>
      <p:sp>
        <p:nvSpPr>
          <p:cNvPr id="8196" name="Content Placeholder 4">
            <a:extLst>
              <a:ext uri="{FF2B5EF4-FFF2-40B4-BE49-F238E27FC236}">
                <a16:creationId xmlns:a16="http://schemas.microsoft.com/office/drawing/2014/main" id="{CB92C6AC-17EE-B748-72B0-7223CD08B2CC}"/>
              </a:ext>
            </a:extLst>
          </p:cNvPr>
          <p:cNvSpPr>
            <a:spLocks noGrp="1"/>
          </p:cNvSpPr>
          <p:nvPr>
            <p:ph sz="half" idx="2"/>
          </p:nvPr>
        </p:nvSpPr>
        <p:spPr>
          <a:xfrm>
            <a:off x="1147763" y="2262188"/>
            <a:ext cx="4184650" cy="3881437"/>
          </a:xfrm>
        </p:spPr>
        <p:txBody>
          <a:bodyPr/>
          <a:lstStyle/>
          <a:p>
            <a:r>
              <a:rPr lang="en-US" altLang="en-US" sz="2000" dirty="0"/>
              <a:t>Art </a:t>
            </a:r>
            <a:r>
              <a:rPr lang="en-US" altLang="en-US" sz="2000" dirty="0" err="1"/>
              <a:t>Walazek</a:t>
            </a:r>
            <a:r>
              <a:rPr lang="en-US" altLang="en-US" sz="2000" dirty="0"/>
              <a:t> MD</a:t>
            </a:r>
          </a:p>
          <a:p>
            <a:pPr lvl="1"/>
            <a:r>
              <a:rPr lang="en-US" altLang="en-US" sz="2000" dirty="0"/>
              <a:t>Professor of Psychiatry</a:t>
            </a:r>
          </a:p>
          <a:p>
            <a:pPr lvl="1"/>
            <a:r>
              <a:rPr lang="en-US" altLang="en-US" sz="2000" dirty="0"/>
              <a:t>University of Wisconsin School of Medicine</a:t>
            </a:r>
          </a:p>
          <a:p>
            <a:pPr lvl="1"/>
            <a:r>
              <a:rPr lang="en-US" altLang="en-US" sz="2000" dirty="0"/>
              <a:t>Wisconsin Alzheimer’s Institute</a:t>
            </a:r>
          </a:p>
          <a:p>
            <a:pPr lvl="1"/>
            <a:r>
              <a:rPr lang="en-US" altLang="en-US" sz="2000" dirty="0"/>
              <a:t>Wisconsin Alzheimer’s Disease Research Center</a:t>
            </a:r>
          </a:p>
          <a:p>
            <a:endParaRPr lang="en-US" altLang="en-US" dirty="0"/>
          </a:p>
        </p:txBody>
      </p:sp>
      <p:pic>
        <p:nvPicPr>
          <p:cNvPr id="8197" name="Content Placeholder 7">
            <a:extLst>
              <a:ext uri="{FF2B5EF4-FFF2-40B4-BE49-F238E27FC236}">
                <a16:creationId xmlns:a16="http://schemas.microsoft.com/office/drawing/2014/main" id="{EE61E2EB-EE4D-83AF-E28E-66F7DC23D846}"/>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6419850" y="1481138"/>
            <a:ext cx="2854325" cy="4278312"/>
          </a:xfrm>
        </p:spPr>
      </p:pic>
      <p:pic>
        <p:nvPicPr>
          <p:cNvPr id="8198" name="Picture 4">
            <a:extLst>
              <a:ext uri="{FF2B5EF4-FFF2-40B4-BE49-F238E27FC236}">
                <a16:creationId xmlns:a16="http://schemas.microsoft.com/office/drawing/2014/main" id="{6FB96CB2-3E4A-F17F-2BB8-5B1B62A1225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01325" y="458788"/>
            <a:ext cx="1109663"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281A6-F381-F9DB-4A6C-27864468CCEC}"/>
              </a:ext>
            </a:extLst>
          </p:cNvPr>
          <p:cNvSpPr>
            <a:spLocks noGrp="1"/>
          </p:cNvSpPr>
          <p:nvPr>
            <p:ph type="title"/>
          </p:nvPr>
        </p:nvSpPr>
        <p:spPr/>
        <p:txBody>
          <a:bodyPr/>
          <a:lstStyle/>
          <a:p>
            <a:r>
              <a:rPr lang="en-US" dirty="0"/>
              <a:t> </a:t>
            </a:r>
          </a:p>
        </p:txBody>
      </p:sp>
      <p:pic>
        <p:nvPicPr>
          <p:cNvPr id="5" name="Content Placeholder 4" descr="A close-up of a statue&#10;&#10;AI-generated content may be incorrect.">
            <a:extLst>
              <a:ext uri="{FF2B5EF4-FFF2-40B4-BE49-F238E27FC236}">
                <a16:creationId xmlns:a16="http://schemas.microsoft.com/office/drawing/2014/main" id="{1B82127B-B8AD-46CF-5F62-207A6BC3764B}"/>
              </a:ext>
            </a:extLst>
          </p:cNvPr>
          <p:cNvPicPr>
            <a:picLocks noGrp="1" noChangeAspect="1"/>
          </p:cNvPicPr>
          <p:nvPr>
            <p:ph idx="1"/>
          </p:nvPr>
        </p:nvPicPr>
        <p:blipFill>
          <a:blip r:embed="rId2"/>
          <a:stretch>
            <a:fillRect/>
          </a:stretch>
        </p:blipFill>
        <p:spPr>
          <a:xfrm>
            <a:off x="4086641" y="1825625"/>
            <a:ext cx="3256718" cy="4351338"/>
          </a:xfrm>
        </p:spPr>
      </p:pic>
    </p:spTree>
    <p:extLst>
      <p:ext uri="{BB962C8B-B14F-4D97-AF65-F5344CB8AC3E}">
        <p14:creationId xmlns:p14="http://schemas.microsoft.com/office/powerpoint/2010/main" val="531217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66356-B243-846D-118E-DF5E6E1E29A1}"/>
              </a:ext>
            </a:extLst>
          </p:cNvPr>
          <p:cNvSpPr>
            <a:spLocks noGrp="1"/>
          </p:cNvSpPr>
          <p:nvPr>
            <p:ph type="title"/>
          </p:nvPr>
        </p:nvSpPr>
        <p:spPr/>
        <p:txBody>
          <a:bodyPr>
            <a:normAutofit fontScale="90000"/>
          </a:bodyPr>
          <a:lstStyle/>
          <a:p>
            <a:r>
              <a:rPr lang="en-US" dirty="0"/>
              <a:t>Risk factors of Dementia</a:t>
            </a:r>
            <a:br>
              <a:rPr lang="en-US" dirty="0"/>
            </a:br>
            <a:endParaRPr lang="en-US" dirty="0"/>
          </a:p>
        </p:txBody>
      </p:sp>
      <p:sp>
        <p:nvSpPr>
          <p:cNvPr id="3" name="Content Placeholder 2">
            <a:extLst>
              <a:ext uri="{FF2B5EF4-FFF2-40B4-BE49-F238E27FC236}">
                <a16:creationId xmlns:a16="http://schemas.microsoft.com/office/drawing/2014/main" id="{D1BA098C-AD15-6D20-C781-FC7F81282169}"/>
              </a:ext>
            </a:extLst>
          </p:cNvPr>
          <p:cNvSpPr>
            <a:spLocks noGrp="1"/>
          </p:cNvSpPr>
          <p:nvPr>
            <p:ph idx="1"/>
          </p:nvPr>
        </p:nvSpPr>
        <p:spPr>
          <a:xfrm>
            <a:off x="1001167" y="1825625"/>
            <a:ext cx="8549975" cy="4351338"/>
          </a:xfrm>
        </p:spPr>
        <p:txBody>
          <a:bodyPr>
            <a:normAutofit fontScale="92500" lnSpcReduction="20000"/>
          </a:bodyPr>
          <a:lstStyle/>
          <a:p>
            <a:r>
              <a:rPr lang="en-US" dirty="0"/>
              <a:t>Factors associated with increased risk of dementia</a:t>
            </a:r>
          </a:p>
          <a:p>
            <a:pPr lvl="1"/>
            <a:r>
              <a:rPr lang="en-US" dirty="0"/>
              <a:t>Genetic factors</a:t>
            </a:r>
          </a:p>
          <a:p>
            <a:pPr lvl="2"/>
            <a:r>
              <a:rPr lang="en-US" dirty="0" err="1"/>
              <a:t>Alz</a:t>
            </a:r>
            <a:r>
              <a:rPr lang="en-US" dirty="0"/>
              <a:t> (amyloid precursor protein (small %)</a:t>
            </a:r>
          </a:p>
          <a:p>
            <a:pPr lvl="1"/>
            <a:r>
              <a:rPr lang="en-US" dirty="0"/>
              <a:t>Environmental factors</a:t>
            </a:r>
          </a:p>
          <a:p>
            <a:pPr lvl="2"/>
            <a:r>
              <a:rPr lang="en-US" dirty="0"/>
              <a:t>Smoking, anticholinergic medication use</a:t>
            </a:r>
          </a:p>
          <a:p>
            <a:pPr lvl="1"/>
            <a:r>
              <a:rPr lang="en-US" dirty="0"/>
              <a:t>Demographics</a:t>
            </a:r>
          </a:p>
          <a:p>
            <a:pPr lvl="2"/>
            <a:r>
              <a:rPr lang="en-US" dirty="0"/>
              <a:t>Low education attainment, physical inactivity</a:t>
            </a:r>
          </a:p>
          <a:p>
            <a:pPr lvl="1"/>
            <a:r>
              <a:rPr lang="en-US" dirty="0"/>
              <a:t>Medical diseases </a:t>
            </a:r>
          </a:p>
          <a:p>
            <a:pPr lvl="2"/>
            <a:r>
              <a:rPr lang="en-US" dirty="0"/>
              <a:t>Hypertension</a:t>
            </a:r>
          </a:p>
          <a:p>
            <a:pPr lvl="2"/>
            <a:r>
              <a:rPr lang="en-US" dirty="0"/>
              <a:t>Cerebrovascular disease</a:t>
            </a:r>
          </a:p>
          <a:p>
            <a:pPr lvl="2"/>
            <a:r>
              <a:rPr lang="en-US" dirty="0"/>
              <a:t>Some infectious disease</a:t>
            </a:r>
          </a:p>
          <a:p>
            <a:pPr lvl="1"/>
            <a:r>
              <a:rPr lang="en-US" dirty="0"/>
              <a:t>Psychiatric conditions</a:t>
            </a:r>
          </a:p>
          <a:p>
            <a:pPr lvl="1"/>
            <a:r>
              <a:rPr lang="en-US" sz="800" dirty="0"/>
              <a:t>Hedges, Chase, et al  Brain Sci 2024</a:t>
            </a:r>
          </a:p>
          <a:p>
            <a:pPr lvl="2"/>
            <a:endParaRPr lang="en-US" dirty="0"/>
          </a:p>
          <a:p>
            <a:pPr lvl="2"/>
            <a:endParaRPr lang="en-US" dirty="0"/>
          </a:p>
          <a:p>
            <a:pPr lvl="2"/>
            <a:endParaRPr lang="en-US" dirty="0"/>
          </a:p>
          <a:p>
            <a:pPr lvl="2"/>
            <a:endParaRPr lang="en-US" dirty="0"/>
          </a:p>
        </p:txBody>
      </p:sp>
    </p:spTree>
    <p:extLst>
      <p:ext uri="{BB962C8B-B14F-4D97-AF65-F5344CB8AC3E}">
        <p14:creationId xmlns:p14="http://schemas.microsoft.com/office/powerpoint/2010/main" val="226947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FA6513-F9D6-F9D5-030B-A4F0D3537CAE}"/>
              </a:ext>
            </a:extLst>
          </p:cNvPr>
          <p:cNvSpPr>
            <a:spLocks noGrp="1"/>
          </p:cNvSpPr>
          <p:nvPr>
            <p:ph sz="half" idx="1"/>
          </p:nvPr>
        </p:nvSpPr>
        <p:spPr>
          <a:xfrm>
            <a:off x="1374937" y="2723177"/>
            <a:ext cx="4263862" cy="3453786"/>
          </a:xfrm>
        </p:spPr>
        <p:txBody>
          <a:bodyPr/>
          <a:lstStyle/>
          <a:p>
            <a:r>
              <a:rPr lang="en-US" dirty="0"/>
              <a:t>Review the data regarding the associations of various psychiatric illness and incident Dementia </a:t>
            </a:r>
          </a:p>
        </p:txBody>
      </p:sp>
      <p:pic>
        <p:nvPicPr>
          <p:cNvPr id="6" name="Content Placeholder 5" descr="A bird house made of wood&#10;&#10;AI-generated content may be incorrect.">
            <a:extLst>
              <a:ext uri="{FF2B5EF4-FFF2-40B4-BE49-F238E27FC236}">
                <a16:creationId xmlns:a16="http://schemas.microsoft.com/office/drawing/2014/main" id="{B90E50B8-8F48-A526-0E95-19647F74758E}"/>
              </a:ext>
            </a:extLst>
          </p:cNvPr>
          <p:cNvPicPr>
            <a:picLocks noGrp="1" noChangeAspect="1"/>
          </p:cNvPicPr>
          <p:nvPr>
            <p:ph sz="half" idx="2"/>
          </p:nvPr>
        </p:nvPicPr>
        <p:blipFill>
          <a:blip r:embed="rId2"/>
          <a:stretch>
            <a:fillRect/>
          </a:stretch>
        </p:blipFill>
        <p:spPr>
          <a:xfrm rot="5400000">
            <a:off x="6586538" y="2369741"/>
            <a:ext cx="4352925" cy="3264693"/>
          </a:xfrm>
        </p:spPr>
      </p:pic>
      <p:sp>
        <p:nvSpPr>
          <p:cNvPr id="3" name="Title 2">
            <a:extLst>
              <a:ext uri="{FF2B5EF4-FFF2-40B4-BE49-F238E27FC236}">
                <a16:creationId xmlns:a16="http://schemas.microsoft.com/office/drawing/2014/main" id="{461E07C9-BCBA-D3E1-A28E-5ED994A9FD10}"/>
              </a:ext>
            </a:extLst>
          </p:cNvPr>
          <p:cNvSpPr>
            <a:spLocks noGrp="1"/>
          </p:cNvSpPr>
          <p:nvPr>
            <p:ph type="title"/>
          </p:nvPr>
        </p:nvSpPr>
        <p:spPr/>
        <p:txBody>
          <a:bodyPr/>
          <a:lstStyle/>
          <a:p>
            <a:r>
              <a:rPr lang="en-US" dirty="0"/>
              <a:t>Associations</a:t>
            </a:r>
          </a:p>
        </p:txBody>
      </p:sp>
    </p:spTree>
    <p:extLst>
      <p:ext uri="{BB962C8B-B14F-4D97-AF65-F5344CB8AC3E}">
        <p14:creationId xmlns:p14="http://schemas.microsoft.com/office/powerpoint/2010/main" val="3005722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698EE-34C0-95CC-AF09-3C73B845F056}"/>
              </a:ext>
            </a:extLst>
          </p:cNvPr>
          <p:cNvSpPr>
            <a:spLocks noGrp="1"/>
          </p:cNvSpPr>
          <p:nvPr>
            <p:ph type="title"/>
          </p:nvPr>
        </p:nvSpPr>
        <p:spPr/>
        <p:txBody>
          <a:bodyPr/>
          <a:lstStyle/>
          <a:p>
            <a:r>
              <a:rPr lang="en-US" dirty="0"/>
              <a:t>Bipolar Mood disorder</a:t>
            </a:r>
          </a:p>
        </p:txBody>
      </p:sp>
      <p:sp>
        <p:nvSpPr>
          <p:cNvPr id="3" name="Content Placeholder 2">
            <a:extLst>
              <a:ext uri="{FF2B5EF4-FFF2-40B4-BE49-F238E27FC236}">
                <a16:creationId xmlns:a16="http://schemas.microsoft.com/office/drawing/2014/main" id="{8B2B9740-5ADD-F68F-B6F1-DBB2383D0215}"/>
              </a:ext>
            </a:extLst>
          </p:cNvPr>
          <p:cNvSpPr>
            <a:spLocks noGrp="1"/>
          </p:cNvSpPr>
          <p:nvPr>
            <p:ph idx="1"/>
          </p:nvPr>
        </p:nvSpPr>
        <p:spPr>
          <a:xfrm>
            <a:off x="947771" y="1825625"/>
            <a:ext cx="10025027" cy="4351338"/>
          </a:xfrm>
        </p:spPr>
        <p:txBody>
          <a:bodyPr/>
          <a:lstStyle/>
          <a:p>
            <a:r>
              <a:rPr lang="en-US" dirty="0"/>
              <a:t>Bipolar Disorder</a:t>
            </a:r>
          </a:p>
          <a:p>
            <a:pPr lvl="1"/>
            <a:r>
              <a:rPr lang="en-US" dirty="0"/>
              <a:t>2% population</a:t>
            </a:r>
          </a:p>
          <a:p>
            <a:pPr lvl="1"/>
            <a:r>
              <a:rPr lang="en-US" dirty="0"/>
              <a:t>Up to 3x risk of dementia </a:t>
            </a:r>
            <a:r>
              <a:rPr lang="en-US" sz="1600" dirty="0"/>
              <a:t>Zhao et al 2022</a:t>
            </a:r>
          </a:p>
          <a:p>
            <a:pPr lvl="1"/>
            <a:r>
              <a:rPr lang="en-US" dirty="0"/>
              <a:t>Specific risk</a:t>
            </a:r>
          </a:p>
          <a:p>
            <a:pPr lvl="2"/>
            <a:r>
              <a:rPr lang="en-US" dirty="0"/>
              <a:t>Frontotemporal dementia, behavioral variant (personality and emotional changes)</a:t>
            </a:r>
          </a:p>
          <a:p>
            <a:pPr lvl="2"/>
            <a:r>
              <a:rPr lang="en-US" dirty="0"/>
              <a:t>Overlapping symptoms, ?prodrome for some cases?</a:t>
            </a:r>
          </a:p>
          <a:p>
            <a:pPr lvl="2"/>
            <a:r>
              <a:rPr lang="en-US" dirty="0"/>
              <a:t>10-11% FTD patients had </a:t>
            </a:r>
            <a:r>
              <a:rPr lang="en-US" dirty="0" err="1"/>
              <a:t>hx</a:t>
            </a:r>
            <a:r>
              <a:rPr lang="en-US" dirty="0"/>
              <a:t> of bipolar disorder </a:t>
            </a:r>
            <a:r>
              <a:rPr lang="en-US" sz="1600" dirty="0"/>
              <a:t>Mendez, et al 2020</a:t>
            </a:r>
          </a:p>
          <a:p>
            <a:pPr lvl="2"/>
            <a:r>
              <a:rPr lang="en-US" dirty="0"/>
              <a:t>~25yrs transition time (case reports)</a:t>
            </a:r>
          </a:p>
          <a:p>
            <a:pPr lvl="2"/>
            <a:r>
              <a:rPr lang="en-US" dirty="0"/>
              <a:t>Some shared genetic risk variants</a:t>
            </a:r>
          </a:p>
        </p:txBody>
      </p:sp>
    </p:spTree>
    <p:extLst>
      <p:ext uri="{BB962C8B-B14F-4D97-AF65-F5344CB8AC3E}">
        <p14:creationId xmlns:p14="http://schemas.microsoft.com/office/powerpoint/2010/main" val="57049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4DC3C-69BC-7CFF-0FA5-885E6506D571}"/>
              </a:ext>
            </a:extLst>
          </p:cNvPr>
          <p:cNvSpPr>
            <a:spLocks noGrp="1"/>
          </p:cNvSpPr>
          <p:nvPr>
            <p:ph type="title"/>
          </p:nvPr>
        </p:nvSpPr>
        <p:spPr/>
        <p:txBody>
          <a:bodyPr>
            <a:normAutofit/>
          </a:bodyPr>
          <a:lstStyle/>
          <a:p>
            <a:pPr lvl="2"/>
            <a:r>
              <a:rPr lang="en-US" sz="4400" dirty="0"/>
              <a:t>Bipolar disorder and Parkinson’s dementia</a:t>
            </a:r>
          </a:p>
        </p:txBody>
      </p:sp>
      <p:sp>
        <p:nvSpPr>
          <p:cNvPr id="3" name="Content Placeholder 2">
            <a:extLst>
              <a:ext uri="{FF2B5EF4-FFF2-40B4-BE49-F238E27FC236}">
                <a16:creationId xmlns:a16="http://schemas.microsoft.com/office/drawing/2014/main" id="{4A96D903-40EE-945C-AF7B-1F4773DCCEBD}"/>
              </a:ext>
            </a:extLst>
          </p:cNvPr>
          <p:cNvSpPr>
            <a:spLocks noGrp="1"/>
          </p:cNvSpPr>
          <p:nvPr>
            <p:ph idx="1"/>
          </p:nvPr>
        </p:nvSpPr>
        <p:spPr>
          <a:xfrm>
            <a:off x="1001167" y="1825625"/>
            <a:ext cx="9350909" cy="4351338"/>
          </a:xfrm>
        </p:spPr>
        <p:txBody>
          <a:bodyPr>
            <a:normAutofit fontScale="92500" lnSpcReduction="20000"/>
          </a:bodyPr>
          <a:lstStyle/>
          <a:p>
            <a:pPr marL="0" indent="0">
              <a:buNone/>
            </a:pPr>
            <a:endParaRPr lang="en-US" dirty="0"/>
          </a:p>
          <a:p>
            <a:r>
              <a:rPr lang="en-US" dirty="0"/>
              <a:t>4.4 million Taiwan National data base: increased risk in bipolar patient of 3.35 times  </a:t>
            </a:r>
            <a:r>
              <a:rPr lang="en-US" sz="1900" dirty="0"/>
              <a:t>Huang, et al 2019</a:t>
            </a:r>
          </a:p>
          <a:p>
            <a:r>
              <a:rPr lang="en-US" dirty="0"/>
              <a:t>Claims data model of 125 million patients found incident dementia most strongly related to Dx codes of </a:t>
            </a:r>
            <a:r>
              <a:rPr lang="en-US" b="1" dirty="0"/>
              <a:t>memory loss, MCI, Parkinson’s disease and bipolar disorder </a:t>
            </a:r>
            <a:r>
              <a:rPr lang="en-US" sz="1900" dirty="0"/>
              <a:t>Nori 2019</a:t>
            </a:r>
          </a:p>
          <a:p>
            <a:r>
              <a:rPr lang="en-US" dirty="0"/>
              <a:t>Some evidence to support bipolar disorder and </a:t>
            </a:r>
            <a:r>
              <a:rPr lang="en-US" b="1" dirty="0"/>
              <a:t>accelerated brain aging</a:t>
            </a:r>
            <a:r>
              <a:rPr lang="en-US" dirty="0"/>
              <a:t> including functional and cognitive decline, decreased ventricular volume. </a:t>
            </a:r>
            <a:r>
              <a:rPr lang="en-US" sz="1900" dirty="0"/>
              <a:t>Porta-</a:t>
            </a:r>
            <a:r>
              <a:rPr lang="en-US" sz="1900" dirty="0" err="1"/>
              <a:t>Casteras</a:t>
            </a:r>
            <a:r>
              <a:rPr lang="en-US" sz="1900" dirty="0"/>
              <a:t> et al 2024</a:t>
            </a:r>
          </a:p>
          <a:p>
            <a:r>
              <a:rPr lang="en-US" b="1" dirty="0"/>
              <a:t>More episodes of mania </a:t>
            </a:r>
            <a:r>
              <a:rPr lang="en-US" dirty="0"/>
              <a:t>correlated with </a:t>
            </a:r>
            <a:r>
              <a:rPr lang="en-US" b="1" dirty="0"/>
              <a:t>increased atrophy </a:t>
            </a:r>
            <a:r>
              <a:rPr lang="en-US" dirty="0"/>
              <a:t>in brain including prefrontal, temporal cortex, hippocampus and amygdala </a:t>
            </a:r>
            <a:r>
              <a:rPr lang="en-US" sz="1900" dirty="0"/>
              <a:t>Abe, et al 2023</a:t>
            </a:r>
          </a:p>
        </p:txBody>
      </p:sp>
    </p:spTree>
    <p:extLst>
      <p:ext uri="{BB962C8B-B14F-4D97-AF65-F5344CB8AC3E}">
        <p14:creationId xmlns:p14="http://schemas.microsoft.com/office/powerpoint/2010/main" val="158263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D5424-A907-5D6C-A3EB-7F8CEFF03134}"/>
              </a:ext>
            </a:extLst>
          </p:cNvPr>
          <p:cNvSpPr>
            <a:spLocks noGrp="1"/>
          </p:cNvSpPr>
          <p:nvPr>
            <p:ph type="title"/>
          </p:nvPr>
        </p:nvSpPr>
        <p:spPr/>
        <p:txBody>
          <a:bodyPr/>
          <a:lstStyle/>
          <a:p>
            <a:r>
              <a:rPr lang="en-US" dirty="0"/>
              <a:t>Depression and Dementia</a:t>
            </a:r>
          </a:p>
        </p:txBody>
      </p:sp>
      <p:sp>
        <p:nvSpPr>
          <p:cNvPr id="3" name="Content Placeholder 2">
            <a:extLst>
              <a:ext uri="{FF2B5EF4-FFF2-40B4-BE49-F238E27FC236}">
                <a16:creationId xmlns:a16="http://schemas.microsoft.com/office/drawing/2014/main" id="{E2E3677F-4BDA-24CC-B5DD-92A8AE28D0AA}"/>
              </a:ext>
            </a:extLst>
          </p:cNvPr>
          <p:cNvSpPr>
            <a:spLocks noGrp="1"/>
          </p:cNvSpPr>
          <p:nvPr>
            <p:ph idx="1"/>
          </p:nvPr>
        </p:nvSpPr>
        <p:spPr>
          <a:xfrm>
            <a:off x="1221425" y="1825625"/>
            <a:ext cx="9751374" cy="4351338"/>
          </a:xfrm>
        </p:spPr>
        <p:txBody>
          <a:bodyPr/>
          <a:lstStyle/>
          <a:p>
            <a:r>
              <a:rPr lang="en-US" dirty="0"/>
              <a:t>Lifetime prevalence 15% high income countries, 11% low to middle income </a:t>
            </a:r>
            <a:r>
              <a:rPr lang="en-US" sz="1600" dirty="0" err="1"/>
              <a:t>Bromet</a:t>
            </a:r>
            <a:r>
              <a:rPr lang="en-US" sz="1600" dirty="0"/>
              <a:t>, et al 2011</a:t>
            </a:r>
          </a:p>
          <a:p>
            <a:endParaRPr lang="en-US" dirty="0"/>
          </a:p>
          <a:p>
            <a:r>
              <a:rPr lang="en-US" dirty="0"/>
              <a:t>264 million worldwide, recurrent rates 75-90% </a:t>
            </a:r>
            <a:r>
              <a:rPr lang="en-US" sz="1600" dirty="0"/>
              <a:t>Monroe et al 2022</a:t>
            </a:r>
          </a:p>
          <a:p>
            <a:endParaRPr lang="en-US" sz="1600" dirty="0"/>
          </a:p>
          <a:p>
            <a:r>
              <a:rPr lang="en-US" dirty="0"/>
              <a:t>Exact relationship unclear…comorbid, a risk factor or a prodrome?</a:t>
            </a:r>
          </a:p>
        </p:txBody>
      </p:sp>
    </p:spTree>
    <p:extLst>
      <p:ext uri="{BB962C8B-B14F-4D97-AF65-F5344CB8AC3E}">
        <p14:creationId xmlns:p14="http://schemas.microsoft.com/office/powerpoint/2010/main" val="3977544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ND Widescree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D Widescreen Theme" id="{A782A00F-B4D5-47CF-B528-81BD28B638CC}" vid="{3B432955-3B7F-4C9C-8248-4B076E59FB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139C31EEFD404CB96174128C636103" ma:contentTypeVersion="12" ma:contentTypeDescription="Create a new document." ma:contentTypeScope="" ma:versionID="1c5505974d8fb43793d26d189d11efbd">
  <xsd:schema xmlns:xsd="http://www.w3.org/2001/XMLSchema" xmlns:xs="http://www.w3.org/2001/XMLSchema" xmlns:p="http://schemas.microsoft.com/office/2006/metadata/properties" xmlns:ns2="f2c6602a-bcfc-4ac6-a56e-ae24e1cc147f" xmlns:ns3="ba11c254-4dc3-41ad-a3e6-0a3800913569" targetNamespace="http://schemas.microsoft.com/office/2006/metadata/properties" ma:root="true" ma:fieldsID="49faa7d2bd216c6055bcd89c1b4d38de" ns2:_="" ns3:_="">
    <xsd:import namespace="f2c6602a-bcfc-4ac6-a56e-ae24e1cc147f"/>
    <xsd:import namespace="ba11c254-4dc3-41ad-a3e6-0a380091356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c6602a-bcfc-4ac6-a56e-ae24e1cc14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286ec34-a2ae-4ac6-b6b4-0b3167cce8d0"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a11c254-4dc3-41ad-a3e6-0a380091356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a194d06-881d-4f78-b778-3f0279a1621c}" ma:internalName="TaxCatchAll" ma:showField="CatchAllData" ma:web="ba11c254-4dc3-41ad-a3e6-0a380091356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2c6602a-bcfc-4ac6-a56e-ae24e1cc147f">
      <Terms xmlns="http://schemas.microsoft.com/office/infopath/2007/PartnerControls"/>
    </lcf76f155ced4ddcb4097134ff3c332f>
    <TaxCatchAll xmlns="ba11c254-4dc3-41ad-a3e6-0a3800913569" xsi:nil="true"/>
  </documentManagement>
</p:properties>
</file>

<file path=customXml/itemProps1.xml><?xml version="1.0" encoding="utf-8"?>
<ds:datastoreItem xmlns:ds="http://schemas.openxmlformats.org/officeDocument/2006/customXml" ds:itemID="{1A1AB569-10F7-4EEF-8E99-758DFD97858A}"/>
</file>

<file path=customXml/itemProps2.xml><?xml version="1.0" encoding="utf-8"?>
<ds:datastoreItem xmlns:ds="http://schemas.openxmlformats.org/officeDocument/2006/customXml" ds:itemID="{F060CBD7-4346-447A-A81E-CF8CB97AF737}">
  <ds:schemaRefs>
    <ds:schemaRef ds:uri="http://schemas.microsoft.com/sharepoint/v3/contenttype/forms"/>
  </ds:schemaRefs>
</ds:datastoreItem>
</file>

<file path=customXml/itemProps3.xml><?xml version="1.0" encoding="utf-8"?>
<ds:datastoreItem xmlns:ds="http://schemas.openxmlformats.org/officeDocument/2006/customXml" ds:itemID="{5B9EF2C4-BCF6-4B30-B6DD-9CE57696E05E}">
  <ds:schemaRefs>
    <ds:schemaRef ds:uri="http://purl.org/dc/dcmitype/"/>
    <ds:schemaRef ds:uri="http://purl.org/dc/terms/"/>
    <ds:schemaRef ds:uri="http://www.w3.org/XML/1998/namespace"/>
    <ds:schemaRef ds:uri="b8d495d0-a1ec-4f13-a50a-d8a7d44d3ee7"/>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purl.org/dc/elements/1.1/"/>
  </ds:schemaRefs>
</ds:datastoreItem>
</file>

<file path=docMetadata/LabelInfo.xml><?xml version="1.0" encoding="utf-8"?>
<clbl:labelList xmlns:clbl="http://schemas.microsoft.com/office/2020/mipLabelMetadata">
  <clbl:label id="{ec37a091-b9a6-47e5-98d0-903d4a419203}" enabled="0" method="" siteId="{ec37a091-b9a6-47e5-98d0-903d4a419203}" removed="1"/>
</clbl:labelList>
</file>

<file path=docProps/app.xml><?xml version="1.0" encoding="utf-8"?>
<Properties xmlns="http://schemas.openxmlformats.org/officeDocument/2006/extended-properties" xmlns:vt="http://schemas.openxmlformats.org/officeDocument/2006/docPropsVTypes">
  <Template>UND Widescreen Theme</Template>
  <TotalTime>234</TotalTime>
  <Words>2617</Words>
  <Application>Microsoft Office PowerPoint</Application>
  <PresentationFormat>Widescreen</PresentationFormat>
  <Paragraphs>331</Paragraphs>
  <Slides>45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Aptos</vt:lpstr>
      <vt:lpstr>Arial</vt:lpstr>
      <vt:lpstr>Google Sans</vt:lpstr>
      <vt:lpstr>Times New Roman</vt:lpstr>
      <vt:lpstr>UND Widescreen Theme</vt:lpstr>
      <vt:lpstr>Psychiatric Disorders Complicating Dementia</vt:lpstr>
      <vt:lpstr>Disclosures </vt:lpstr>
      <vt:lpstr>Overview</vt:lpstr>
      <vt:lpstr>Dementia</vt:lpstr>
      <vt:lpstr>Risk factors of Dementia </vt:lpstr>
      <vt:lpstr>Associations</vt:lpstr>
      <vt:lpstr>Bipolar Mood disorder</vt:lpstr>
      <vt:lpstr>Bipolar disorder and Parkinson’s dementia</vt:lpstr>
      <vt:lpstr>Depression and Dementia</vt:lpstr>
      <vt:lpstr>Depression and Dementia</vt:lpstr>
      <vt:lpstr>Anxiety and Dementia</vt:lpstr>
      <vt:lpstr>Post Traumatic Stress Disorder</vt:lpstr>
      <vt:lpstr>Obsessive Compulsive Disorder</vt:lpstr>
      <vt:lpstr>Attention-Deficit/Hyperactitity Disorder and Dementia</vt:lpstr>
      <vt:lpstr>Autism Spectrum Disorder and Dementia</vt:lpstr>
      <vt:lpstr>Down Syndrome and Dementia</vt:lpstr>
      <vt:lpstr>Schizophrenia and Dementia</vt:lpstr>
      <vt:lpstr>Schizophrenia and Dementia</vt:lpstr>
      <vt:lpstr>Schizophrenia and Dementia</vt:lpstr>
      <vt:lpstr>Mental disorders overall</vt:lpstr>
      <vt:lpstr>Possible mechanisms?</vt:lpstr>
      <vt:lpstr>Confounding and coexisting psychiatric disorders with Dementia</vt:lpstr>
      <vt:lpstr>Diagnosis</vt:lpstr>
      <vt:lpstr>12 domains of NPI</vt:lpstr>
      <vt:lpstr>Behavioral and Psychological Symptoms of Dementia</vt:lpstr>
      <vt:lpstr>Impacts of BPSD</vt:lpstr>
      <vt:lpstr> </vt:lpstr>
      <vt:lpstr> </vt:lpstr>
      <vt:lpstr>Most common BPSD by severity of dementia</vt:lpstr>
      <vt:lpstr>BPSD vary by cause of Dementia</vt:lpstr>
      <vt:lpstr>Factors</vt:lpstr>
      <vt:lpstr>Presentation of Specific BPSD</vt:lpstr>
      <vt:lpstr>Presentation of Specific BPSD (con’t)</vt:lpstr>
      <vt:lpstr>Management of BPSD</vt:lpstr>
      <vt:lpstr>Advice to Family caregivers  Walaszek 2020</vt:lpstr>
      <vt:lpstr>Communicating with a person with dementia</vt:lpstr>
      <vt:lpstr>Maintaining a routine.  Modifying the environment.</vt:lpstr>
      <vt:lpstr>Caring for the caregiver</vt:lpstr>
      <vt:lpstr>Treatment implications of Psychiatric Conditions</vt:lpstr>
      <vt:lpstr>Continued treatment of preexisting psychiatric illness</vt:lpstr>
      <vt:lpstr>Can psychiatric treatment alter risk of dementia?</vt:lpstr>
      <vt:lpstr>Treatment responses</vt:lpstr>
      <vt:lpstr>Summary</vt:lpstr>
      <vt:lpstr>Acknowledgments</vt:lpstr>
      <vt:lpstr> </vt:lpstr>
    </vt:vector>
  </TitlesOfParts>
  <Company>UND SMHS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McNamee, Scott</dc:creator>
  <cp:lastModifiedBy>Olson, Robert</cp:lastModifiedBy>
  <cp:revision>9</cp:revision>
  <dcterms:created xsi:type="dcterms:W3CDTF">2025-02-27T15:42:48Z</dcterms:created>
  <dcterms:modified xsi:type="dcterms:W3CDTF">2025-03-25T19:06:01Z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0x01010036139C31EEFD404CB96174128C636103</vt:lpwstr>
  </property>
</Properties>
</file>