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2" r:id="rId6"/>
  </p:sldMasterIdLst>
  <p:notesMasterIdLst>
    <p:notesMasterId r:id="rId32"/>
  </p:notesMasterIdLst>
  <p:sldIdLst>
    <p:sldId id="256" r:id="rId7"/>
    <p:sldId id="257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4" r:id="rId21"/>
    <p:sldId id="276" r:id="rId22"/>
    <p:sldId id="277" r:id="rId23"/>
    <p:sldId id="281" r:id="rId24"/>
    <p:sldId id="355" r:id="rId25"/>
    <p:sldId id="356" r:id="rId26"/>
    <p:sldId id="278" r:id="rId27"/>
    <p:sldId id="354" r:id="rId28"/>
    <p:sldId id="357" r:id="rId29"/>
    <p:sldId id="270" r:id="rId30"/>
    <p:sldId id="280" r:id="rId31"/>
  </p:sldIdLst>
  <p:sldSz cx="18288000" cy="10287000"/>
  <p:notesSz cx="6858000" cy="9144000"/>
  <p:embeddedFontLst>
    <p:embeddedFont>
      <p:font typeface="Agrandir" panose="020B0604020202020204" charset="0"/>
      <p:regular r:id="rId33"/>
    </p:embeddedFont>
    <p:embeddedFont>
      <p:font typeface="Agrandir Bold" panose="020B0604020202020204" charset="0"/>
      <p:regular r:id="rId34"/>
      <p:bold r:id="rId35"/>
    </p:embeddedFont>
    <p:embeddedFont>
      <p:font typeface="Alasassy Caps" pitchFamily="2" charset="0"/>
      <p:regular r:id="rId36"/>
      <p:bold r:id="rId37"/>
      <p:italic r:id="rId38"/>
      <p:boldItalic r:id="rId39"/>
    </p:embeddedFont>
    <p:embeddedFont>
      <p:font typeface="Authenia Textured" panose="020B0604020202020204" charset="0"/>
      <p:regular r:id="rId40"/>
    </p:embeddedFont>
    <p:embeddedFont>
      <p:font typeface="Canva Sans Bold" panose="020B0604020202020204" charset="0"/>
      <p:regular r:id="rId41"/>
      <p:bold r:id="rId42"/>
    </p:embeddedFont>
    <p:embeddedFont>
      <p:font typeface="DM Sans" pitchFamily="2" charset="0"/>
      <p:regular r:id="rId43"/>
      <p:bold r:id="rId44"/>
      <p:italic r:id="rId45"/>
      <p:boldItalic r:id="rId46"/>
    </p:embeddedFont>
    <p:embeddedFont>
      <p:font typeface="DM Sans Bold" pitchFamily="2" charset="0"/>
      <p:regular r:id="rId47"/>
      <p:bold r:id="rId48"/>
    </p:embeddedFont>
    <p:embeddedFont>
      <p:font typeface="DM Sans Italics" panose="020B0604020202020204" charset="0"/>
      <p:regular r:id="rId49"/>
      <p:italic r:id="rId50"/>
    </p:embeddedFont>
    <p:embeddedFont>
      <p:font typeface="Hussar Ekologiczy" panose="020B0604020202020204" charset="0"/>
      <p:regular r:id="rId51"/>
    </p:embeddedFont>
    <p:embeddedFont>
      <p:font typeface="IBM Plex Sans Bold" panose="020B0803050203000203" pitchFamily="34" charset="0"/>
      <p:regular r:id="rId52"/>
      <p:bold r:id="rId53"/>
    </p:embeddedFont>
    <p:embeddedFont>
      <p:font typeface="Kollektif Bold" panose="020B0604020202020204" charset="0"/>
      <p:regular r:id="rId54"/>
      <p:bold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Open Sans Bold" panose="020B0806030504020204" pitchFamily="34" charset="0"/>
      <p:regular r:id="rId68"/>
      <p:bold r:id="rId69"/>
    </p:embeddedFont>
    <p:embeddedFont>
      <p:font typeface="Playlist Script" panose="020B0604020202020204" charset="0"/>
      <p:regular r:id="rId70"/>
    </p:embeddedFont>
    <p:embeddedFont>
      <p:font typeface="Rebel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94485" autoAdjust="0"/>
  </p:normalViewPr>
  <p:slideViewPr>
    <p:cSldViewPr>
      <p:cViewPr varScale="1">
        <p:scale>
          <a:sx n="57" d="100"/>
          <a:sy n="57" d="100"/>
        </p:scale>
        <p:origin x="160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63" Type="http://schemas.openxmlformats.org/officeDocument/2006/relationships/font" Target="fonts/font31.fntdata"/><Relationship Id="rId68" Type="http://schemas.openxmlformats.org/officeDocument/2006/relationships/font" Target="fonts/font3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font" Target="fonts/font34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29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font" Target="fonts/font32.fntdata"/><Relationship Id="rId69" Type="http://schemas.openxmlformats.org/officeDocument/2006/relationships/font" Target="fonts/font37.fntdata"/><Relationship Id="rId8" Type="http://schemas.openxmlformats.org/officeDocument/2006/relationships/slide" Target="slides/slide2.xml"/><Relationship Id="rId51" Type="http://schemas.openxmlformats.org/officeDocument/2006/relationships/font" Target="fonts/font19.fntdata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67" Type="http://schemas.openxmlformats.org/officeDocument/2006/relationships/font" Target="fonts/font35.fntdata"/><Relationship Id="rId20" Type="http://schemas.openxmlformats.org/officeDocument/2006/relationships/slide" Target="slides/slide14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70" Type="http://schemas.openxmlformats.org/officeDocument/2006/relationships/font" Target="fonts/font38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font" Target="fonts/font33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font" Target="fonts/font7.fntdata"/><Relationship Id="rId34" Type="http://schemas.openxmlformats.org/officeDocument/2006/relationships/font" Target="fonts/font2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1.xml"/><Relationship Id="rId71" Type="http://schemas.openxmlformats.org/officeDocument/2006/relationships/font" Target="fonts/font3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7936-00CE-0340-9FAC-93A5407B9AE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2DF-2D1A-DF4D-ACF4-E3984858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2995911"/>
            <a:ext cx="14573250" cy="20672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5464969"/>
            <a:ext cx="12001500" cy="24645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37" y="6197204"/>
            <a:ext cx="14573250" cy="1915418"/>
          </a:xfrm>
        </p:spPr>
        <p:txBody>
          <a:bodyPr anchor="t"/>
          <a:lstStyle>
            <a:lvl1pPr algn="l">
              <a:defRPr sz="5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337" y="4087566"/>
            <a:ext cx="14573250" cy="2109638"/>
          </a:xfrm>
        </p:spPr>
        <p:txBody>
          <a:bodyPr anchor="b"/>
          <a:lstStyle>
            <a:lvl1pPr marL="0" indent="0">
              <a:buNone/>
              <a:defRPr sz="2813">
                <a:solidFill>
                  <a:schemeClr val="tx1">
                    <a:tint val="75000"/>
                  </a:schemeClr>
                </a:solidFill>
              </a:defRPr>
            </a:lvl1pPr>
            <a:lvl2pPr marL="64296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2pPr>
            <a:lvl3pPr marL="128592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92888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57184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321480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85776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450072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514368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5375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158753"/>
            <a:ext cx="7575353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3058418"/>
            <a:ext cx="7575353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09423" y="2158753"/>
            <a:ext cx="7578328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423" y="3058418"/>
            <a:ext cx="7578328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383976"/>
            <a:ext cx="5640587" cy="1634133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219" y="383977"/>
            <a:ext cx="9584531" cy="8230940"/>
          </a:xfrm>
        </p:spPr>
        <p:txBody>
          <a:bodyPr/>
          <a:lstStyle>
            <a:lvl1pPr>
              <a:defRPr sz="4500"/>
            </a:lvl1pPr>
            <a:lvl2pPr>
              <a:defRPr sz="3938"/>
            </a:lvl2pPr>
            <a:lvl3pPr>
              <a:defRPr sz="3375"/>
            </a:lvl3pPr>
            <a:lvl4pPr>
              <a:defRPr sz="2813"/>
            </a:lvl4pPr>
            <a:lvl5pPr>
              <a:defRPr sz="2813"/>
            </a:lvl5pPr>
            <a:lvl6pPr>
              <a:defRPr sz="2813"/>
            </a:lvl6pPr>
            <a:lvl7pPr>
              <a:defRPr sz="2813"/>
            </a:lvl7pPr>
            <a:lvl8pPr>
              <a:defRPr sz="2813"/>
            </a:lvl8pPr>
            <a:lvl9pPr>
              <a:defRPr sz="2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1" y="2018110"/>
            <a:ext cx="5640587" cy="659680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540" y="6750844"/>
            <a:ext cx="10287000" cy="796975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540" y="861715"/>
            <a:ext cx="10287000" cy="5786438"/>
          </a:xfrm>
        </p:spPr>
        <p:txBody>
          <a:bodyPr/>
          <a:lstStyle>
            <a:lvl1pPr marL="0" indent="0">
              <a:buNone/>
              <a:defRPr sz="4500"/>
            </a:lvl1pPr>
            <a:lvl2pPr marL="642960" indent="0">
              <a:buNone/>
              <a:defRPr sz="3938"/>
            </a:lvl2pPr>
            <a:lvl3pPr marL="1285921" indent="0">
              <a:buNone/>
              <a:defRPr sz="3375"/>
            </a:lvl3pPr>
            <a:lvl4pPr marL="1928881" indent="0">
              <a:buNone/>
              <a:defRPr sz="2813"/>
            </a:lvl4pPr>
            <a:lvl5pPr marL="2571841" indent="0">
              <a:buNone/>
              <a:defRPr sz="2813"/>
            </a:lvl5pPr>
            <a:lvl6pPr marL="3214802" indent="0">
              <a:buNone/>
              <a:defRPr sz="2813"/>
            </a:lvl6pPr>
            <a:lvl7pPr marL="3857762" indent="0">
              <a:buNone/>
              <a:defRPr sz="2813"/>
            </a:lvl7pPr>
            <a:lvl8pPr marL="4500723" indent="0">
              <a:buNone/>
              <a:defRPr sz="2813"/>
            </a:lvl8pPr>
            <a:lvl9pPr marL="5143683" indent="0">
              <a:buNone/>
              <a:defRPr sz="2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540" y="7547819"/>
            <a:ext cx="10287000" cy="113183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386210"/>
            <a:ext cx="3857625" cy="82287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86210"/>
            <a:ext cx="11287125" cy="82287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2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3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5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386210"/>
            <a:ext cx="15430500" cy="1607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250282"/>
            <a:ext cx="15430500" cy="636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75" y="8938618"/>
            <a:ext cx="542925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5921" rtl="0" eaLnBrk="1" latinLnBrk="0" hangingPunct="1">
        <a:spcBef>
          <a:spcPct val="0"/>
        </a:spcBef>
        <a:buNone/>
        <a:defRPr sz="6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20" indent="-482220" algn="l" defTabSz="128592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11" indent="-401850" algn="l" defTabSz="1285921" rtl="0" eaLnBrk="1" latinLnBrk="0" hangingPunct="1">
        <a:spcBef>
          <a:spcPct val="20000"/>
        </a:spcBef>
        <a:buFont typeface="Arial" pitchFamily="34" charset="0"/>
        <a:buChar char="–"/>
        <a:defRPr sz="3938" kern="1200">
          <a:solidFill>
            <a:schemeClr val="tx1"/>
          </a:solidFill>
          <a:latin typeface="+mn-lt"/>
          <a:ea typeface="+mn-ea"/>
          <a:cs typeface="+mn-cs"/>
        </a:defRPr>
      </a:lvl2pPr>
      <a:lvl3pPr marL="1607401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250361" indent="-321480" algn="l" defTabSz="1285921" rtl="0" eaLnBrk="1" latinLnBrk="0" hangingPunct="1">
        <a:spcBef>
          <a:spcPct val="20000"/>
        </a:spcBef>
        <a:buFont typeface="Arial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93322" indent="-321480" algn="l" defTabSz="1285921" rtl="0" eaLnBrk="1" latinLnBrk="0" hangingPunct="1">
        <a:spcBef>
          <a:spcPct val="20000"/>
        </a:spcBef>
        <a:buFont typeface="Arial" pitchFamily="34" charset="0"/>
        <a:buChar char="»"/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3628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17924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482220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46516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96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92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88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184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480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776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50072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368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A097-96D1-5740-81DA-43844332EB5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94010-CA3E-EB48-B01E-D4FAC8FB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5545397" y="6396455"/>
            <a:ext cx="7197206" cy="368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Maggie Syme, PhD, MPH</a:t>
            </a:r>
          </a:p>
          <a:p>
            <a:pPr algn="ctr">
              <a:lnSpc>
                <a:spcPts val="4070"/>
              </a:lnSpc>
            </a:pPr>
            <a:endParaRPr lang="en-US" sz="3700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4070"/>
              </a:lnSpc>
            </a:pPr>
            <a:endParaRPr lang="en-US" sz="3700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4070"/>
              </a:lnSpc>
            </a:pPr>
            <a:endParaRPr lang="en-US" sz="3700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4070"/>
              </a:lnSpc>
            </a:pPr>
            <a:endParaRPr lang="en-US" sz="3700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Massachusetts General Hospital</a:t>
            </a:r>
          </a:p>
          <a:p>
            <a:pPr algn="ctr"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Harvard Medical School</a:t>
            </a:r>
          </a:p>
        </p:txBody>
      </p:sp>
      <p:sp>
        <p:nvSpPr>
          <p:cNvPr id="39" name="Freeform 39"/>
          <p:cNvSpPr/>
          <p:nvPr/>
        </p:nvSpPr>
        <p:spPr>
          <a:xfrm>
            <a:off x="6714907" y="7356094"/>
            <a:ext cx="4858186" cy="1137617"/>
          </a:xfrm>
          <a:custGeom>
            <a:avLst/>
            <a:gdLst/>
            <a:ahLst/>
            <a:cxnLst/>
            <a:rect l="l" t="t" r="r" b="b"/>
            <a:pathLst>
              <a:path w="4858186" h="1137617">
                <a:moveTo>
                  <a:pt x="0" y="0"/>
                </a:moveTo>
                <a:lnTo>
                  <a:pt x="4858186" y="0"/>
                </a:lnTo>
                <a:lnTo>
                  <a:pt x="4858186" y="1137618"/>
                </a:lnTo>
                <a:lnTo>
                  <a:pt x="0" y="1137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3486377" y="3740150"/>
            <a:ext cx="1131524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Intimacy and Dementia:</a:t>
            </a:r>
          </a:p>
          <a:p>
            <a:pPr algn="ctr">
              <a:lnSpc>
                <a:spcPts val="6900"/>
              </a:lnSpc>
            </a:pPr>
            <a:r>
              <a:rPr lang="en-US" sz="69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 ACCEPTED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5" name="Group 15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40511" y="676936"/>
            <a:ext cx="6046286" cy="1280598"/>
            <a:chOff x="0" y="0"/>
            <a:chExt cx="8061715" cy="170746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8061715" cy="1707463"/>
              <a:chOff x="0" y="0"/>
              <a:chExt cx="1592438" cy="33727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92438" cy="337277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337277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71974"/>
                    </a:lnTo>
                    <a:cubicBezTo>
                      <a:pt x="1592438" y="308040"/>
                      <a:pt x="1563201" y="337277"/>
                      <a:pt x="1527135" y="337277"/>
                    </a:cubicBezTo>
                    <a:lnTo>
                      <a:pt x="65303" y="337277"/>
                    </a:lnTo>
                    <a:cubicBezTo>
                      <a:pt x="47983" y="337277"/>
                      <a:pt x="31373" y="330397"/>
                      <a:pt x="19127" y="318150"/>
                    </a:cubicBezTo>
                    <a:cubicBezTo>
                      <a:pt x="6880" y="305903"/>
                      <a:pt x="0" y="289294"/>
                      <a:pt x="0" y="271974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19050"/>
                <a:ext cx="1592438" cy="318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21076" y="329734"/>
              <a:ext cx="7082546" cy="1145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9"/>
                </a:lnSpc>
              </a:pPr>
              <a:r>
                <a:rPr lang="en-US" sz="5699" b="1">
                  <a:solidFill>
                    <a:srgbClr val="000000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AGEISM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549711" y="4277389"/>
            <a:ext cx="1540329" cy="770164"/>
            <a:chOff x="0" y="0"/>
            <a:chExt cx="812800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B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7800" y="19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5402" y="2544968"/>
            <a:ext cx="7664284" cy="523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6"/>
              </a:lnSpc>
              <a:spcBef>
                <a:spcPct val="0"/>
              </a:spcBef>
            </a:pPr>
            <a:r>
              <a:rPr lang="en-US" sz="385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“Ideas, attitudes, beliefs, and practices on the part of individuals that are biased against persons or groups based on their older age.”</a:t>
            </a:r>
          </a:p>
          <a:p>
            <a:pPr algn="ctr">
              <a:lnSpc>
                <a:spcPts val="4276"/>
              </a:lnSpc>
              <a:spcBef>
                <a:spcPct val="0"/>
              </a:spcBef>
            </a:pPr>
            <a:endParaRPr lang="en-US" sz="385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276"/>
              </a:lnSpc>
              <a:spcBef>
                <a:spcPct val="0"/>
              </a:spcBef>
            </a:pPr>
            <a:r>
              <a:rPr lang="en-US" sz="385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(International Longevity Center, 2006)</a:t>
            </a:r>
          </a:p>
          <a:p>
            <a:pPr algn="ctr">
              <a:lnSpc>
                <a:spcPts val="2722"/>
              </a:lnSpc>
              <a:spcBef>
                <a:spcPct val="0"/>
              </a:spcBef>
            </a:pPr>
            <a:endParaRPr lang="en-US" sz="385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276"/>
              </a:lnSpc>
              <a:spcBef>
                <a:spcPct val="0"/>
              </a:spcBef>
            </a:pPr>
            <a:endParaRPr lang="en-US" sz="385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109089" y="2544968"/>
            <a:ext cx="6497596" cy="427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3"/>
              </a:lnSpc>
              <a:spcBef>
                <a:spcPct val="0"/>
              </a:spcBef>
            </a:pPr>
            <a:r>
              <a:rPr lang="en-US" sz="38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Stigmatic beliefs and attitudes about aging sexuality, fueled by cultural values, stereotypes, and misconceptions</a:t>
            </a:r>
          </a:p>
          <a:p>
            <a:pPr algn="ctr">
              <a:lnSpc>
                <a:spcPts val="4273"/>
              </a:lnSpc>
              <a:spcBef>
                <a:spcPct val="0"/>
              </a:spcBef>
            </a:pPr>
            <a:endParaRPr lang="en-US" sz="384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273"/>
              </a:lnSpc>
              <a:spcBef>
                <a:spcPct val="0"/>
              </a:spcBef>
            </a:pPr>
            <a:r>
              <a:rPr lang="en-US" sz="38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(embedded across the </a:t>
            </a:r>
            <a:r>
              <a:rPr lang="en-US" sz="384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lifecourse</a:t>
            </a:r>
            <a:r>
              <a:rPr lang="en-US" sz="384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04191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59539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840511" y="968498"/>
            <a:ext cx="6046286" cy="1280598"/>
            <a:chOff x="0" y="0"/>
            <a:chExt cx="8061715" cy="170746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8061715" cy="1707463"/>
              <a:chOff x="0" y="0"/>
              <a:chExt cx="1592438" cy="33727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92438" cy="337277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337277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71974"/>
                    </a:lnTo>
                    <a:cubicBezTo>
                      <a:pt x="1592438" y="308040"/>
                      <a:pt x="1563201" y="337277"/>
                      <a:pt x="1527135" y="337277"/>
                    </a:cubicBezTo>
                    <a:lnTo>
                      <a:pt x="65303" y="337277"/>
                    </a:lnTo>
                    <a:cubicBezTo>
                      <a:pt x="47983" y="337277"/>
                      <a:pt x="31373" y="330397"/>
                      <a:pt x="19127" y="318150"/>
                    </a:cubicBezTo>
                    <a:cubicBezTo>
                      <a:pt x="6880" y="305903"/>
                      <a:pt x="0" y="289294"/>
                      <a:pt x="0" y="271974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9050"/>
                <a:ext cx="1592438" cy="318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21076" y="329734"/>
              <a:ext cx="7082546" cy="1145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9"/>
                </a:lnSpc>
              </a:pPr>
              <a:r>
                <a:rPr lang="en-US" sz="5699" b="1">
                  <a:solidFill>
                    <a:srgbClr val="000000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AGEISM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44866" y="4034327"/>
            <a:ext cx="4923120" cy="492312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6169" y="0"/>
                  </a:moveTo>
                  <a:lnTo>
                    <a:pt x="776631" y="0"/>
                  </a:lnTo>
                  <a:cubicBezTo>
                    <a:pt x="786224" y="0"/>
                    <a:pt x="795423" y="3811"/>
                    <a:pt x="802206" y="10594"/>
                  </a:cubicBezTo>
                  <a:cubicBezTo>
                    <a:pt x="808989" y="17377"/>
                    <a:pt x="812800" y="26576"/>
                    <a:pt x="812800" y="36169"/>
                  </a:cubicBezTo>
                  <a:lnTo>
                    <a:pt x="812800" y="776631"/>
                  </a:lnTo>
                  <a:cubicBezTo>
                    <a:pt x="812800" y="786224"/>
                    <a:pt x="808989" y="795423"/>
                    <a:pt x="802206" y="802206"/>
                  </a:cubicBezTo>
                  <a:cubicBezTo>
                    <a:pt x="795423" y="808989"/>
                    <a:pt x="786224" y="812800"/>
                    <a:pt x="776631" y="812800"/>
                  </a:cubicBezTo>
                  <a:lnTo>
                    <a:pt x="36169" y="812800"/>
                  </a:lnTo>
                  <a:cubicBezTo>
                    <a:pt x="26576" y="812800"/>
                    <a:pt x="17377" y="808989"/>
                    <a:pt x="10594" y="802206"/>
                  </a:cubicBezTo>
                  <a:cubicBezTo>
                    <a:pt x="3811" y="795423"/>
                    <a:pt x="0" y="786224"/>
                    <a:pt x="0" y="776631"/>
                  </a:cubicBezTo>
                  <a:lnTo>
                    <a:pt x="0" y="36169"/>
                  </a:lnTo>
                  <a:cubicBezTo>
                    <a:pt x="0" y="26576"/>
                    <a:pt x="3811" y="17377"/>
                    <a:pt x="10594" y="10594"/>
                  </a:cubicBezTo>
                  <a:cubicBezTo>
                    <a:pt x="17377" y="3811"/>
                    <a:pt x="26576" y="0"/>
                    <a:pt x="36169" y="0"/>
                  </a:cubicBezTo>
                  <a:close/>
                </a:path>
              </a:pathLst>
            </a:custGeom>
            <a:blipFill>
              <a:blip r:embed="rId10"/>
              <a:stretch>
                <a:fillRect t="-13833" b="-138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50433" y="3579617"/>
            <a:ext cx="5870976" cy="3744059"/>
            <a:chOff x="0" y="0"/>
            <a:chExt cx="1274534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74534" cy="812800"/>
            </a:xfrm>
            <a:custGeom>
              <a:avLst/>
              <a:gdLst/>
              <a:ahLst/>
              <a:cxnLst/>
              <a:rect l="l" t="t" r="r" b="b"/>
              <a:pathLst>
                <a:path w="1274534" h="812800">
                  <a:moveTo>
                    <a:pt x="30330" y="0"/>
                  </a:moveTo>
                  <a:lnTo>
                    <a:pt x="1244204" y="0"/>
                  </a:lnTo>
                  <a:cubicBezTo>
                    <a:pt x="1260955" y="0"/>
                    <a:pt x="1274534" y="13579"/>
                    <a:pt x="1274534" y="30330"/>
                  </a:cubicBezTo>
                  <a:lnTo>
                    <a:pt x="1274534" y="782470"/>
                  </a:lnTo>
                  <a:cubicBezTo>
                    <a:pt x="1274534" y="790514"/>
                    <a:pt x="1271338" y="798229"/>
                    <a:pt x="1265650" y="803917"/>
                  </a:cubicBezTo>
                  <a:cubicBezTo>
                    <a:pt x="1259962" y="809605"/>
                    <a:pt x="1252248" y="812800"/>
                    <a:pt x="1244204" y="812800"/>
                  </a:cubicBezTo>
                  <a:lnTo>
                    <a:pt x="30330" y="812800"/>
                  </a:lnTo>
                  <a:cubicBezTo>
                    <a:pt x="22286" y="812800"/>
                    <a:pt x="14571" y="809605"/>
                    <a:pt x="8883" y="803917"/>
                  </a:cubicBezTo>
                  <a:cubicBezTo>
                    <a:pt x="3195" y="798229"/>
                    <a:pt x="0" y="790514"/>
                    <a:pt x="0" y="782470"/>
                  </a:cubicBezTo>
                  <a:lnTo>
                    <a:pt x="0" y="30330"/>
                  </a:lnTo>
                  <a:cubicBezTo>
                    <a:pt x="0" y="22286"/>
                    <a:pt x="3195" y="14571"/>
                    <a:pt x="8883" y="8883"/>
                  </a:cubicBezTo>
                  <a:cubicBezTo>
                    <a:pt x="14571" y="3195"/>
                    <a:pt x="22286" y="0"/>
                    <a:pt x="30330" y="0"/>
                  </a:cubicBezTo>
                  <a:close/>
                </a:path>
              </a:pathLst>
            </a:custGeom>
            <a:blipFill>
              <a:blip r:embed="rId11"/>
              <a:stretch>
                <a:fillRect r="-114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585905" y="1535344"/>
            <a:ext cx="760003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GENDERED STEREOTYPES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540395" y="4927136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OCT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06286" y="8096449"/>
            <a:ext cx="5344437" cy="56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89">
                <a:solidFill>
                  <a:srgbClr val="545454"/>
                </a:solidFill>
                <a:latin typeface="Agrandir Bold"/>
                <a:ea typeface="Agrandir Bold"/>
                <a:cs typeface="Agrandir Bold"/>
                <a:sym typeface="Agrandir Bold"/>
              </a:rPr>
              <a:t>Can you think of counters?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35269" y="9413211"/>
            <a:ext cx="7301304" cy="66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Gerwitz-Meydan et al.; Gerontologist, 2023, Vol. 63, No. 2, 218–230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https://doi.org/10.1093/geront/gnac093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69191"/>
            <a:ext cx="1475373" cy="1475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5287125"/>
            <a:ext cx="1475373" cy="147537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7202241"/>
            <a:ext cx="1475373" cy="147537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9622" y="669738"/>
            <a:ext cx="6046286" cy="1280598"/>
            <a:chOff x="0" y="0"/>
            <a:chExt cx="8061715" cy="170746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061715" cy="1707463"/>
              <a:chOff x="0" y="0"/>
              <a:chExt cx="1592438" cy="3372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92438" cy="337277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337277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71974"/>
                    </a:lnTo>
                    <a:cubicBezTo>
                      <a:pt x="1592438" y="308040"/>
                      <a:pt x="1563201" y="337277"/>
                      <a:pt x="1527135" y="337277"/>
                    </a:cubicBezTo>
                    <a:lnTo>
                      <a:pt x="65303" y="337277"/>
                    </a:lnTo>
                    <a:cubicBezTo>
                      <a:pt x="47983" y="337277"/>
                      <a:pt x="31373" y="330397"/>
                      <a:pt x="19127" y="318150"/>
                    </a:cubicBezTo>
                    <a:cubicBezTo>
                      <a:pt x="6880" y="305903"/>
                      <a:pt x="0" y="289294"/>
                      <a:pt x="0" y="271974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1592438" cy="318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21076" y="450676"/>
              <a:ext cx="7082546" cy="1145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9"/>
                </a:lnSpc>
              </a:pPr>
              <a:r>
                <a:rPr lang="en-US" sz="5699" b="1" dirty="0">
                  <a:solidFill>
                    <a:srgbClr val="000000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AGEISM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0639" y="3641129"/>
            <a:ext cx="931495" cy="931495"/>
          </a:xfrm>
          <a:custGeom>
            <a:avLst/>
            <a:gdLst/>
            <a:ahLst/>
            <a:cxnLst/>
            <a:rect l="l" t="t" r="r" b="b"/>
            <a:pathLst>
              <a:path w="931495" h="931495">
                <a:moveTo>
                  <a:pt x="0" y="0"/>
                </a:moveTo>
                <a:lnTo>
                  <a:pt x="931495" y="0"/>
                </a:lnTo>
                <a:lnTo>
                  <a:pt x="931495" y="931496"/>
                </a:lnTo>
                <a:lnTo>
                  <a:pt x="0" y="931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78342" y="5436766"/>
            <a:ext cx="1176089" cy="1176089"/>
          </a:xfrm>
          <a:custGeom>
            <a:avLst/>
            <a:gdLst/>
            <a:ahLst/>
            <a:cxnLst/>
            <a:rect l="l" t="t" r="r" b="b"/>
            <a:pathLst>
              <a:path w="1176089" h="1176089">
                <a:moveTo>
                  <a:pt x="0" y="0"/>
                </a:moveTo>
                <a:lnTo>
                  <a:pt x="1176089" y="0"/>
                </a:lnTo>
                <a:lnTo>
                  <a:pt x="1176089" y="1176089"/>
                </a:lnTo>
                <a:lnTo>
                  <a:pt x="0" y="11760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81589" y="7546946"/>
            <a:ext cx="999244" cy="843112"/>
          </a:xfrm>
          <a:custGeom>
            <a:avLst/>
            <a:gdLst/>
            <a:ahLst/>
            <a:cxnLst/>
            <a:rect l="l" t="t" r="r" b="b"/>
            <a:pathLst>
              <a:path w="999244" h="843112">
                <a:moveTo>
                  <a:pt x="0" y="0"/>
                </a:moveTo>
                <a:lnTo>
                  <a:pt x="999244" y="0"/>
                </a:lnTo>
                <a:lnTo>
                  <a:pt x="999244" y="843113"/>
                </a:lnTo>
                <a:lnTo>
                  <a:pt x="0" y="843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1014933" y="189318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89823" y="3282096"/>
            <a:ext cx="346269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INTERNALIZED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89823" y="3807708"/>
            <a:ext cx="748327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Exposed to messages about aging (and sexuality and intimacy) across the </a:t>
            </a:r>
            <a:r>
              <a:rPr lang="en-US" sz="2699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lifecourse</a:t>
            </a:r>
            <a:endParaRPr lang="en-US" sz="2699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89823" y="5198358"/>
            <a:ext cx="242762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ACTIVATED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9823" y="5727314"/>
            <a:ext cx="748327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Self-relevance of aging sexual stereotypes initiates more concsious activation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89823" y="7113437"/>
            <a:ext cx="301436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27C9D"/>
                </a:solidFill>
                <a:latin typeface="DM Sans Bold"/>
                <a:ea typeface="DM Sans Bold"/>
                <a:cs typeface="DM Sans Bold"/>
                <a:sym typeface="DM Sans Bold"/>
              </a:rPr>
              <a:t>ENACTED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89823" y="7642393"/>
            <a:ext cx="748327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Observed direct effects on thoughts, behaviors, feelings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9622" y="2184016"/>
            <a:ext cx="8955993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Stereotype Embodiment Theory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9454" y="9353889"/>
            <a:ext cx="8955993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Levy BR, Leifheit-Limson E.; Psychol Aging. 2009 Mar;24(1):230-3. 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doi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10.1037/a0014563.</a:t>
            </a: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2D36CFA3-0B2B-1898-F5ED-BB41F2885FEB}"/>
              </a:ext>
            </a:extLst>
          </p:cNvPr>
          <p:cNvSpPr txBox="1"/>
          <p:nvPr/>
        </p:nvSpPr>
        <p:spPr>
          <a:xfrm>
            <a:off x="11014933" y="3508922"/>
            <a:ext cx="649759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How does it work with intimacy and dementia?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717" y="690045"/>
            <a:ext cx="886920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CHALLENGES (ACCEPTED)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71044" y="3339156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4680540" cy="778361"/>
            <a:chOff x="0" y="0"/>
            <a:chExt cx="1232735" cy="20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9405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CONCEPTUALIZATION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921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AGESIM</a:t>
            </a:r>
          </a:p>
        </p:txBody>
      </p:sp>
      <p:grpSp>
        <p:nvGrpSpPr>
          <p:cNvPr id="15" name="Group 15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0469" y="5441001"/>
            <a:ext cx="16230600" cy="2738533"/>
            <a:chOff x="0" y="0"/>
            <a:chExt cx="21640800" cy="36513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0"/>
              <a:ext cx="21640800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14999">
                  <a:solidFill>
                    <a:srgbClr val="000000"/>
                  </a:solidFill>
                  <a:latin typeface="Rebel"/>
                  <a:ea typeface="Rebel"/>
                  <a:cs typeface="Rebel"/>
                  <a:sym typeface="Rebel"/>
                </a:rPr>
                <a:t>What’s in the way?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4974"/>
              <a:ext cx="21640800" cy="347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6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48336" y="3339156"/>
            <a:ext cx="4680540" cy="778361"/>
            <a:chOff x="0" y="0"/>
            <a:chExt cx="1232735" cy="205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INCLUSIVITY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488" y="1134130"/>
            <a:ext cx="1091826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SEXUAL AND GENDER IDENTITY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434153" y="2384266"/>
            <a:ext cx="14152214" cy="469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249" lvl="1" indent="-351125" algn="l">
              <a:lnSpc>
                <a:spcPts val="4553"/>
              </a:lnSpc>
              <a:buAutoNum type="arabicPeriod"/>
            </a:pPr>
            <a:r>
              <a:rPr lang="en-US" sz="325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LGB older adults experience significantly more health disparities and SDOH risk than their heterosexual counterparts (</a:t>
            </a:r>
            <a:r>
              <a:rPr lang="en-US" sz="3252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Fredriksen-Goldsen et al., 2013</a:t>
            </a:r>
          </a:p>
          <a:p>
            <a:pPr marL="702249" lvl="1" indent="-351125" algn="l">
              <a:lnSpc>
                <a:spcPts val="4553"/>
              </a:lnSpc>
              <a:buAutoNum type="arabicPeriod"/>
            </a:pPr>
            <a:r>
              <a:rPr lang="en-US" sz="325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LGB older adults report similar sexual expression as heterosexual counterparts, some evidence of more sexual health disparities, and similarly no one is asking (</a:t>
            </a:r>
            <a:r>
              <a:rPr lang="en-US" sz="3252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Brennan-Ing, et al. 2020</a:t>
            </a:r>
            <a:r>
              <a:rPr lang="en-US" sz="325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) </a:t>
            </a:r>
          </a:p>
          <a:p>
            <a:pPr marL="702249" lvl="1" indent="-351125" algn="l">
              <a:lnSpc>
                <a:spcPts val="4553"/>
              </a:lnSpc>
              <a:buAutoNum type="arabicPeriod"/>
            </a:pPr>
            <a:r>
              <a:rPr lang="en-US" sz="325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Evidence that ageism and sexual and gender minority stigmas compound (</a:t>
            </a:r>
            <a:r>
              <a:rPr lang="en-US" sz="3252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Lyons et al., 2021</a:t>
            </a:r>
            <a:r>
              <a:rPr lang="en-US" sz="325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87737" y="7908497"/>
            <a:ext cx="12112526" cy="160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14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Sexuality and Aging: Let’s Keep Talking About This, Shall We</a:t>
            </a:r>
            <a:r>
              <a:rPr lang="en-US" sz="314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</a:p>
          <a:p>
            <a:pPr algn="ctr">
              <a:lnSpc>
                <a:spcPts val="4260"/>
              </a:lnSpc>
            </a:pPr>
            <a:r>
              <a:rPr lang="en-US" sz="304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Suzanne Meeks, PhD, FGSA</a:t>
            </a:r>
          </a:p>
          <a:p>
            <a:pPr algn="ctr">
              <a:lnSpc>
                <a:spcPts val="4260"/>
              </a:lnSpc>
            </a:pPr>
            <a:r>
              <a:rPr lang="en-US" sz="304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Gerontologist Special Issue!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4F4CA-5FCD-31D5-2E19-F4E7A8A59567}"/>
              </a:ext>
            </a:extLst>
          </p:cNvPr>
          <p:cNvSpPr txBox="1"/>
          <p:nvPr/>
        </p:nvSpPr>
        <p:spPr>
          <a:xfrm>
            <a:off x="2456329" y="9879106"/>
            <a:ext cx="871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Fredrisken-Goldsen</a:t>
            </a:r>
            <a:r>
              <a:rPr lang="en-US" dirty="0"/>
              <a:t> et al. October 2013, Vol 103, No. 10 | American Journal of Public Health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717" y="690045"/>
            <a:ext cx="886920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CHALLENGES (ACCEPTED)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541833" y="3460288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SEXUAL AUTONOMY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5232077" cy="795066"/>
            <a:chOff x="0" y="0"/>
            <a:chExt cx="1377996" cy="209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7996" cy="209400"/>
            </a:xfrm>
            <a:custGeom>
              <a:avLst/>
              <a:gdLst/>
              <a:ahLst/>
              <a:cxnLst/>
              <a:rect l="l" t="t" r="r" b="b"/>
              <a:pathLst>
                <a:path w="1377996" h="209400">
                  <a:moveTo>
                    <a:pt x="75465" y="0"/>
                  </a:moveTo>
                  <a:lnTo>
                    <a:pt x="1302531" y="0"/>
                  </a:lnTo>
                  <a:cubicBezTo>
                    <a:pt x="1344209" y="0"/>
                    <a:pt x="1377996" y="33787"/>
                    <a:pt x="1377996" y="75465"/>
                  </a:cubicBezTo>
                  <a:lnTo>
                    <a:pt x="1377996" y="133935"/>
                  </a:lnTo>
                  <a:cubicBezTo>
                    <a:pt x="1377996" y="175613"/>
                    <a:pt x="1344209" y="209400"/>
                    <a:pt x="1302531" y="209400"/>
                  </a:cubicBezTo>
                  <a:lnTo>
                    <a:pt x="75465" y="209400"/>
                  </a:lnTo>
                  <a:cubicBezTo>
                    <a:pt x="33787" y="209400"/>
                    <a:pt x="0" y="175613"/>
                    <a:pt x="0" y="1339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377996" cy="19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5879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CONCEPTUALIZATION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921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AGEISM</a:t>
            </a:r>
          </a:p>
        </p:txBody>
      </p:sp>
      <p:grpSp>
        <p:nvGrpSpPr>
          <p:cNvPr id="15" name="Group 15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0469" y="5441001"/>
            <a:ext cx="16230600" cy="2738533"/>
            <a:chOff x="0" y="0"/>
            <a:chExt cx="21640800" cy="36513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0"/>
              <a:ext cx="21640800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14999">
                  <a:solidFill>
                    <a:srgbClr val="000000"/>
                  </a:solidFill>
                  <a:latin typeface="Rebel"/>
                  <a:ea typeface="Rebel"/>
                  <a:cs typeface="Rebel"/>
                  <a:sym typeface="Rebel"/>
                </a:rPr>
                <a:t>What’s in the way?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4974"/>
              <a:ext cx="21640800" cy="347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6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48336" y="3460288"/>
            <a:ext cx="4680540" cy="778361"/>
            <a:chOff x="0" y="0"/>
            <a:chExt cx="1232735" cy="205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INCLUSIVITY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784677" y="-155218"/>
            <a:ext cx="11503323" cy="10597437"/>
          </a:xfrm>
          <a:custGeom>
            <a:avLst/>
            <a:gdLst/>
            <a:ahLst/>
            <a:cxnLst/>
            <a:rect l="l" t="t" r="r" b="b"/>
            <a:pathLst>
              <a:path w="11503323" h="10597437">
                <a:moveTo>
                  <a:pt x="0" y="0"/>
                </a:moveTo>
                <a:lnTo>
                  <a:pt x="11503323" y="0"/>
                </a:lnTo>
                <a:lnTo>
                  <a:pt x="11503323" y="10597436"/>
                </a:lnTo>
                <a:lnTo>
                  <a:pt x="0" y="1059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35226" y="3598907"/>
            <a:ext cx="5349451" cy="3941700"/>
          </a:xfrm>
          <a:custGeom>
            <a:avLst/>
            <a:gdLst/>
            <a:ahLst/>
            <a:cxnLst/>
            <a:rect l="l" t="t" r="r" b="b"/>
            <a:pathLst>
              <a:path w="5349451" h="3941700">
                <a:moveTo>
                  <a:pt x="0" y="0"/>
                </a:moveTo>
                <a:lnTo>
                  <a:pt x="5349451" y="0"/>
                </a:lnTo>
                <a:lnTo>
                  <a:pt x="5349451" y="3941701"/>
                </a:lnTo>
                <a:lnTo>
                  <a:pt x="0" y="3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63898" y="1028700"/>
            <a:ext cx="7241510" cy="1027869"/>
            <a:chOff x="0" y="0"/>
            <a:chExt cx="9655347" cy="137049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655347" cy="1370492"/>
              <a:chOff x="0" y="0"/>
              <a:chExt cx="1907229" cy="27071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07229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907229" h="270714">
                    <a:moveTo>
                      <a:pt x="54524" y="0"/>
                    </a:moveTo>
                    <a:lnTo>
                      <a:pt x="1852705" y="0"/>
                    </a:lnTo>
                    <a:cubicBezTo>
                      <a:pt x="1882818" y="0"/>
                      <a:pt x="1907229" y="24411"/>
                      <a:pt x="1907229" y="54524"/>
                    </a:cubicBezTo>
                    <a:lnTo>
                      <a:pt x="1907229" y="216190"/>
                    </a:lnTo>
                    <a:cubicBezTo>
                      <a:pt x="1907229" y="246303"/>
                      <a:pt x="1882818" y="270714"/>
                      <a:pt x="1852705" y="270714"/>
                    </a:cubicBezTo>
                    <a:lnTo>
                      <a:pt x="54524" y="270714"/>
                    </a:lnTo>
                    <a:cubicBezTo>
                      <a:pt x="24411" y="270714"/>
                      <a:pt x="0" y="246303"/>
                      <a:pt x="0" y="216190"/>
                    </a:cubicBezTo>
                    <a:lnTo>
                      <a:pt x="0" y="54524"/>
                    </a:lnTo>
                    <a:cubicBezTo>
                      <a:pt x="0" y="24411"/>
                      <a:pt x="24411" y="0"/>
                      <a:pt x="54524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19050"/>
                <a:ext cx="1907229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44792" y="312249"/>
              <a:ext cx="916576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 b="1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SEXUAL AUTONOMY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78674" y="9277350"/>
            <a:ext cx="9404647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Syme ML et al.; 2017 Health Expectations, 20(4), 705–713. https://doi.org/10.1111/hex.12509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0265" y="7802865"/>
            <a:ext cx="1258888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N = 1194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975259" y="4964432"/>
            <a:ext cx="5158463" cy="4771138"/>
          </a:xfrm>
          <a:custGeom>
            <a:avLst/>
            <a:gdLst/>
            <a:ahLst/>
            <a:cxnLst/>
            <a:rect l="l" t="t" r="r" b="b"/>
            <a:pathLst>
              <a:path w="5158463" h="4771138">
                <a:moveTo>
                  <a:pt x="0" y="0"/>
                </a:moveTo>
                <a:lnTo>
                  <a:pt x="5158463" y="0"/>
                </a:lnTo>
                <a:lnTo>
                  <a:pt x="5158463" y="4771139"/>
                </a:lnTo>
                <a:lnTo>
                  <a:pt x="0" y="4771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41904" y="2073613"/>
            <a:ext cx="4866709" cy="2924390"/>
          </a:xfrm>
          <a:custGeom>
            <a:avLst/>
            <a:gdLst/>
            <a:ahLst/>
            <a:cxnLst/>
            <a:rect l="l" t="t" r="r" b="b"/>
            <a:pathLst>
              <a:path w="4866709" h="2924390">
                <a:moveTo>
                  <a:pt x="0" y="0"/>
                </a:moveTo>
                <a:lnTo>
                  <a:pt x="4866709" y="0"/>
                </a:lnTo>
                <a:lnTo>
                  <a:pt x="4866709" y="2924390"/>
                </a:lnTo>
                <a:lnTo>
                  <a:pt x="0" y="2924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9079167" y="2512887"/>
            <a:ext cx="7219686" cy="546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945" lvl="1" indent="-275472" algn="l">
              <a:lnSpc>
                <a:spcPts val="2832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aging public generally support sexual expression in long-term care across situations (M= 5.03, SD = 1.76). The older the consumer the more appropriate the behavior, across situations. </a:t>
            </a:r>
          </a:p>
          <a:p>
            <a:pPr algn="l">
              <a:lnSpc>
                <a:spcPts val="2832"/>
              </a:lnSpc>
            </a:pPr>
            <a:endParaRPr lang="en-US" sz="255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50945" lvl="1" indent="-275472" algn="l">
              <a:lnSpc>
                <a:spcPts val="2832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Evidence of a nuanced vs. all-or-nothing approach to sexual expression (increase risk, decrease appropriateness).</a:t>
            </a:r>
          </a:p>
          <a:p>
            <a:pPr algn="l">
              <a:lnSpc>
                <a:spcPts val="2832"/>
              </a:lnSpc>
            </a:pPr>
            <a:endParaRPr lang="en-US" sz="255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50945" lvl="1" indent="-275472" algn="l">
              <a:lnSpc>
                <a:spcPts val="2832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Aging public pick up on assent vs. consent and consider it in their decisions.</a:t>
            </a:r>
          </a:p>
          <a:p>
            <a:pPr algn="l">
              <a:lnSpc>
                <a:spcPts val="2832"/>
              </a:lnSpc>
            </a:pPr>
            <a:endParaRPr lang="en-US" sz="255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50945" lvl="1" indent="-275472" algn="l">
              <a:lnSpc>
                <a:spcPts val="2832"/>
              </a:lnSpc>
              <a:buFont typeface="Arial"/>
              <a:buChar char="•"/>
            </a:pPr>
            <a:r>
              <a:rPr lang="en-US" sz="255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Cognition is only relevant in the context of relationships vs. sole decisional factor.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33356" y="330911"/>
            <a:ext cx="7241510" cy="1027869"/>
            <a:chOff x="0" y="0"/>
            <a:chExt cx="9655347" cy="1370492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655347" cy="1370492"/>
              <a:chOff x="0" y="0"/>
              <a:chExt cx="1907229" cy="27071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07229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907229" h="270714">
                    <a:moveTo>
                      <a:pt x="54524" y="0"/>
                    </a:moveTo>
                    <a:lnTo>
                      <a:pt x="1852705" y="0"/>
                    </a:lnTo>
                    <a:cubicBezTo>
                      <a:pt x="1882818" y="0"/>
                      <a:pt x="1907229" y="24411"/>
                      <a:pt x="1907229" y="54524"/>
                    </a:cubicBezTo>
                    <a:lnTo>
                      <a:pt x="1907229" y="216190"/>
                    </a:lnTo>
                    <a:cubicBezTo>
                      <a:pt x="1907229" y="246303"/>
                      <a:pt x="1882818" y="270714"/>
                      <a:pt x="1852705" y="270714"/>
                    </a:cubicBezTo>
                    <a:lnTo>
                      <a:pt x="54524" y="270714"/>
                    </a:lnTo>
                    <a:cubicBezTo>
                      <a:pt x="24411" y="270714"/>
                      <a:pt x="0" y="246303"/>
                      <a:pt x="0" y="216190"/>
                    </a:cubicBezTo>
                    <a:lnTo>
                      <a:pt x="0" y="54524"/>
                    </a:lnTo>
                    <a:cubicBezTo>
                      <a:pt x="0" y="24411"/>
                      <a:pt x="24411" y="0"/>
                      <a:pt x="54524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1907229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44792" y="312249"/>
              <a:ext cx="916576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 b="1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SEXUAL AUTONOMY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33356" y="5110940"/>
            <a:ext cx="1127125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N = 389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26115" y="9280617"/>
            <a:ext cx="7387126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Syme ML et al.; </a:t>
            </a:r>
            <a:r>
              <a:rPr lang="en-US" sz="2300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Gerontologist,</a:t>
            </a: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2020:60(4), 725–734. https://doi.org/10.1093/geront/gnz016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70635" y="1426386"/>
            <a:ext cx="10620170" cy="78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1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PERSON-CENTERED VIEW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3AFDD-721A-D62C-9F04-7633CE3D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3A12290-9FB5-B3DF-DA55-4BE9205F2C2D}"/>
              </a:ext>
            </a:extLst>
          </p:cNvPr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A1271C-B875-644B-A25F-8343A334DF87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6F6EE4A-50A7-5872-77C8-61399E4F7940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53BE805-5A4C-4E40-E468-232B2C95BFAB}"/>
              </a:ext>
            </a:extLst>
          </p:cNvPr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E3A379-2CA0-0C6D-BB4A-32EFF462E3B1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6606F6C-7524-D3FB-0CF1-B7472D21CE60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D4A125C-8D11-034C-0109-3F9C9A521830}"/>
              </a:ext>
            </a:extLst>
          </p:cNvPr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E31300D-45B5-D076-D4B7-2736C27BF7E6}"/>
              </a:ext>
            </a:extLst>
          </p:cNvPr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AEB72EC-4E00-4695-2D4E-FC862BFF9C61}"/>
              </a:ext>
            </a:extLst>
          </p:cNvPr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83A0C69-55F8-902B-3972-42CE44674D82}"/>
              </a:ext>
            </a:extLst>
          </p:cNvPr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3FFE1DEE-0F1F-853C-5C77-3968A8A17F5A}"/>
              </a:ext>
            </a:extLst>
          </p:cNvPr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74EB544-BD8B-62FB-D18F-5F601AFBC76D}"/>
              </a:ext>
            </a:extLst>
          </p:cNvPr>
          <p:cNvGrpSpPr/>
          <p:nvPr/>
        </p:nvGrpSpPr>
        <p:grpSpPr>
          <a:xfrm>
            <a:off x="863898" y="1028700"/>
            <a:ext cx="7241510" cy="1027869"/>
            <a:chOff x="0" y="0"/>
            <a:chExt cx="9655347" cy="1370492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8F1E9B8-CB59-15C4-36D0-D1DBC3153892}"/>
                </a:ext>
              </a:extLst>
            </p:cNvPr>
            <p:cNvGrpSpPr/>
            <p:nvPr/>
          </p:nvGrpSpPr>
          <p:grpSpPr>
            <a:xfrm>
              <a:off x="0" y="0"/>
              <a:ext cx="9655347" cy="1370492"/>
              <a:chOff x="0" y="0"/>
              <a:chExt cx="1907229" cy="270714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951F343-3455-2F99-48E9-7F7DFB5AB24C}"/>
                  </a:ext>
                </a:extLst>
              </p:cNvPr>
              <p:cNvSpPr/>
              <p:nvPr/>
            </p:nvSpPr>
            <p:spPr>
              <a:xfrm>
                <a:off x="0" y="0"/>
                <a:ext cx="1907229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907229" h="270714">
                    <a:moveTo>
                      <a:pt x="54524" y="0"/>
                    </a:moveTo>
                    <a:lnTo>
                      <a:pt x="1852705" y="0"/>
                    </a:lnTo>
                    <a:cubicBezTo>
                      <a:pt x="1882818" y="0"/>
                      <a:pt x="1907229" y="24411"/>
                      <a:pt x="1907229" y="54524"/>
                    </a:cubicBezTo>
                    <a:lnTo>
                      <a:pt x="1907229" y="216190"/>
                    </a:lnTo>
                    <a:cubicBezTo>
                      <a:pt x="1907229" y="246303"/>
                      <a:pt x="1882818" y="270714"/>
                      <a:pt x="1852705" y="270714"/>
                    </a:cubicBezTo>
                    <a:lnTo>
                      <a:pt x="54524" y="270714"/>
                    </a:lnTo>
                    <a:cubicBezTo>
                      <a:pt x="24411" y="270714"/>
                      <a:pt x="0" y="246303"/>
                      <a:pt x="0" y="216190"/>
                    </a:cubicBezTo>
                    <a:lnTo>
                      <a:pt x="0" y="54524"/>
                    </a:lnTo>
                    <a:cubicBezTo>
                      <a:pt x="0" y="24411"/>
                      <a:pt x="24411" y="0"/>
                      <a:pt x="54524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BE76FF46-2A3B-98C7-30E5-EF15222C49C8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907229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76D2C82-0E87-68A5-1242-C8FB722DD873}"/>
                </a:ext>
              </a:extLst>
            </p:cNvPr>
            <p:cNvSpPr txBox="1"/>
            <p:nvPr/>
          </p:nvSpPr>
          <p:spPr>
            <a:xfrm>
              <a:off x="244792" y="312249"/>
              <a:ext cx="916576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 b="1">
                  <a:solidFill>
                    <a:srgbClr val="FFFFFF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SEXUAL AUTONOMY</a:t>
              </a: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9D7F909-B6DF-4653-6971-F18195081251}"/>
              </a:ext>
            </a:extLst>
          </p:cNvPr>
          <p:cNvSpPr/>
          <p:nvPr/>
        </p:nvSpPr>
        <p:spPr>
          <a:xfrm>
            <a:off x="9488290" y="1861365"/>
            <a:ext cx="5898029" cy="5898029"/>
          </a:xfrm>
          <a:custGeom>
            <a:avLst/>
            <a:gdLst/>
            <a:ahLst/>
            <a:cxnLst/>
            <a:rect l="l" t="t" r="r" b="b"/>
            <a:pathLst>
              <a:path w="5898029" h="5898029">
                <a:moveTo>
                  <a:pt x="0" y="0"/>
                </a:moveTo>
                <a:lnTo>
                  <a:pt x="5898029" y="0"/>
                </a:lnTo>
                <a:lnTo>
                  <a:pt x="5898029" y="5898029"/>
                </a:lnTo>
                <a:lnTo>
                  <a:pt x="0" y="5898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BE2C31F-9BAB-2229-7C50-E9900D7578DF}"/>
              </a:ext>
            </a:extLst>
          </p:cNvPr>
          <p:cNvSpPr txBox="1"/>
          <p:nvPr/>
        </p:nvSpPr>
        <p:spPr>
          <a:xfrm>
            <a:off x="1828699" y="6667248"/>
            <a:ext cx="5311909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5A152B2-1719-5B08-7E97-4C755FB93C7E}"/>
              </a:ext>
            </a:extLst>
          </p:cNvPr>
          <p:cNvSpPr txBox="1"/>
          <p:nvPr/>
        </p:nvSpPr>
        <p:spPr>
          <a:xfrm>
            <a:off x="2096929" y="3960177"/>
            <a:ext cx="7047071" cy="217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 b="1">
                <a:solidFill>
                  <a:srgbClr val="227C9D"/>
                </a:solidFill>
                <a:latin typeface="Agrandir Bold"/>
                <a:ea typeface="Agrandir Bold"/>
                <a:cs typeface="Agrandir Bold"/>
                <a:sym typeface="Agrandir Bold"/>
              </a:rPr>
              <a:t>What factors should determine sexual consent? Assent?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8983A8F0-679E-38DA-E020-ACE082799113}"/>
              </a:ext>
            </a:extLst>
          </p:cNvPr>
          <p:cNvSpPr txBox="1"/>
          <p:nvPr/>
        </p:nvSpPr>
        <p:spPr>
          <a:xfrm>
            <a:off x="3752672" y="8463286"/>
            <a:ext cx="8156690" cy="141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0"/>
              </a:lnSpc>
            </a:pPr>
            <a:r>
              <a:rPr lang="en-US" sz="8264">
                <a:solidFill>
                  <a:srgbClr val="000000"/>
                </a:solidFill>
                <a:latin typeface="Authenia Textured"/>
                <a:ea typeface="Authenia Textured"/>
                <a:cs typeface="Authenia Textured"/>
                <a:sym typeface="Authenia Textured"/>
              </a:rPr>
              <a:t>&amp; what really matters?</a:t>
            </a:r>
          </a:p>
        </p:txBody>
      </p:sp>
    </p:spTree>
    <p:extLst>
      <p:ext uri="{BB962C8B-B14F-4D97-AF65-F5344CB8AC3E}">
        <p14:creationId xmlns:p14="http://schemas.microsoft.com/office/powerpoint/2010/main" val="135301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719" r="719"/>
          <a:stretch>
            <a:fillRect/>
          </a:stretch>
        </p:blipFill>
        <p:spPr>
          <a:xfrm>
            <a:off x="6465843" y="0"/>
            <a:ext cx="10333460" cy="103334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03312" y="634946"/>
            <a:ext cx="12802136" cy="88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85921">
              <a:lnSpc>
                <a:spcPts val="6818"/>
              </a:lnSpc>
            </a:pPr>
            <a:r>
              <a:rPr lang="en-US" sz="6750" b="1">
                <a:solidFill>
                  <a:srgbClr val="3F4652"/>
                </a:solidFill>
                <a:latin typeface="Glacial Indifference"/>
              </a:rPr>
              <a:t>Legal Considerations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120541" y="3287635"/>
            <a:ext cx="555874" cy="656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123929" y="5411047"/>
            <a:ext cx="555874" cy="6569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127315" y="7493174"/>
            <a:ext cx="555874" cy="6569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11866018" y="3291021"/>
            <a:ext cx="555874" cy="6569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11869404" y="5414433"/>
            <a:ext cx="555874" cy="6569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11872790" y="7496561"/>
            <a:ext cx="555874" cy="65694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498767" y="2758684"/>
            <a:ext cx="2809844" cy="827813"/>
            <a:chOff x="0" y="0"/>
            <a:chExt cx="2241594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FF8B43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49152" y="3021036"/>
            <a:ext cx="2484709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1. Understanding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17005" y="3728959"/>
            <a:ext cx="3780432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Understand nature of the activities</a:t>
            </a:r>
          </a:p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Appreciate risks/benefits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498767" y="4896898"/>
            <a:ext cx="2809844" cy="827813"/>
            <a:chOff x="0" y="0"/>
            <a:chExt cx="2241594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FF8B43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724476" y="5114797"/>
            <a:ext cx="2287247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3060"/>
              </a:lnSpc>
            </a:pPr>
            <a:r>
              <a:rPr lang="en-US" sz="3031" b="1">
                <a:solidFill>
                  <a:srgbClr val="FFFFFF"/>
                </a:solidFill>
                <a:latin typeface="Glacial Indifference"/>
              </a:rPr>
              <a:t>2. Reasoning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20392" y="5852371"/>
            <a:ext cx="3906232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Ability to make informed decision</a:t>
            </a:r>
          </a:p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Weigh risks and benefits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498767" y="6964225"/>
            <a:ext cx="2809844" cy="827813"/>
            <a:chOff x="0" y="0"/>
            <a:chExt cx="2241594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FF8B43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727862" y="7207508"/>
            <a:ext cx="2680086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3. Voluntariness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23778" y="7934498"/>
            <a:ext cx="3638341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Communicate "no" when needed </a:t>
            </a:r>
          </a:p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Absence of coercion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195140" y="2758684"/>
            <a:ext cx="2809844" cy="827813"/>
            <a:chOff x="0" y="0"/>
            <a:chExt cx="2241594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FF8B43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562480" y="2994772"/>
            <a:ext cx="2331660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3060"/>
              </a:lnSpc>
            </a:pPr>
            <a:r>
              <a:rPr lang="en-US" sz="3031" b="1">
                <a:solidFill>
                  <a:srgbClr val="FFFFFF"/>
                </a:solidFill>
                <a:latin typeface="Glacial Indifference"/>
              </a:rPr>
              <a:t>4. Morals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62479" y="3732345"/>
            <a:ext cx="2906107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Understand the moral implications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2195140" y="4896898"/>
            <a:ext cx="2809844" cy="827813"/>
            <a:chOff x="0" y="0"/>
            <a:chExt cx="2241594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FF8B43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565867" y="5118184"/>
            <a:ext cx="2198423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3060"/>
              </a:lnSpc>
            </a:pPr>
            <a:r>
              <a:rPr lang="en-US" sz="3031" b="1">
                <a:solidFill>
                  <a:srgbClr val="FFFFFF"/>
                </a:solidFill>
                <a:latin typeface="Glacial Indifference"/>
              </a:rPr>
              <a:t>5. Marriage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69253" y="7934499"/>
            <a:ext cx="3334732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What does the resident value?</a:t>
            </a:r>
          </a:p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Substituted judgement?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195140" y="6964225"/>
            <a:ext cx="2809844" cy="827813"/>
            <a:chOff x="0" y="0"/>
            <a:chExt cx="2241594" cy="660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pPr defTabSz="1285921"/>
              <a:endParaRPr lang="en-US" sz="253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569253" y="7200313"/>
            <a:ext cx="2228030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3060"/>
              </a:lnSpc>
            </a:pPr>
            <a:r>
              <a:rPr lang="en-US" sz="3031" b="1">
                <a:solidFill>
                  <a:srgbClr val="FFFFFF"/>
                </a:solidFill>
                <a:latin typeface="Glacial Indifference"/>
              </a:rPr>
              <a:t>6. Values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69253" y="5852371"/>
            <a:ext cx="2906107" cy="6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 defTabSz="1285921">
              <a:lnSpc>
                <a:spcPts val="2765"/>
              </a:lnSpc>
              <a:buFont typeface="Arial"/>
              <a:buChar char="•"/>
            </a:pPr>
            <a:r>
              <a:rPr lang="en-US" sz="1807">
                <a:solidFill>
                  <a:srgbClr val="3F4652"/>
                </a:solidFill>
                <a:latin typeface="Glacial Indifference"/>
              </a:rPr>
              <a:t>Marital rape is legal in a small number of states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55789" y="2133194"/>
            <a:ext cx="3579337" cy="362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85921">
              <a:lnSpc>
                <a:spcPts val="4101"/>
              </a:lnSpc>
            </a:pPr>
            <a:r>
              <a:rPr lang="en-US" sz="2531" b="1" i="1" spc="-25" dirty="0">
                <a:solidFill>
                  <a:srgbClr val="3F4652"/>
                </a:solidFill>
                <a:latin typeface="Montserrat"/>
              </a:rPr>
              <a:t>State Law for Consent</a:t>
            </a:r>
          </a:p>
          <a:p>
            <a:pPr algn="ctr" defTabSz="1285921">
              <a:lnSpc>
                <a:spcPts val="4101"/>
              </a:lnSpc>
            </a:pPr>
            <a:r>
              <a:rPr lang="en-US" sz="2531" b="1" i="1" spc="-25" dirty="0">
                <a:solidFill>
                  <a:srgbClr val="3F4652"/>
                </a:solidFill>
                <a:latin typeface="Montserrat"/>
              </a:rPr>
              <a:t> &amp; </a:t>
            </a:r>
          </a:p>
          <a:p>
            <a:pPr algn="ctr" defTabSz="1285921">
              <a:lnSpc>
                <a:spcPts val="4101"/>
              </a:lnSpc>
            </a:pPr>
            <a:r>
              <a:rPr lang="en-US" sz="2531" b="1" i="1" spc="-25" dirty="0">
                <a:solidFill>
                  <a:srgbClr val="3F4652"/>
                </a:solidFill>
                <a:latin typeface="Montserrat"/>
              </a:rPr>
              <a:t>Regs for </a:t>
            </a:r>
          </a:p>
          <a:p>
            <a:pPr algn="ctr" defTabSz="1285921">
              <a:lnSpc>
                <a:spcPts val="4101"/>
              </a:lnSpc>
            </a:pPr>
            <a:r>
              <a:rPr lang="en-US" sz="2531" b="1" i="1" spc="-25" dirty="0">
                <a:solidFill>
                  <a:srgbClr val="3F4652"/>
                </a:solidFill>
                <a:latin typeface="Montserrat"/>
              </a:rPr>
              <a:t>Health Care </a:t>
            </a:r>
          </a:p>
          <a:p>
            <a:pPr algn="ctr" defTabSz="1285921">
              <a:lnSpc>
                <a:spcPts val="4101"/>
              </a:lnSpc>
            </a:pPr>
            <a:r>
              <a:rPr lang="en-US" sz="2531" b="1" i="1" spc="-25" dirty="0">
                <a:solidFill>
                  <a:srgbClr val="3F4652"/>
                </a:solidFill>
                <a:latin typeface="Montserrat"/>
              </a:rPr>
              <a:t>Decision-Making</a:t>
            </a:r>
          </a:p>
          <a:p>
            <a:pPr algn="ctr" defTabSz="1285921">
              <a:lnSpc>
                <a:spcPts val="4101"/>
              </a:lnSpc>
            </a:pPr>
            <a:endParaRPr lang="en-US" sz="2531" b="1" i="1" spc="-25" dirty="0">
              <a:solidFill>
                <a:srgbClr val="3F4652"/>
              </a:solidFill>
              <a:latin typeface="Montserrat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39030" y="6219053"/>
            <a:ext cx="451485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065847" y="5987543"/>
            <a:ext cx="3147309" cy="3147309"/>
            <a:chOff x="0" y="0"/>
            <a:chExt cx="6350889" cy="6350889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10"/>
              <a:stretch>
                <a:fillRect l="-17772" r="-3231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11"/>
              <a:stretch>
                <a:fillRect l="-30" r="-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352037" y="2520315"/>
            <a:ext cx="5246370" cy="524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32987" r="-171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F43D9F7-26BE-9BD7-EAFE-E81017FAAC20}"/>
              </a:ext>
            </a:extLst>
          </p:cNvPr>
          <p:cNvSpPr txBox="1"/>
          <p:nvPr/>
        </p:nvSpPr>
        <p:spPr>
          <a:xfrm>
            <a:off x="9524" y="505482"/>
            <a:ext cx="1190124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dirty="0">
                <a:ln>
                  <a:noFill/>
                </a:ln>
                <a:solidFill>
                  <a:srgbClr val="227C9D"/>
                </a:solidFill>
                <a:effectLst/>
                <a:uLnTx/>
                <a:uFillTx/>
                <a:latin typeface="Kollektif Bold"/>
                <a:ea typeface="Kollektif Bold"/>
                <a:cs typeface="Kollektif Bold"/>
                <a:sym typeface="Kollektif Bold"/>
              </a:rPr>
              <a:t>Intimacy and Dementia:</a:t>
            </a:r>
          </a:p>
          <a:p>
            <a:pPr marL="0" marR="0" lvl="0" indent="0" algn="ctr" defTabSz="914400" rtl="0" eaLnBrk="1" fontAlgn="auto" latinLnBrk="0" hangingPunct="1">
              <a:lnSpc>
                <a:spcPts val="6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Status Update</a:t>
            </a:r>
            <a:endParaRPr kumimoji="0" lang="en-US" sz="6900" b="1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414" r="19407"/>
          <a:stretch>
            <a:fillRect/>
          </a:stretch>
        </p:blipFill>
        <p:spPr>
          <a:xfrm>
            <a:off x="16000833" y="-125252"/>
            <a:ext cx="8751895" cy="1059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4785" r="719"/>
          <a:stretch>
            <a:fillRect/>
          </a:stretch>
        </p:blipFill>
        <p:spPr>
          <a:xfrm>
            <a:off x="11529912" y="-100640"/>
            <a:ext cx="4621956" cy="103876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34435" y="634947"/>
            <a:ext cx="7622668" cy="88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8"/>
              </a:lnSpc>
            </a:pPr>
            <a:r>
              <a:rPr lang="en-US" sz="6750" b="1">
                <a:solidFill>
                  <a:srgbClr val="3F4652"/>
                </a:solidFill>
                <a:latin typeface="Glacial Indifference"/>
              </a:rPr>
              <a:t>Additional Issues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2972171" y="3191719"/>
            <a:ext cx="555874" cy="656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2975557" y="5315131"/>
            <a:ext cx="555874" cy="6569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2978945" y="7397258"/>
            <a:ext cx="555874" cy="6569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717646" y="3195105"/>
            <a:ext cx="555874" cy="6569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721032" y="5318517"/>
            <a:ext cx="555874" cy="6569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48919" t="48911" r="48919" b="48911"/>
          <a:stretch>
            <a:fillRect/>
          </a:stretch>
        </p:blipFill>
        <p:spPr>
          <a:xfrm rot="-10800000">
            <a:off x="7724419" y="7400645"/>
            <a:ext cx="555874" cy="65694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350395" y="2662767"/>
            <a:ext cx="2809844" cy="827813"/>
            <a:chOff x="0" y="0"/>
            <a:chExt cx="2241594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79491" y="2924089"/>
            <a:ext cx="2484709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1. Dichotomous?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68636" y="3633043"/>
            <a:ext cx="290532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Yes or No, always?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Limited capacity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350395" y="4800982"/>
            <a:ext cx="2809844" cy="827813"/>
            <a:chOff x="0" y="0"/>
            <a:chExt cx="2241594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76106" y="5005487"/>
            <a:ext cx="2287247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2. Global?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72022" y="5756456"/>
            <a:ext cx="345220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Mis/use of "capacity"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Cognitive screening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350395" y="6868309"/>
            <a:ext cx="2809844" cy="827813"/>
            <a:chOff x="0" y="0"/>
            <a:chExt cx="2241594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579492" y="7111592"/>
            <a:ext cx="2680086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3. Assent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75408" y="7838582"/>
            <a:ext cx="29061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vs. Consent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Behavioral indicators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046770" y="2662767"/>
            <a:ext cx="2809844" cy="827813"/>
            <a:chOff x="0" y="0"/>
            <a:chExt cx="2241594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289094" y="2921180"/>
            <a:ext cx="2938878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4. Best Interest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89092" y="3636429"/>
            <a:ext cx="322757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Who is the client?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Resident centered, autonomy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046770" y="4800982"/>
            <a:ext cx="2809844" cy="827813"/>
            <a:chOff x="0" y="0"/>
            <a:chExt cx="2241594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417497" y="5008873"/>
            <a:ext cx="2198423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5. Paternalism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417497" y="5759842"/>
            <a:ext cx="29061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>
                <a:solidFill>
                  <a:srgbClr val="3F4652"/>
                </a:solidFill>
                <a:latin typeface="Glacial Indifference"/>
              </a:rPr>
              <a:t>"I know better"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>
                <a:solidFill>
                  <a:srgbClr val="3F4652"/>
                </a:solidFill>
                <a:latin typeface="Glacial Indifference"/>
              </a:rPr>
              <a:t> Limits to "others"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046770" y="6868309"/>
            <a:ext cx="2809844" cy="827813"/>
            <a:chOff x="0" y="0"/>
            <a:chExt cx="2241594" cy="660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41594" cy="660400"/>
            </a:xfrm>
            <a:custGeom>
              <a:avLst/>
              <a:gdLst/>
              <a:ahLst/>
              <a:cxnLst/>
              <a:rect l="l" t="t" r="r" b="b"/>
              <a:pathLst>
                <a:path w="2241594" h="660400">
                  <a:moveTo>
                    <a:pt x="21171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7134" y="0"/>
                  </a:lnTo>
                  <a:cubicBezTo>
                    <a:pt x="2185714" y="0"/>
                    <a:pt x="2241594" y="55880"/>
                    <a:pt x="2241594" y="124460"/>
                  </a:cubicBezTo>
                  <a:lnTo>
                    <a:pt x="2241594" y="535940"/>
                  </a:lnTo>
                  <a:cubicBezTo>
                    <a:pt x="2241594" y="604520"/>
                    <a:pt x="2185714" y="660400"/>
                    <a:pt x="2117134" y="660400"/>
                  </a:cubicBezTo>
                  <a:close/>
                </a:path>
              </a:pathLst>
            </a:custGeom>
            <a:solidFill>
              <a:srgbClr val="004572"/>
            </a:soli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420883" y="7091002"/>
            <a:ext cx="2228030" cy="33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531" b="1">
                <a:solidFill>
                  <a:srgbClr val="FFFFFF"/>
                </a:solidFill>
                <a:latin typeface="Glacial Indifference"/>
              </a:rPr>
              <a:t>6. LTC enviro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20883" y="7841969"/>
            <a:ext cx="29061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Potential limits</a:t>
            </a:r>
          </a:p>
          <a:p>
            <a:pPr marL="298448" lvl="1" indent="-149224">
              <a:lnSpc>
                <a:spcPts val="2765"/>
              </a:lnSpc>
              <a:buFont typeface="Arial"/>
              <a:buChar char="•"/>
            </a:pPr>
            <a:r>
              <a:rPr lang="en-US" sz="2400" dirty="0">
                <a:solidFill>
                  <a:srgbClr val="3F4652"/>
                </a:solidFill>
                <a:latin typeface="Glacial Indifference"/>
              </a:rPr>
              <a:t>Creative alternatives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63770" y="4720137"/>
            <a:ext cx="5354241" cy="53542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2600" y="952500"/>
            <a:ext cx="4680540" cy="778361"/>
            <a:chOff x="0" y="0"/>
            <a:chExt cx="1232735" cy="20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SEXUAL AUTONOMY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pic>
        <p:nvPicPr>
          <p:cNvPr id="16" name="Picture 15" descr="7.png">
            <a:extLst>
              <a:ext uri="{FF2B5EF4-FFF2-40B4-BE49-F238E27FC236}">
                <a16:creationId xmlns:a16="http://schemas.microsoft.com/office/drawing/2014/main" id="{C34D76B4-DCB5-5006-17C0-C73E1AD2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4" y="571500"/>
            <a:ext cx="12192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A24DD-4229-57C0-0B2D-4322F9D74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05F1418-132B-72A4-2D44-7EA74BCDBDFD}"/>
              </a:ext>
            </a:extLst>
          </p:cNvPr>
          <p:cNvGrpSpPr/>
          <p:nvPr/>
        </p:nvGrpSpPr>
        <p:grpSpPr>
          <a:xfrm>
            <a:off x="13660196" y="2539417"/>
            <a:ext cx="4680540" cy="778361"/>
            <a:chOff x="0" y="0"/>
            <a:chExt cx="1232735" cy="20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CB2672-D81A-D386-2BC5-3D1B12A3D230}"/>
                </a:ext>
              </a:extLst>
            </p:cNvPr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DCAA1E-8EAE-6AC0-7345-F4D994EB878D}"/>
                </a:ext>
              </a:extLst>
            </p:cNvPr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SEXUAL AUTONOMY</a:t>
              </a: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67F33357-171D-DF9C-16BB-66EC684EB8DD}"/>
              </a:ext>
            </a:extLst>
          </p:cNvPr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5D7DB00-CB7C-F277-7203-6229AC12FA81}"/>
              </a:ext>
            </a:extLst>
          </p:cNvPr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C4BD58E-E0A7-AD83-EE04-917302D7C204}"/>
              </a:ext>
            </a:extLst>
          </p:cNvPr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B2EB23E-1F00-7D33-985F-2456D1CF3D91}"/>
              </a:ext>
            </a:extLst>
          </p:cNvPr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272C17C-4F32-D144-88A3-ED1E13069751}"/>
              </a:ext>
            </a:extLst>
          </p:cNvPr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765D1FF-6841-B08A-AEFA-F9C2ED1F6D48}"/>
              </a:ext>
            </a:extLst>
          </p:cNvPr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A8ECDD4-300E-779C-F61D-44D11C683F83}"/>
              </a:ext>
            </a:extLst>
          </p:cNvPr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CF6036B-F5FD-4E0A-4612-4ADFE70CAE5F}"/>
              </a:ext>
            </a:extLst>
          </p:cNvPr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pic>
        <p:nvPicPr>
          <p:cNvPr id="13" name="Picture 12" descr="8.png">
            <a:extLst>
              <a:ext uri="{FF2B5EF4-FFF2-40B4-BE49-F238E27FC236}">
                <a16:creationId xmlns:a16="http://schemas.microsoft.com/office/drawing/2014/main" id="{DD2E555B-4481-CDD7-2B1C-AEC2F9AE6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4" b="12551"/>
          <a:stretch>
            <a:fillRect/>
          </a:stretch>
        </p:blipFill>
        <p:spPr>
          <a:xfrm>
            <a:off x="3035389" y="925784"/>
            <a:ext cx="8329954" cy="8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7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535" t="48725" r="39535" b="48725"/>
          <a:stretch>
            <a:fillRect/>
          </a:stretch>
        </p:blipFill>
        <p:spPr>
          <a:xfrm>
            <a:off x="8764074" y="1013148"/>
            <a:ext cx="5382353" cy="65548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14421" y="1212324"/>
            <a:ext cx="328166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85921">
              <a:lnSpc>
                <a:spcPts val="1974"/>
              </a:lnSpc>
            </a:pPr>
            <a:r>
              <a:rPr lang="en-US" sz="1688" b="1" spc="203">
                <a:solidFill>
                  <a:srgbClr val="FF8B43"/>
                </a:solidFill>
                <a:latin typeface="Montserrat"/>
              </a:rPr>
              <a:t>START PROCESS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1861" t="48006" r="41861" b="48006"/>
          <a:stretch>
            <a:fillRect/>
          </a:stretch>
        </p:blipFill>
        <p:spPr>
          <a:xfrm>
            <a:off x="11625228" y="8590751"/>
            <a:ext cx="4185873" cy="10256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57624" y="487012"/>
            <a:ext cx="5652492" cy="526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8266"/>
              </a:lnSpc>
            </a:pPr>
            <a:r>
              <a:rPr lang="en-US" sz="6508" b="1" spc="325" dirty="0">
                <a:solidFill>
                  <a:srgbClr val="FFFFFF"/>
                </a:solidFill>
                <a:latin typeface="Montserrat"/>
              </a:rPr>
              <a:t>WHERE DO Y</a:t>
            </a:r>
            <a:r>
              <a:rPr lang="en-US" sz="6508" b="1" dirty="0">
                <a:solidFill>
                  <a:srgbClr val="FFFFFF"/>
                </a:solidFill>
                <a:latin typeface="Montserrat"/>
              </a:rPr>
              <a:t>OU GO</a:t>
            </a:r>
          </a:p>
          <a:p>
            <a:pPr defTabSz="1285921">
              <a:lnSpc>
                <a:spcPts val="8266"/>
              </a:lnSpc>
            </a:pPr>
            <a:r>
              <a:rPr lang="en-US" sz="6508" b="1" dirty="0">
                <a:solidFill>
                  <a:srgbClr val="FFFFFF"/>
                </a:solidFill>
                <a:latin typeface="Montserrat"/>
              </a:rPr>
              <a:t>FROM HERE? </a:t>
            </a:r>
          </a:p>
          <a:p>
            <a:pPr defTabSz="1285921">
              <a:lnSpc>
                <a:spcPts val="8266"/>
              </a:lnSpc>
            </a:pPr>
            <a:endParaRPr lang="en-US" sz="6508" b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5723" y="5917495"/>
            <a:ext cx="494637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85921"/>
            <a:r>
              <a:rPr lang="en-US" sz="4400" b="1" spc="39" dirty="0">
                <a:solidFill>
                  <a:srgbClr val="39E1F0"/>
                </a:solidFill>
                <a:latin typeface="Exo"/>
              </a:rPr>
              <a:t>REALIZING </a:t>
            </a:r>
          </a:p>
          <a:p>
            <a:pPr algn="ctr" defTabSz="1285921"/>
            <a:r>
              <a:rPr lang="en-US" sz="4400" b="1" spc="39" dirty="0">
                <a:solidFill>
                  <a:srgbClr val="39E1F0"/>
                </a:solidFill>
                <a:latin typeface="Exo"/>
              </a:rPr>
              <a:t>SEXUAL CONSENT POTENTIAL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723" y="9029700"/>
            <a:ext cx="5446029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2530"/>
              </a:lnSpc>
            </a:pPr>
            <a:r>
              <a:rPr lang="en-US" sz="1697" b="1" spc="34" dirty="0">
                <a:solidFill>
                  <a:srgbClr val="39E1F0"/>
                </a:solidFill>
                <a:latin typeface="Lato"/>
              </a:rPr>
              <a:t>Sources: ABA/APA Handbook;  Hillman, 2017; Lichtenberg, 2014; Syme &amp; Steele, 2016; VHCA, 2009; Huitema &amp; Syme 2023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114509" y="1803819"/>
            <a:ext cx="2681480" cy="3224842"/>
            <a:chOff x="0" y="0"/>
            <a:chExt cx="2542440" cy="305762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8424" r="8424"/>
            <a:stretch>
              <a:fillRect/>
            </a:stretch>
          </p:blipFill>
          <p:spPr>
            <a:xfrm>
              <a:off x="0" y="0"/>
              <a:ext cx="2542440" cy="3057628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67145" y="1375235"/>
              <a:ext cx="1819555" cy="1249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85921">
                <a:lnSpc>
                  <a:spcPts val="2095"/>
                </a:lnSpc>
              </a:pPr>
              <a:r>
                <a:rPr lang="en-US" sz="1406" spc="28">
                  <a:solidFill>
                    <a:srgbClr val="FFFFFF"/>
                  </a:solidFill>
                  <a:latin typeface="Lato"/>
                </a:rPr>
                <a:t>1. Interview</a:t>
              </a:r>
            </a:p>
            <a:p>
              <a:pPr algn="ctr" defTabSz="1285921">
                <a:lnSpc>
                  <a:spcPts val="2095"/>
                </a:lnSpc>
              </a:pPr>
              <a:r>
                <a:rPr lang="en-US" sz="1406" spc="28">
                  <a:solidFill>
                    <a:srgbClr val="FFFFFF"/>
                  </a:solidFill>
                  <a:latin typeface="Lato"/>
                </a:rPr>
                <a:t>2. Testing (choose based on above)</a:t>
              </a:r>
            </a:p>
            <a:p>
              <a:pPr algn="ctr" defTabSz="1285921">
                <a:lnSpc>
                  <a:spcPts val="2095"/>
                </a:lnSpc>
              </a:pPr>
              <a:r>
                <a:rPr lang="en-US" sz="1406" spc="28">
                  <a:solidFill>
                    <a:srgbClr val="FFFFFF"/>
                  </a:solidFill>
                  <a:latin typeface="Lato"/>
                </a:rPr>
                <a:t>3. Collateral Info</a:t>
              </a:r>
            </a:p>
            <a:p>
              <a:pPr algn="ctr" defTabSz="1285921">
                <a:lnSpc>
                  <a:spcPts val="2095"/>
                </a:lnSpc>
              </a:pPr>
              <a:r>
                <a:rPr lang="en-US" sz="1406" spc="28">
                  <a:solidFill>
                    <a:srgbClr val="FFFFFF"/>
                  </a:solidFill>
                  <a:latin typeface="Lato"/>
                </a:rPr>
                <a:t>4. TEAM DISCUSSION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8912" y="532152"/>
              <a:ext cx="2256020" cy="58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85921">
                <a:lnSpc>
                  <a:spcPts val="2374"/>
                </a:lnSpc>
              </a:pPr>
              <a:r>
                <a:rPr lang="en-US" sz="2029" b="1" spc="304">
                  <a:solidFill>
                    <a:srgbClr val="FFFFFF"/>
                  </a:solidFill>
                  <a:latin typeface="Montserrat"/>
                </a:rPr>
                <a:t>FUNCTIONAL &amp; CAPACITY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76336" y="5250981"/>
            <a:ext cx="4166916" cy="1216119"/>
            <a:chOff x="0" y="-1"/>
            <a:chExt cx="3950854" cy="115306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37749" b="37749"/>
            <a:stretch>
              <a:fillRect/>
            </a:stretch>
          </p:blipFill>
          <p:spPr>
            <a:xfrm>
              <a:off x="0" y="-1"/>
              <a:ext cx="3950854" cy="115306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339097" y="154453"/>
              <a:ext cx="3272661" cy="865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1285921">
                <a:lnSpc>
                  <a:spcPts val="1752"/>
                </a:lnSpc>
              </a:pPr>
              <a:r>
                <a:rPr lang="en-US" sz="1498" b="1" spc="179" dirty="0">
                  <a:solidFill>
                    <a:srgbClr val="FF8B43"/>
                  </a:solidFill>
                  <a:latin typeface="Montserrat"/>
                </a:rPr>
                <a:t>Deemed capable, resident-centered plan to support DM documented; follow-up plan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t="37749" b="37749"/>
          <a:stretch>
            <a:fillRect/>
          </a:stretch>
        </p:blipFill>
        <p:spPr>
          <a:xfrm>
            <a:off x="11615984" y="5250980"/>
            <a:ext cx="4187988" cy="121612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975434" y="5414705"/>
            <a:ext cx="346908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1761"/>
              </a:lnSpc>
            </a:pPr>
            <a:r>
              <a:rPr lang="en-US" sz="1505" b="1" spc="180" dirty="0">
                <a:solidFill>
                  <a:srgbClr val="FF8B43"/>
                </a:solidFill>
                <a:latin typeface="Montserrat"/>
              </a:rPr>
              <a:t>Joint decision that resident may lack capacity to consent to sexual intercourse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r="63995"/>
          <a:stretch>
            <a:fillRect/>
          </a:stretch>
        </p:blipFill>
        <p:spPr>
          <a:xfrm rot="-10800000">
            <a:off x="8080927" y="4074846"/>
            <a:ext cx="2195357" cy="5182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79949"/>
          <a:stretch>
            <a:fillRect/>
          </a:stretch>
        </p:blipFill>
        <p:spPr>
          <a:xfrm rot="-5400000">
            <a:off x="7661484" y="4511000"/>
            <a:ext cx="1222547" cy="51827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79949"/>
          <a:stretch>
            <a:fillRect/>
          </a:stretch>
        </p:blipFill>
        <p:spPr>
          <a:xfrm rot="-5400000">
            <a:off x="14005473" y="6443491"/>
            <a:ext cx="1222547" cy="51827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 l="41875" t="48009" r="41875" b="48009"/>
          <a:stretch>
            <a:fillRect/>
          </a:stretch>
        </p:blipFill>
        <p:spPr>
          <a:xfrm>
            <a:off x="11625227" y="6933158"/>
            <a:ext cx="4178745" cy="12423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 l="79949"/>
          <a:stretch>
            <a:fillRect/>
          </a:stretch>
        </p:blipFill>
        <p:spPr>
          <a:xfrm rot="-5400000">
            <a:off x="14005473" y="4520313"/>
            <a:ext cx="1222547" cy="51827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 r="63995"/>
          <a:stretch>
            <a:fillRect/>
          </a:stretch>
        </p:blipFill>
        <p:spPr>
          <a:xfrm rot="-10800000">
            <a:off x="12862881" y="4074846"/>
            <a:ext cx="2195357" cy="51827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980055" y="6981747"/>
            <a:ext cx="36834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1761"/>
              </a:lnSpc>
            </a:pPr>
            <a:r>
              <a:rPr lang="en-US" sz="1505" b="1" spc="180">
                <a:solidFill>
                  <a:srgbClr val="FFFFFF"/>
                </a:solidFill>
                <a:latin typeface="Montserrat"/>
              </a:rPr>
              <a:t>Limited capacity discussion:</a:t>
            </a:r>
          </a:p>
          <a:p>
            <a:pPr defTabSz="1285921">
              <a:lnSpc>
                <a:spcPts val="1761"/>
              </a:lnSpc>
            </a:pPr>
            <a:r>
              <a:rPr lang="en-US" sz="1505" b="1" spc="180">
                <a:solidFill>
                  <a:srgbClr val="FFFFFF"/>
                </a:solidFill>
                <a:latin typeface="Montserrat"/>
              </a:rPr>
              <a:t>1. Benefits</a:t>
            </a:r>
          </a:p>
          <a:p>
            <a:pPr defTabSz="1285921">
              <a:lnSpc>
                <a:spcPts val="1761"/>
              </a:lnSpc>
            </a:pPr>
            <a:r>
              <a:rPr lang="en-US" sz="1505" b="1" spc="180">
                <a:solidFill>
                  <a:srgbClr val="FFFFFF"/>
                </a:solidFill>
                <a:latin typeface="Montserrat"/>
              </a:rPr>
              <a:t>2. Risk and autonomy</a:t>
            </a:r>
          </a:p>
          <a:p>
            <a:pPr defTabSz="1285921">
              <a:lnSpc>
                <a:spcPts val="1761"/>
              </a:lnSpc>
            </a:pPr>
            <a:r>
              <a:rPr lang="en-US" sz="1505" b="1" spc="180">
                <a:solidFill>
                  <a:srgbClr val="FFFFFF"/>
                </a:solidFill>
                <a:latin typeface="Montserrat"/>
              </a:rPr>
              <a:t>3. Least restrictive alternative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 l="79949"/>
          <a:stretch>
            <a:fillRect/>
          </a:stretch>
        </p:blipFill>
        <p:spPr>
          <a:xfrm rot="-5400000">
            <a:off x="14005473" y="8125983"/>
            <a:ext cx="1222547" cy="51827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1975434" y="8765226"/>
            <a:ext cx="346908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85921">
              <a:lnSpc>
                <a:spcPts val="1761"/>
              </a:lnSpc>
            </a:pPr>
            <a:r>
              <a:rPr lang="en-US" sz="1505" b="1" spc="180">
                <a:solidFill>
                  <a:srgbClr val="FF8B43"/>
                </a:solidFill>
                <a:latin typeface="Montserrat"/>
              </a:rPr>
              <a:t>Resident-centered plan to support DM documented; follow-up plan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960810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Freeform 46"/>
          <p:cNvSpPr/>
          <p:nvPr/>
        </p:nvSpPr>
        <p:spPr>
          <a:xfrm>
            <a:off x="5382757" y="7847495"/>
            <a:ext cx="7387948" cy="1759047"/>
          </a:xfrm>
          <a:custGeom>
            <a:avLst/>
            <a:gdLst/>
            <a:ahLst/>
            <a:cxnLst/>
            <a:rect l="l" t="t" r="r" b="b"/>
            <a:pathLst>
              <a:path w="7387948" h="1759047">
                <a:moveTo>
                  <a:pt x="0" y="0"/>
                </a:moveTo>
                <a:lnTo>
                  <a:pt x="7387948" y="0"/>
                </a:lnTo>
                <a:lnTo>
                  <a:pt x="7387948" y="1759047"/>
                </a:lnTo>
                <a:lnTo>
                  <a:pt x="0" y="1759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39" r="-8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5386918" y="5866444"/>
            <a:ext cx="7514164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msyme@mgh.harvard.edu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144000" y="766277"/>
            <a:ext cx="7559594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IS THE GOAL?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32788" y="4746512"/>
            <a:ext cx="12871079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“seeking control over one’s body, feelings, relationships: access to representations, relationship, public and socially grounded choices...”</a:t>
            </a:r>
          </a:p>
          <a:p>
            <a:pPr algn="l">
              <a:lnSpc>
                <a:spcPts val="4799"/>
              </a:lnSpc>
            </a:pPr>
            <a:endParaRPr lang="en-US" sz="3999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079"/>
              </a:lnSpc>
            </a:pPr>
            <a:r>
              <a:rPr lang="en-US" sz="3399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Simpson et al. 2018; Ageing and Society</a:t>
            </a:r>
          </a:p>
        </p:txBody>
      </p:sp>
      <p:sp>
        <p:nvSpPr>
          <p:cNvPr id="12" name="Freeform 12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09626" y="1829782"/>
            <a:ext cx="8028258" cy="4167272"/>
            <a:chOff x="0" y="0"/>
            <a:chExt cx="10704344" cy="55563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548315"/>
              <a:ext cx="10704344" cy="182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28"/>
                </a:lnSpc>
                <a:spcBef>
                  <a:spcPts val="8271"/>
                </a:spcBef>
              </a:pPr>
              <a:r>
                <a:rPr lang="en-US" sz="7877" spc="472">
                  <a:solidFill>
                    <a:srgbClr val="48CFAE"/>
                  </a:solidFill>
                  <a:latin typeface="Hussar Ekologiczy"/>
                  <a:ea typeface="Hussar Ekologiczy"/>
                  <a:cs typeface="Hussar Ekologiczy"/>
                  <a:sym typeface="Hussar Ekologiczy"/>
                </a:rPr>
                <a:t>CITIZENSHIP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329388">
              <a:off x="2790855" y="1076"/>
              <a:ext cx="5099227" cy="2533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99"/>
                </a:lnSpc>
                <a:spcBef>
                  <a:spcPts val="11924"/>
                </a:spcBef>
              </a:pPr>
              <a:r>
                <a:rPr lang="en-US" sz="11356" dirty="0">
                  <a:solidFill>
                    <a:srgbClr val="FE6D73"/>
                  </a:solidFill>
                  <a:latin typeface="Playlist Script"/>
                  <a:ea typeface="Playlist Script"/>
                  <a:cs typeface="Playlist Script"/>
                  <a:sym typeface="Playlist Script"/>
                </a:rPr>
                <a:t>Sexual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07672" y="4990811"/>
              <a:ext cx="4688999" cy="56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7"/>
                </a:lnSpc>
                <a:spcBef>
                  <a:spcPts val="2682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717" y="690045"/>
            <a:ext cx="886920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CHALLENGES (ACCEPTED)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71044" y="3339156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4680540" cy="778361"/>
            <a:chOff x="0" y="0"/>
            <a:chExt cx="1232735" cy="20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9405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921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??</a:t>
            </a:r>
          </a:p>
        </p:txBody>
      </p:sp>
      <p:grpSp>
        <p:nvGrpSpPr>
          <p:cNvPr id="15" name="Group 15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0469" y="5441001"/>
            <a:ext cx="16230600" cy="2738533"/>
            <a:chOff x="0" y="0"/>
            <a:chExt cx="21640800" cy="36513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0"/>
              <a:ext cx="21640800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14999">
                  <a:solidFill>
                    <a:srgbClr val="000000"/>
                  </a:solidFill>
                  <a:latin typeface="Rebel"/>
                  <a:ea typeface="Rebel"/>
                  <a:cs typeface="Rebel"/>
                  <a:sym typeface="Rebel"/>
                </a:rPr>
                <a:t>What’s in the way?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4974"/>
              <a:ext cx="21640800" cy="347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6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48336" y="3339156"/>
            <a:ext cx="4680540" cy="778361"/>
            <a:chOff x="0" y="0"/>
            <a:chExt cx="1232735" cy="205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510" y="83349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1592438" cy="232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95"/>
                </a:lnSpc>
              </a:pPr>
              <a:r>
                <a:rPr lang="en-US" sz="45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Normal Aging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30925" y="6131598"/>
            <a:ext cx="6591578" cy="3411587"/>
            <a:chOff x="0" y="-11081"/>
            <a:chExt cx="1736053" cy="898525"/>
          </a:xfrm>
        </p:grpSpPr>
        <p:sp>
          <p:nvSpPr>
            <p:cNvPr id="10" name="Freeform 10"/>
            <p:cNvSpPr/>
            <p:nvPr/>
          </p:nvSpPr>
          <p:spPr>
            <a:xfrm>
              <a:off x="0" y="4865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081"/>
              <a:ext cx="1736053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dirty="0"/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Andropause/decline in testosterone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Health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(medications)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29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3230925" y="2622948"/>
            <a:ext cx="6591578" cy="3086100"/>
            <a:chOff x="0" y="0"/>
            <a:chExt cx="1736053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736053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dirty="0"/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Menopause/decline in estrogen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Health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(medications)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29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44303" y="3435193"/>
            <a:ext cx="1543050" cy="1698593"/>
            <a:chOff x="0" y="0"/>
            <a:chExt cx="812800" cy="89473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94732"/>
            </a:xfrm>
            <a:custGeom>
              <a:avLst/>
              <a:gdLst/>
              <a:ahLst/>
              <a:cxnLst/>
              <a:rect l="l" t="t" r="r" b="b"/>
              <a:pathLst>
                <a:path w="812800" h="894732">
                  <a:moveTo>
                    <a:pt x="406400" y="0"/>
                  </a:moveTo>
                  <a:cubicBezTo>
                    <a:pt x="181951" y="0"/>
                    <a:pt x="0" y="200293"/>
                    <a:pt x="0" y="447366"/>
                  </a:cubicBezTo>
                  <a:cubicBezTo>
                    <a:pt x="0" y="694440"/>
                    <a:pt x="181951" y="894732"/>
                    <a:pt x="406400" y="894732"/>
                  </a:cubicBezTo>
                  <a:cubicBezTo>
                    <a:pt x="630849" y="894732"/>
                    <a:pt x="812800" y="694440"/>
                    <a:pt x="812800" y="447366"/>
                  </a:cubicBezTo>
                  <a:cubicBezTo>
                    <a:pt x="812800" y="20029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-20894"/>
              <a:ext cx="660400" cy="831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087436" y="6585073"/>
            <a:ext cx="1543050" cy="1698593"/>
            <a:chOff x="0" y="0"/>
            <a:chExt cx="812800" cy="89473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94732"/>
            </a:xfrm>
            <a:custGeom>
              <a:avLst/>
              <a:gdLst/>
              <a:ahLst/>
              <a:cxnLst/>
              <a:rect l="l" t="t" r="r" b="b"/>
              <a:pathLst>
                <a:path w="812800" h="894732">
                  <a:moveTo>
                    <a:pt x="406400" y="0"/>
                  </a:moveTo>
                  <a:cubicBezTo>
                    <a:pt x="181951" y="0"/>
                    <a:pt x="0" y="200293"/>
                    <a:pt x="0" y="447366"/>
                  </a:cubicBezTo>
                  <a:cubicBezTo>
                    <a:pt x="0" y="694440"/>
                    <a:pt x="181951" y="894732"/>
                    <a:pt x="406400" y="894732"/>
                  </a:cubicBezTo>
                  <a:cubicBezTo>
                    <a:pt x="630849" y="894732"/>
                    <a:pt x="812800" y="694440"/>
                    <a:pt x="812800" y="447366"/>
                  </a:cubicBezTo>
                  <a:cubicBezTo>
                    <a:pt x="812800" y="20029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-20894"/>
              <a:ext cx="660400" cy="831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289505" y="9472049"/>
            <a:ext cx="4160996" cy="33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**biological males and females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400" y="9581980"/>
            <a:ext cx="13289505" cy="66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(Dillaway, 2005; 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DeLamater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2012; 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DeLamater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&amp; Sill, 2005; 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Kontula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&amp; 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Haavio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-Mannila, 2009; Lindau et al., 2007; Pesce et al., 2002)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0AD7987B-2436-5E84-D339-B5D048A0C54E}"/>
              </a:ext>
            </a:extLst>
          </p:cNvPr>
          <p:cNvSpPr txBox="1"/>
          <p:nvPr/>
        </p:nvSpPr>
        <p:spPr>
          <a:xfrm>
            <a:off x="11673989" y="3668367"/>
            <a:ext cx="323103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What about </a:t>
            </a:r>
            <a:r>
              <a:rPr lang="en-US" sz="8000" dirty="0" err="1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dementiA</a:t>
            </a:r>
            <a:r>
              <a:rPr lang="en-US" sz="8000" dirty="0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717" y="690045"/>
            <a:ext cx="886920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CHALLENGES (ACCEPTED)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541833" y="3339156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5232077" cy="795066"/>
            <a:chOff x="0" y="0"/>
            <a:chExt cx="1377996" cy="209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7996" cy="209400"/>
            </a:xfrm>
            <a:custGeom>
              <a:avLst/>
              <a:gdLst/>
              <a:ahLst/>
              <a:cxnLst/>
              <a:rect l="l" t="t" r="r" b="b"/>
              <a:pathLst>
                <a:path w="1377996" h="209400">
                  <a:moveTo>
                    <a:pt x="75465" y="0"/>
                  </a:moveTo>
                  <a:lnTo>
                    <a:pt x="1302531" y="0"/>
                  </a:lnTo>
                  <a:cubicBezTo>
                    <a:pt x="1344209" y="0"/>
                    <a:pt x="1377996" y="33787"/>
                    <a:pt x="1377996" y="75465"/>
                  </a:cubicBezTo>
                  <a:lnTo>
                    <a:pt x="1377996" y="133935"/>
                  </a:lnTo>
                  <a:cubicBezTo>
                    <a:pt x="1377996" y="175613"/>
                    <a:pt x="1344209" y="209400"/>
                    <a:pt x="1302531" y="209400"/>
                  </a:cubicBezTo>
                  <a:lnTo>
                    <a:pt x="75465" y="209400"/>
                  </a:lnTo>
                  <a:cubicBezTo>
                    <a:pt x="33787" y="209400"/>
                    <a:pt x="0" y="175613"/>
                    <a:pt x="0" y="1339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377996" cy="19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5879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CONCEPTUALIZATION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921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??</a:t>
            </a:r>
          </a:p>
        </p:txBody>
      </p:sp>
      <p:grpSp>
        <p:nvGrpSpPr>
          <p:cNvPr id="15" name="Group 15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0469" y="5441001"/>
            <a:ext cx="16230600" cy="2738533"/>
            <a:chOff x="0" y="0"/>
            <a:chExt cx="21640800" cy="36513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0"/>
              <a:ext cx="21640800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14999">
                  <a:solidFill>
                    <a:srgbClr val="000000"/>
                  </a:solidFill>
                  <a:latin typeface="Rebel"/>
                  <a:ea typeface="Rebel"/>
                  <a:cs typeface="Rebel"/>
                  <a:sym typeface="Rebel"/>
                </a:rPr>
                <a:t>What’s in the way?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4974"/>
              <a:ext cx="21640800" cy="347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6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48336" y="3339156"/>
            <a:ext cx="4680540" cy="778361"/>
            <a:chOff x="0" y="0"/>
            <a:chExt cx="1232735" cy="205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510" y="83349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1592438" cy="232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95"/>
                </a:lnSpc>
              </a:pPr>
              <a:r>
                <a:rPr lang="en-US" sz="45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Conceptualization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999753" y="2467293"/>
            <a:ext cx="11819122" cy="6487309"/>
          </a:xfrm>
          <a:custGeom>
            <a:avLst/>
            <a:gdLst/>
            <a:ahLst/>
            <a:cxnLst/>
            <a:rect l="l" t="t" r="r" b="b"/>
            <a:pathLst>
              <a:path w="11819122" h="6487309">
                <a:moveTo>
                  <a:pt x="0" y="0"/>
                </a:moveTo>
                <a:lnTo>
                  <a:pt x="11819122" y="0"/>
                </a:lnTo>
                <a:lnTo>
                  <a:pt x="11819122" y="6487308"/>
                </a:lnTo>
                <a:lnTo>
                  <a:pt x="0" y="6487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910" b="-327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1510" y="83349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1592438" cy="232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95"/>
                </a:lnSpc>
              </a:pPr>
              <a:r>
                <a:rPr lang="en-US" sz="45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Conceptualization</a:t>
              </a:r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065659" y="323813"/>
            <a:ext cx="7446416" cy="9639373"/>
          </a:xfrm>
          <a:custGeom>
            <a:avLst/>
            <a:gdLst/>
            <a:ahLst/>
            <a:cxnLst/>
            <a:rect l="l" t="t" r="r" b="b"/>
            <a:pathLst>
              <a:path w="7446416" h="9639373">
                <a:moveTo>
                  <a:pt x="0" y="0"/>
                </a:moveTo>
                <a:lnTo>
                  <a:pt x="7446416" y="0"/>
                </a:lnTo>
                <a:lnTo>
                  <a:pt x="7446416" y="9639374"/>
                </a:lnTo>
                <a:lnTo>
                  <a:pt x="0" y="9639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828699" y="7933241"/>
            <a:ext cx="5311909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03 - SOCIAL MEDIA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594" y="9347117"/>
            <a:ext cx="7930117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Syme, M. L.,  et al., 2018; Journal of Sex Research, 56(7), 832–842. https://</a:t>
            </a:r>
            <a:r>
              <a:rPr lang="en-US" sz="23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doi.org</a:t>
            </a:r>
            <a:r>
              <a:rPr lang="en-US" sz="23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/10.1080/00224499.2018.1456510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330" y="3108003"/>
            <a:ext cx="6183630" cy="167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Biopsychosocial-Cultural </a:t>
            </a:r>
          </a:p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Vs. </a:t>
            </a:r>
          </a:p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Biomedical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BBE4D814-31E8-529B-5F88-F826678CB27A}"/>
              </a:ext>
            </a:extLst>
          </p:cNvPr>
          <p:cNvSpPr txBox="1"/>
          <p:nvPr/>
        </p:nvSpPr>
        <p:spPr>
          <a:xfrm>
            <a:off x="1487315" y="5564884"/>
            <a:ext cx="565794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What about </a:t>
            </a:r>
            <a:r>
              <a:rPr lang="en-US" sz="8000" dirty="0" err="1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dementiA</a:t>
            </a:r>
            <a:r>
              <a:rPr lang="en-US" sz="8000" dirty="0">
                <a:solidFill>
                  <a:srgbClr val="000000"/>
                </a:solidFill>
                <a:latin typeface="Alasassy Caps" pitchFamily="2" charset="0"/>
                <a:ea typeface="DM Sans"/>
                <a:cs typeface="DM Sans"/>
                <a:sym typeface="DM Sans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717" y="690045"/>
            <a:ext cx="886920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CHALLENGES (ACCEPTED)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343190" y="3460288"/>
            <a:ext cx="4680540" cy="778361"/>
            <a:chOff x="0" y="0"/>
            <a:chExt cx="1232735" cy="20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463234"/>
            <a:ext cx="5232077" cy="795066"/>
            <a:chOff x="0" y="0"/>
            <a:chExt cx="1377996" cy="209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7996" cy="209400"/>
            </a:xfrm>
            <a:custGeom>
              <a:avLst/>
              <a:gdLst/>
              <a:ahLst/>
              <a:cxnLst/>
              <a:rect l="l" t="t" r="r" b="b"/>
              <a:pathLst>
                <a:path w="1377996" h="209400">
                  <a:moveTo>
                    <a:pt x="75465" y="0"/>
                  </a:moveTo>
                  <a:lnTo>
                    <a:pt x="1302531" y="0"/>
                  </a:lnTo>
                  <a:cubicBezTo>
                    <a:pt x="1344209" y="0"/>
                    <a:pt x="1377996" y="33787"/>
                    <a:pt x="1377996" y="75465"/>
                  </a:cubicBezTo>
                  <a:lnTo>
                    <a:pt x="1377996" y="133935"/>
                  </a:lnTo>
                  <a:cubicBezTo>
                    <a:pt x="1377996" y="175613"/>
                    <a:pt x="1344209" y="209400"/>
                    <a:pt x="1302531" y="209400"/>
                  </a:cubicBezTo>
                  <a:lnTo>
                    <a:pt x="75465" y="209400"/>
                  </a:lnTo>
                  <a:cubicBezTo>
                    <a:pt x="33787" y="209400"/>
                    <a:pt x="0" y="175613"/>
                    <a:pt x="0" y="1339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377996" cy="19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90530" y="8479939"/>
            <a:ext cx="4680540" cy="778361"/>
            <a:chOff x="0" y="0"/>
            <a:chExt cx="1232735" cy="20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232735" cy="18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88045" y="8622642"/>
            <a:ext cx="53119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02 - WEBSITE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5879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CONCEPTUALIZATION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921" y="8622642"/>
            <a:ext cx="5311909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AGEISM</a:t>
            </a:r>
          </a:p>
        </p:txBody>
      </p:sp>
      <p:grpSp>
        <p:nvGrpSpPr>
          <p:cNvPr id="15" name="Group 15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0469" y="5441001"/>
            <a:ext cx="16230600" cy="2738533"/>
            <a:chOff x="0" y="0"/>
            <a:chExt cx="21640800" cy="36513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571500"/>
              <a:ext cx="21640800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14999">
                  <a:solidFill>
                    <a:srgbClr val="000000"/>
                  </a:solidFill>
                  <a:latin typeface="Rebel"/>
                  <a:ea typeface="Rebel"/>
                  <a:cs typeface="Rebel"/>
                  <a:sym typeface="Rebel"/>
                </a:rPr>
                <a:t>What’s in the way?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4974"/>
              <a:ext cx="21640800" cy="3476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6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48336" y="3460288"/>
            <a:ext cx="4680540" cy="778361"/>
            <a:chOff x="0" y="0"/>
            <a:chExt cx="1232735" cy="205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2735" cy="205000"/>
            </a:xfrm>
            <a:custGeom>
              <a:avLst/>
              <a:gdLst/>
              <a:ahLst/>
              <a:cxnLst/>
              <a:rect l="l" t="t" r="r" b="b"/>
              <a:pathLst>
                <a:path w="1232735" h="205000">
                  <a:moveTo>
                    <a:pt x="84357" y="0"/>
                  </a:moveTo>
                  <a:lnTo>
                    <a:pt x="1148377" y="0"/>
                  </a:lnTo>
                  <a:cubicBezTo>
                    <a:pt x="1194967" y="0"/>
                    <a:pt x="1232735" y="37768"/>
                    <a:pt x="1232735" y="84357"/>
                  </a:cubicBezTo>
                  <a:lnTo>
                    <a:pt x="1232735" y="120643"/>
                  </a:lnTo>
                  <a:cubicBezTo>
                    <a:pt x="1232735" y="143016"/>
                    <a:pt x="1223847" y="164473"/>
                    <a:pt x="1208027" y="180293"/>
                  </a:cubicBezTo>
                  <a:cubicBezTo>
                    <a:pt x="1192207" y="196113"/>
                    <a:pt x="1170750" y="205000"/>
                    <a:pt x="1148377" y="205000"/>
                  </a:cubicBezTo>
                  <a:lnTo>
                    <a:pt x="84357" y="205000"/>
                  </a:lnTo>
                  <a:cubicBezTo>
                    <a:pt x="37768" y="205000"/>
                    <a:pt x="0" y="167232"/>
                    <a:pt x="0" y="120643"/>
                  </a:cubicBezTo>
                  <a:lnTo>
                    <a:pt x="0" y="84357"/>
                  </a:lnTo>
                  <a:cubicBezTo>
                    <a:pt x="0" y="37768"/>
                    <a:pt x="37768" y="0"/>
                    <a:pt x="84357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232735" cy="17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4"/>
                </a:lnSpc>
              </a:pPr>
              <a:r>
                <a:rPr lang="en-US" sz="34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??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c6602a-bcfc-4ac6-a56e-ae24e1cc147f">
      <Terms xmlns="http://schemas.microsoft.com/office/infopath/2007/PartnerControls"/>
    </lcf76f155ced4ddcb4097134ff3c332f>
    <TaxCatchAll xmlns="ba11c254-4dc3-41ad-a3e6-0a38009135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39C31EEFD404CB96174128C636103" ma:contentTypeVersion="12" ma:contentTypeDescription="Create a new document." ma:contentTypeScope="" ma:versionID="5f50d8cc3489af516217c40ebde8d5ab">
  <xsd:schema xmlns:xsd="http://www.w3.org/2001/XMLSchema" xmlns:xs="http://www.w3.org/2001/XMLSchema" xmlns:p="http://schemas.microsoft.com/office/2006/metadata/properties" xmlns:ns2="f2c6602a-bcfc-4ac6-a56e-ae24e1cc147f" xmlns:ns3="ba11c254-4dc3-41ad-a3e6-0a3800913569" targetNamespace="http://schemas.microsoft.com/office/2006/metadata/properties" ma:root="true" ma:fieldsID="69c6a835134dc96983b7f672e1b92a2e" ns2:_="" ns3:_="">
    <xsd:import namespace="f2c6602a-bcfc-4ac6-a56e-ae24e1cc147f"/>
    <xsd:import namespace="ba11c254-4dc3-41ad-a3e6-0a3800913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602a-bcfc-4ac6-a56e-ae24e1cc1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1c254-4dc3-41ad-a3e6-0a380091356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194d06-881d-4f78-b778-3f0279a1621c}" ma:internalName="TaxCatchAll" ma:showField="CatchAllData" ma:web="ba11c254-4dc3-41ad-a3e6-0a3800913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6A5D72-2EE0-4541-AE22-EC912B108340}">
  <ds:schemaRefs>
    <ds:schemaRef ds:uri="http://schemas.microsoft.com/office/2006/metadata/properties"/>
    <ds:schemaRef ds:uri="http://schemas.microsoft.com/office/infopath/2007/PartnerControls"/>
    <ds:schemaRef ds:uri="f2c6602a-bcfc-4ac6-a56e-ae24e1cc147f"/>
    <ds:schemaRef ds:uri="ba11c254-4dc3-41ad-a3e6-0a3800913569"/>
  </ds:schemaRefs>
</ds:datastoreItem>
</file>

<file path=customXml/itemProps2.xml><?xml version="1.0" encoding="utf-8"?>
<ds:datastoreItem xmlns:ds="http://schemas.openxmlformats.org/officeDocument/2006/customXml" ds:itemID="{91383DB0-C000-4E70-A6CE-7DA0CBC71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6602a-bcfc-4ac6-a56e-ae24e1cc147f"/>
    <ds:schemaRef ds:uri="ba11c254-4dc3-41ad-a3e6-0a3800913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88146-1AFC-4C05-85D6-9CA45367B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981</Words>
  <Application>Microsoft Office PowerPoint</Application>
  <PresentationFormat>Custom</PresentationFormat>
  <Paragraphs>189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Sexuality in Later Life:</dc:title>
  <cp:lastModifiedBy>Syme, Maggie,PHD</cp:lastModifiedBy>
  <cp:revision>8</cp:revision>
  <dcterms:created xsi:type="dcterms:W3CDTF">2006-08-16T00:00:00Z</dcterms:created>
  <dcterms:modified xsi:type="dcterms:W3CDTF">2026-01-26T16:16:01Z</dcterms:modified>
  <dc:identifier>DAGXgYgvPo4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0x01010036139C31EEFD404CB96174128C636103</vt:lpwstr>
  </property>
  <property fmtid="{D5CDD505-2E9C-101B-9397-08002B2CF9AE}" pid="3" name="MediaServiceImageTags">
    <vt:lpwstr/>
  </property>
</Properties>
</file>