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83" r:id="rId7"/>
    <p:sldId id="282" r:id="rId8"/>
    <p:sldId id="258" r:id="rId9"/>
    <p:sldId id="259" r:id="rId10"/>
    <p:sldId id="291" r:id="rId11"/>
    <p:sldId id="264" r:id="rId12"/>
    <p:sldId id="261" r:id="rId13"/>
    <p:sldId id="265" r:id="rId14"/>
    <p:sldId id="263" r:id="rId15"/>
    <p:sldId id="260" r:id="rId16"/>
    <p:sldId id="266" r:id="rId17"/>
    <p:sldId id="267" r:id="rId18"/>
    <p:sldId id="268" r:id="rId19"/>
    <p:sldId id="269" r:id="rId20"/>
    <p:sldId id="270" r:id="rId21"/>
    <p:sldId id="272" r:id="rId22"/>
    <p:sldId id="276" r:id="rId23"/>
    <p:sldId id="277" r:id="rId24"/>
    <p:sldId id="273" r:id="rId25"/>
    <p:sldId id="284" r:id="rId26"/>
    <p:sldId id="281" r:id="rId27"/>
    <p:sldId id="285" r:id="rId28"/>
    <p:sldId id="278" r:id="rId29"/>
    <p:sldId id="279" r:id="rId30"/>
    <p:sldId id="280" r:id="rId31"/>
    <p:sldId id="288" r:id="rId32"/>
    <p:sldId id="286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/>
    <p:restoredTop sz="94680"/>
  </p:normalViewPr>
  <p:slideViewPr>
    <p:cSldViewPr snapToGrid="0">
      <p:cViewPr varScale="1">
        <p:scale>
          <a:sx n="105" d="100"/>
          <a:sy n="105" d="100"/>
        </p:scale>
        <p:origin x="18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0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E43187-E0C8-3249-BBFC-7728F85EB3D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FD2B3-C75D-D64D-9878-68C23D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hysical-activity-basics/overcoming-barriers/index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dphp.health.gov/sites/default/files/2019-09/Physical_Activity_Guidelines_2nd_edition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372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372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5600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determinationtheory.org/SDT/documents/2000_RyanDeci_SDT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csm.org/wp-content/uploads/2025/10/2026-Trends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z.org/getmedia/ef8f48f9-ad36-48ea-87f9-b74034635c1e/alzheimers-facts-and-figures.pdf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010528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networkopen/fullarticle/284163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814732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002/jcsm.1285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.org/us-pointer/study-results.as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40720610/" TargetMode="External"/><Relationship Id="rId4" Type="http://schemas.openxmlformats.org/officeDocument/2006/relationships/hyperlink" Target="https://www.cdc.gov/physical-activity/features/boost-brain-health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095254620300119#fig000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hysical-activity/features/boost-brain-health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4072061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372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703748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alz.org/getmedia/4102d0c5-51a8-4de0-8771-a044b715690e/alzheimers-and-multiple-chronic-conditions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health.vic.gov.au/health/conditionsandtreatments/dementia-activities-and-exercis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.nih.gov/health/alzheimers-caregiving/adapting-activities-people-alzheimers-diseas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heimers.org.uk/get-support/living-with-dementia/exercise-types-idea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42473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618281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dphp.health.gov/sites/default/files/2019-09/Physical_Activity_Guidelines_2nd_edition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products/databriefs/db443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4E905-5542-EBE0-3F96-5123BCB7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FF50B2-3D34-EE9C-039B-B14ADC9D3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sz="3200" b="1" dirty="0"/>
              <a:t>Exercise and Dementia</a:t>
            </a:r>
          </a:p>
          <a:p>
            <a:r>
              <a:rPr lang="en-US" dirty="0"/>
              <a:t>Ryan McGrath, PhD</a:t>
            </a:r>
          </a:p>
        </p:txBody>
      </p:sp>
    </p:spTree>
    <p:extLst>
      <p:ext uri="{BB962C8B-B14F-4D97-AF65-F5344CB8AC3E}">
        <p14:creationId xmlns:p14="http://schemas.microsoft.com/office/powerpoint/2010/main" val="25403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71631-AB89-F592-0F5B-07108112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82" y="1690689"/>
            <a:ext cx="7059168" cy="41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Common barriers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Social support 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Injury risk</a:t>
            </a:r>
          </a:p>
          <a:p>
            <a:pPr lvl="1"/>
            <a:r>
              <a:rPr lang="en-US" dirty="0"/>
              <a:t>Skill and motor development</a:t>
            </a:r>
          </a:p>
          <a:p>
            <a:pPr lvl="1"/>
            <a:r>
              <a:rPr lang="en-US" dirty="0"/>
              <a:t>Costs</a:t>
            </a:r>
          </a:p>
          <a:p>
            <a:pPr lvl="1"/>
            <a:r>
              <a:rPr lang="en-US" dirty="0"/>
              <a:t>Facility access</a:t>
            </a:r>
          </a:p>
          <a:p>
            <a:pPr lvl="1"/>
            <a:r>
              <a:rPr lang="en-US" dirty="0"/>
              <a:t>Weather 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168896" y="5930742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CDC 2025</a:t>
            </a:r>
            <a:endParaRPr lang="en-US" sz="1000" dirty="0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AAAC3FE-9A99-4D23-BB3B-8F058EB0F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129" y="2697417"/>
            <a:ext cx="2361534" cy="23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 is generally good for health across the lifespan</a:t>
            </a:r>
          </a:p>
          <a:p>
            <a:pPr lvl="1"/>
            <a:r>
              <a:rPr lang="en-US" dirty="0"/>
              <a:t>Longevity</a:t>
            </a:r>
          </a:p>
          <a:p>
            <a:pPr lvl="1"/>
            <a:r>
              <a:rPr lang="en-US" dirty="0"/>
              <a:t>Chronic cardiometabolic disease</a:t>
            </a:r>
          </a:p>
          <a:p>
            <a:pPr lvl="1"/>
            <a:r>
              <a:rPr lang="en-US" dirty="0"/>
              <a:t>Body composition</a:t>
            </a:r>
          </a:p>
          <a:p>
            <a:pPr lvl="1"/>
            <a:r>
              <a:rPr lang="en-US" dirty="0"/>
              <a:t>Functional capacity</a:t>
            </a:r>
          </a:p>
          <a:p>
            <a:pPr lvl="1"/>
            <a:r>
              <a:rPr lang="en-US" dirty="0"/>
              <a:t>Mental health</a:t>
            </a:r>
          </a:p>
          <a:p>
            <a:pPr lvl="1"/>
            <a:r>
              <a:rPr lang="en-US" dirty="0"/>
              <a:t>Physical fitness</a:t>
            </a:r>
          </a:p>
          <a:p>
            <a:pPr lvl="1"/>
            <a:r>
              <a:rPr lang="en-US" dirty="0"/>
              <a:t>Falls and injuries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Brain health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DHHS PAGA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7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 in interventions</a:t>
            </a:r>
          </a:p>
          <a:p>
            <a:pPr lvl="1"/>
            <a:r>
              <a:rPr lang="en-US" u="sng" dirty="0"/>
              <a:t>Primary</a:t>
            </a:r>
            <a:r>
              <a:rPr lang="en-US" dirty="0"/>
              <a:t>: Reduce the risk of a condition before it begins by targeting modifiable risk factors in persons who are still healthy</a:t>
            </a:r>
          </a:p>
          <a:p>
            <a:pPr lvl="1"/>
            <a:r>
              <a:rPr lang="en-US" u="sng" dirty="0"/>
              <a:t>Secondary</a:t>
            </a:r>
            <a:r>
              <a:rPr lang="en-US" dirty="0"/>
              <a:t>: Reduce the risk of recurrent conditions in persons who are already diagnosed</a:t>
            </a:r>
          </a:p>
          <a:p>
            <a:pPr lvl="1"/>
            <a:r>
              <a:rPr lang="en-US" u="sng" dirty="0"/>
              <a:t>Tertiary</a:t>
            </a:r>
            <a:r>
              <a:rPr lang="en-US" dirty="0"/>
              <a:t>: Reducing the long-term impact of a condition by minimizing complications and improving overall quality of life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Keyes et al. 2025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68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 behavior change</a:t>
            </a:r>
          </a:p>
          <a:p>
            <a:pPr lvl="1"/>
            <a:r>
              <a:rPr lang="en-US" dirty="0"/>
              <a:t>Can be hard</a:t>
            </a:r>
          </a:p>
          <a:p>
            <a:pPr lvl="2"/>
            <a:r>
              <a:rPr lang="en-US" dirty="0"/>
              <a:t>Challenges exist</a:t>
            </a:r>
          </a:p>
          <a:p>
            <a:pPr lvl="2"/>
            <a:r>
              <a:rPr lang="en-US" dirty="0"/>
              <a:t>Habits and comfort</a:t>
            </a:r>
          </a:p>
          <a:p>
            <a:pPr lvl="2"/>
            <a:r>
              <a:rPr lang="en-US" dirty="0"/>
              <a:t>Continuum vs dichotomy</a:t>
            </a:r>
          </a:p>
          <a:p>
            <a:pPr lvl="2"/>
            <a:r>
              <a:rPr lang="en-US" dirty="0"/>
              <a:t>Decision making is a factor</a:t>
            </a:r>
          </a:p>
          <a:p>
            <a:pPr lvl="2"/>
            <a:r>
              <a:rPr lang="en-US" dirty="0"/>
              <a:t>Trying something new or previously disliked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Keyes et al. 2025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16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Behavior change theory framework exists</a:t>
            </a:r>
          </a:p>
          <a:p>
            <a:pPr lvl="1"/>
            <a:r>
              <a:rPr lang="en-US" dirty="0"/>
              <a:t>Transtheoretical model</a:t>
            </a:r>
          </a:p>
          <a:p>
            <a:pPr lvl="2"/>
            <a:r>
              <a:rPr lang="en-US" dirty="0"/>
              <a:t>Health behavior occurs through a persons readiness to change and is demonstrated through stages</a:t>
            </a:r>
          </a:p>
          <a:p>
            <a:pPr lvl="3"/>
            <a:r>
              <a:rPr lang="en-US" dirty="0"/>
              <a:t>Progress and relapse may occur over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Raihan &amp; Cogburn 2023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BEE2C-4D80-8D29-A74B-B54D34D414AF}"/>
              </a:ext>
            </a:extLst>
          </p:cNvPr>
          <p:cNvSpPr txBox="1"/>
          <p:nvPr/>
        </p:nvSpPr>
        <p:spPr>
          <a:xfrm>
            <a:off x="313754" y="4194048"/>
            <a:ext cx="205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Precontemplation</a:t>
            </a:r>
          </a:p>
          <a:p>
            <a:pPr algn="ctr"/>
            <a:r>
              <a:rPr lang="en-US" dirty="0"/>
              <a:t>“wont”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56F90-0D3E-C441-BAA4-A8AFECF13B39}"/>
              </a:ext>
            </a:extLst>
          </p:cNvPr>
          <p:cNvSpPr txBox="1"/>
          <p:nvPr/>
        </p:nvSpPr>
        <p:spPr>
          <a:xfrm>
            <a:off x="2244757" y="4194048"/>
            <a:ext cx="205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Contemplation</a:t>
            </a:r>
          </a:p>
          <a:p>
            <a:pPr algn="ctr"/>
            <a:r>
              <a:rPr lang="en-US" dirty="0"/>
              <a:t>“may”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C1FA3-8426-BBF0-B787-997721086CAA}"/>
              </a:ext>
            </a:extLst>
          </p:cNvPr>
          <p:cNvSpPr txBox="1"/>
          <p:nvPr/>
        </p:nvSpPr>
        <p:spPr>
          <a:xfrm>
            <a:off x="3882391" y="4194048"/>
            <a:ext cx="205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Preparation</a:t>
            </a:r>
          </a:p>
          <a:p>
            <a:pPr algn="ctr"/>
            <a:r>
              <a:rPr lang="en-US" dirty="0"/>
              <a:t>“intend”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3EC73-DE4B-11C1-8315-DD09CAF3BDB3}"/>
              </a:ext>
            </a:extLst>
          </p:cNvPr>
          <p:cNvSpPr txBox="1"/>
          <p:nvPr/>
        </p:nvSpPr>
        <p:spPr>
          <a:xfrm>
            <a:off x="5313998" y="4194048"/>
            <a:ext cx="205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</a:t>
            </a:r>
          </a:p>
          <a:p>
            <a:pPr algn="ctr"/>
            <a:r>
              <a:rPr lang="en-US" dirty="0"/>
              <a:t>“am”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C91DA-E873-9353-1D1F-828660EF12B5}"/>
              </a:ext>
            </a:extLst>
          </p:cNvPr>
          <p:cNvSpPr txBox="1"/>
          <p:nvPr/>
        </p:nvSpPr>
        <p:spPr>
          <a:xfrm>
            <a:off x="6801993" y="4194048"/>
            <a:ext cx="205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Maintenance</a:t>
            </a:r>
          </a:p>
          <a:p>
            <a:pPr algn="ctr"/>
            <a:r>
              <a:rPr lang="en-US" dirty="0"/>
              <a:t>“have”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E991E6-7F22-DD58-9291-61DA68DB42CF}"/>
              </a:ext>
            </a:extLst>
          </p:cNvPr>
          <p:cNvCxnSpPr/>
          <p:nvPr/>
        </p:nvCxnSpPr>
        <p:spPr>
          <a:xfrm>
            <a:off x="731520" y="5120640"/>
            <a:ext cx="76626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F31634-93B3-47CD-B999-97F59F1B4685}"/>
              </a:ext>
            </a:extLst>
          </p:cNvPr>
          <p:cNvSpPr txBox="1"/>
          <p:nvPr/>
        </p:nvSpPr>
        <p:spPr>
          <a:xfrm>
            <a:off x="3342512" y="5126212"/>
            <a:ext cx="313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Physical Activity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8147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Behavior change theory framework exists</a:t>
            </a:r>
          </a:p>
          <a:p>
            <a:pPr lvl="1"/>
            <a:r>
              <a:rPr lang="en-US" dirty="0"/>
              <a:t>Self-determination theory</a:t>
            </a:r>
          </a:p>
          <a:p>
            <a:pPr lvl="2"/>
            <a:r>
              <a:rPr lang="en-US" dirty="0"/>
              <a:t>Motivation to change </a:t>
            </a:r>
          </a:p>
          <a:p>
            <a:pPr lvl="3"/>
            <a:r>
              <a:rPr lang="en-US" dirty="0"/>
              <a:t>Autonomy </a:t>
            </a:r>
          </a:p>
          <a:p>
            <a:pPr lvl="3"/>
            <a:r>
              <a:rPr lang="en-US" dirty="0"/>
              <a:t>Competence</a:t>
            </a:r>
          </a:p>
          <a:p>
            <a:pPr lvl="3"/>
            <a:r>
              <a:rPr lang="en-US" dirty="0"/>
              <a:t>Relatedness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Ryan &amp; Deci 2000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58A5A-2FD1-C955-E89C-0D0CF4FFB9D9}"/>
              </a:ext>
            </a:extLst>
          </p:cNvPr>
          <p:cNvSpPr txBox="1"/>
          <p:nvPr/>
        </p:nvSpPr>
        <p:spPr>
          <a:xfrm>
            <a:off x="93537" y="3921471"/>
            <a:ext cx="205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Amotivation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6002C-6339-40F6-88A2-B8E8FD7AF20E}"/>
              </a:ext>
            </a:extLst>
          </p:cNvPr>
          <p:cNvSpPr txBox="1"/>
          <p:nvPr/>
        </p:nvSpPr>
        <p:spPr>
          <a:xfrm>
            <a:off x="2036971" y="4285882"/>
            <a:ext cx="125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</a:t>
            </a:r>
            <a:r>
              <a:rPr lang="en-US" u="sng" dirty="0"/>
              <a:t>Regulation</a:t>
            </a:r>
          </a:p>
          <a:p>
            <a:pPr algn="ctr"/>
            <a:r>
              <a:rPr lang="en-US" dirty="0"/>
              <a:t>“Reward” or “Avoid”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63571B-0544-4F19-EE55-A4D0EA6D283E}"/>
              </a:ext>
            </a:extLst>
          </p:cNvPr>
          <p:cNvSpPr txBox="1"/>
          <p:nvPr/>
        </p:nvSpPr>
        <p:spPr>
          <a:xfrm>
            <a:off x="3292224" y="4288579"/>
            <a:ext cx="131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Introjected </a:t>
            </a:r>
            <a:r>
              <a:rPr lang="en-US" u="sng" dirty="0"/>
              <a:t>Regulation</a:t>
            </a:r>
          </a:p>
          <a:p>
            <a:pPr algn="ctr"/>
            <a:r>
              <a:rPr lang="en-US" dirty="0"/>
              <a:t>“Internal Pressures”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ED952-8A97-A3EB-EBFB-586D8BEDB5E3}"/>
              </a:ext>
            </a:extLst>
          </p:cNvPr>
          <p:cNvSpPr txBox="1"/>
          <p:nvPr/>
        </p:nvSpPr>
        <p:spPr>
          <a:xfrm>
            <a:off x="4652155" y="4282637"/>
            <a:ext cx="126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Identified </a:t>
            </a:r>
            <a:r>
              <a:rPr lang="en-US" u="sng" dirty="0"/>
              <a:t>Regulation</a:t>
            </a:r>
          </a:p>
          <a:p>
            <a:pPr algn="ctr"/>
            <a:r>
              <a:rPr lang="en-US" dirty="0"/>
              <a:t>“Goal” or “Valued”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0C872-63EF-D6FC-79BC-298F65B4097C}"/>
              </a:ext>
            </a:extLst>
          </p:cNvPr>
          <p:cNvSpPr txBox="1"/>
          <p:nvPr/>
        </p:nvSpPr>
        <p:spPr>
          <a:xfrm>
            <a:off x="5958844" y="4282637"/>
            <a:ext cx="137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Integrated </a:t>
            </a:r>
            <a:r>
              <a:rPr lang="en-US" u="sng" dirty="0"/>
              <a:t>Regulation</a:t>
            </a:r>
          </a:p>
          <a:p>
            <a:pPr algn="ctr"/>
            <a:r>
              <a:rPr lang="en-US" dirty="0"/>
              <a:t>“Identify” or “Self”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6DE7B0-53A4-7D2E-B141-0411F9FD3A98}"/>
              </a:ext>
            </a:extLst>
          </p:cNvPr>
          <p:cNvSpPr txBox="1"/>
          <p:nvPr/>
        </p:nvSpPr>
        <p:spPr>
          <a:xfrm>
            <a:off x="3659508" y="3899224"/>
            <a:ext cx="22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Extrinsic Motivation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CC8E5-0F1C-8BFC-E312-78AB6EF91D72}"/>
              </a:ext>
            </a:extLst>
          </p:cNvPr>
          <p:cNvSpPr txBox="1"/>
          <p:nvPr/>
        </p:nvSpPr>
        <p:spPr>
          <a:xfrm>
            <a:off x="6792849" y="3899224"/>
            <a:ext cx="22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Intrinsic Motivation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F32694-22BA-AC60-6C25-34C00B9D6C83}"/>
              </a:ext>
            </a:extLst>
          </p:cNvPr>
          <p:cNvCxnSpPr/>
          <p:nvPr/>
        </p:nvCxnSpPr>
        <p:spPr>
          <a:xfrm>
            <a:off x="731520" y="5522976"/>
            <a:ext cx="76626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1AA3A7-F889-EF7B-5ABC-B79EDC63F7CA}"/>
              </a:ext>
            </a:extLst>
          </p:cNvPr>
          <p:cNvSpPr txBox="1"/>
          <p:nvPr/>
        </p:nvSpPr>
        <p:spPr>
          <a:xfrm>
            <a:off x="3674933" y="5541563"/>
            <a:ext cx="219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Self-Determination</a:t>
            </a:r>
          </a:p>
        </p:txBody>
      </p:sp>
    </p:spTree>
    <p:extLst>
      <p:ext uri="{BB962C8B-B14F-4D97-AF65-F5344CB8AC3E}">
        <p14:creationId xmlns:p14="http://schemas.microsoft.com/office/powerpoint/2010/main" val="27503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ACSM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93EEA-0F13-0878-B14E-E8699BBEC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618" y="1374778"/>
            <a:ext cx="4112763" cy="4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n Aging Nation: Projected Number of Children and Older Adults">
            <a:extLst>
              <a:ext uri="{FF2B5EF4-FFF2-40B4-BE49-F238E27FC236}">
                <a16:creationId xmlns:a16="http://schemas.microsoft.com/office/drawing/2014/main" id="{4E5592F5-50C1-B05F-15E9-8D2140FB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" y="1825625"/>
            <a:ext cx="3693071" cy="39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2E9E4-867F-ED43-0E44-EF45661A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48" y="2448741"/>
            <a:ext cx="5033258" cy="266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82B3E-2FC2-D098-9262-67BE9834E0F1}"/>
              </a:ext>
            </a:extLst>
          </p:cNvPr>
          <p:cNvSpPr txBox="1"/>
          <p:nvPr/>
        </p:nvSpPr>
        <p:spPr>
          <a:xfrm>
            <a:off x="6373368" y="5870448"/>
            <a:ext cx="2633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Alzheimer’s Disease Facts and Figures 2025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97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2B3E-2FC2-D098-9262-67BE9834E0F1}"/>
              </a:ext>
            </a:extLst>
          </p:cNvPr>
          <p:cNvSpPr txBox="1"/>
          <p:nvPr/>
        </p:nvSpPr>
        <p:spPr>
          <a:xfrm>
            <a:off x="6373368" y="5870448"/>
            <a:ext cx="2633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Zhang et al. 2025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68CD0-DAFE-9198-E915-85810A299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668" y="1255406"/>
            <a:ext cx="5312664" cy="46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Before We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Conflicts and disclosures</a:t>
            </a:r>
          </a:p>
          <a:p>
            <a:pPr lvl="1"/>
            <a:r>
              <a:rPr lang="en-US" dirty="0"/>
              <a:t>None to report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2B3E-2FC2-D098-9262-67BE9834E0F1}"/>
              </a:ext>
            </a:extLst>
          </p:cNvPr>
          <p:cNvSpPr txBox="1"/>
          <p:nvPr/>
        </p:nvSpPr>
        <p:spPr>
          <a:xfrm>
            <a:off x="6373368" y="5870448"/>
            <a:ext cx="2633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Marino et al. 2025</a:t>
            </a:r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B51CE9-14E1-5B4D-869F-D208139E6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26" y="1387961"/>
            <a:ext cx="5552948" cy="47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Hendricks et al. 2024</a:t>
            </a:r>
            <a:endParaRPr lang="en-US" sz="1000" dirty="0"/>
          </a:p>
        </p:txBody>
      </p:sp>
      <p:pic>
        <p:nvPicPr>
          <p:cNvPr id="1028" name="Picture 4" descr="Handgrip strength indicates survival in NSCLC patients – Physics World">
            <a:extLst>
              <a:ext uri="{FF2B5EF4-FFF2-40B4-BE49-F238E27FC236}">
                <a16:creationId xmlns:a16="http://schemas.microsoft.com/office/drawing/2014/main" id="{65EF2E3C-7ECB-E799-E392-05BE947A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52" y="1825625"/>
            <a:ext cx="2078043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3599172-63F3-2276-C029-0607797E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27" y="2248946"/>
            <a:ext cx="5340027" cy="37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Esteban-Cornejo et al. 2022</a:t>
            </a:r>
            <a:endParaRPr lang="en-US" sz="1000" dirty="0"/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4F5D6033-D5DF-37B3-A48D-DA3E08E19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6"/>
          <a:stretch/>
        </p:blipFill>
        <p:spPr bwMode="auto">
          <a:xfrm>
            <a:off x="4503" y="3174495"/>
            <a:ext cx="6364224" cy="20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grip strength indicates survival in NSCLC patients – Physics World">
            <a:extLst>
              <a:ext uri="{FF2B5EF4-FFF2-40B4-BE49-F238E27FC236}">
                <a16:creationId xmlns:a16="http://schemas.microsoft.com/office/drawing/2014/main" id="{65EF2E3C-7ECB-E799-E392-05BE947A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52" y="1825625"/>
            <a:ext cx="2078043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 for health, including cognitive function, is encouraged across the lifespan</a:t>
            </a:r>
          </a:p>
          <a:p>
            <a:pPr lvl="1"/>
            <a:r>
              <a:rPr lang="en-US" dirty="0">
                <a:hlinkClick r:id="rId3"/>
              </a:rPr>
              <a:t>POINTER Study</a:t>
            </a:r>
            <a:endParaRPr lang="en-US" dirty="0"/>
          </a:p>
          <a:p>
            <a:pPr lvl="1"/>
            <a:r>
              <a:rPr lang="en-US" dirty="0"/>
              <a:t>Supports cognitive function in at-risk older adults</a:t>
            </a:r>
          </a:p>
          <a:p>
            <a:pPr lvl="2"/>
            <a:r>
              <a:rPr lang="en-US" dirty="0"/>
              <a:t>Physical activity: 30-35 minutes of MVPA for 4x/week; strength and flexibility activity twice a week</a:t>
            </a:r>
          </a:p>
          <a:p>
            <a:pPr lvl="2"/>
            <a:r>
              <a:rPr lang="en-US" dirty="0"/>
              <a:t>Cognitive activity: Computer-based brain training 3x/week for 30 minutes, regular engagement in intellectual and social activities</a:t>
            </a:r>
          </a:p>
          <a:p>
            <a:pPr lvl="2"/>
            <a:r>
              <a:rPr lang="en-US" dirty="0"/>
              <a:t>Nutrition: MIND diet adherence</a:t>
            </a:r>
          </a:p>
          <a:p>
            <a:pPr lvl="2"/>
            <a:r>
              <a:rPr lang="en-US" dirty="0"/>
              <a:t>Monitor: Visit healthcare provider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CDC 2025</a:t>
            </a:r>
            <a:r>
              <a:rPr lang="en-US" sz="1000" dirty="0"/>
              <a:t>; </a:t>
            </a:r>
            <a:r>
              <a:rPr lang="en-US" sz="1000" dirty="0">
                <a:hlinkClick r:id="rId5"/>
              </a:rPr>
              <a:t>Baker et al. 2025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29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>
            <a:spLocks/>
          </p:cNvSpPr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De la Rosa et al. 2020</a:t>
            </a:r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42069F-DE3B-8D51-5FA4-280CCABE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7" y="2359784"/>
            <a:ext cx="4055935" cy="26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636365-07EC-E2B2-075A-ACCDE470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71842"/>
            <a:ext cx="32289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 for health, including cognitive function, is encouraged across the lifespan</a:t>
            </a:r>
          </a:p>
          <a:p>
            <a:pPr lvl="1"/>
            <a:r>
              <a:rPr lang="en-US" dirty="0"/>
              <a:t>Role of middle and older age</a:t>
            </a:r>
          </a:p>
          <a:p>
            <a:pPr lvl="2"/>
            <a:r>
              <a:rPr lang="en-US" dirty="0"/>
              <a:t>Take sedentary breaks</a:t>
            </a:r>
          </a:p>
          <a:p>
            <a:pPr lvl="2"/>
            <a:r>
              <a:rPr lang="en-US" dirty="0"/>
              <a:t>Frequency; intensity; type; time</a:t>
            </a:r>
          </a:p>
          <a:p>
            <a:pPr lvl="2"/>
            <a:r>
              <a:rPr lang="en-US" dirty="0"/>
              <a:t>New routine </a:t>
            </a:r>
          </a:p>
          <a:p>
            <a:pPr lvl="3"/>
            <a:r>
              <a:rPr lang="en-US" dirty="0"/>
              <a:t>Educate</a:t>
            </a:r>
          </a:p>
          <a:p>
            <a:pPr lvl="3"/>
            <a:r>
              <a:rPr lang="en-US" dirty="0"/>
              <a:t>Encourage</a:t>
            </a:r>
          </a:p>
          <a:p>
            <a:pPr lvl="3"/>
            <a:r>
              <a:rPr lang="en-US" dirty="0"/>
              <a:t>Prescribe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CDC 2025</a:t>
            </a:r>
            <a:r>
              <a:rPr lang="en-US" sz="1000" dirty="0"/>
              <a:t>; </a:t>
            </a:r>
            <a:r>
              <a:rPr lang="en-US" sz="1000" dirty="0">
                <a:hlinkClick r:id="rId4"/>
              </a:rPr>
              <a:t>Baker et al. 2025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05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 in interventions</a:t>
            </a:r>
          </a:p>
          <a:p>
            <a:pPr lvl="1"/>
            <a:r>
              <a:rPr lang="en-US" u="sng" dirty="0"/>
              <a:t>Primary</a:t>
            </a:r>
            <a:r>
              <a:rPr lang="en-US" dirty="0"/>
              <a:t>: Reduce the risk of a condition before it begins by targeting modifiable risk factors in persons who are still healthy</a:t>
            </a:r>
          </a:p>
          <a:p>
            <a:pPr lvl="1"/>
            <a:r>
              <a:rPr lang="en-US" u="sng" dirty="0"/>
              <a:t>Secondary</a:t>
            </a:r>
            <a:r>
              <a:rPr lang="en-US" dirty="0"/>
              <a:t>: Reduce the risk of recurrent conditions in persons who are already diagnosed</a:t>
            </a:r>
          </a:p>
          <a:p>
            <a:pPr lvl="1"/>
            <a:r>
              <a:rPr lang="en-US" u="sng" dirty="0"/>
              <a:t>Tertiary</a:t>
            </a:r>
            <a:r>
              <a:rPr lang="en-US" dirty="0"/>
              <a:t>: Reducing the long-term impact of a condition by minimizing complications and improving overall quality of life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Keyes et al. 2025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65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Prevents or decelerates other health conditions where appropriate</a:t>
            </a:r>
          </a:p>
          <a:p>
            <a:pPr lvl="1"/>
            <a:r>
              <a:rPr lang="en-US" dirty="0"/>
              <a:t>More than 95% of people with Alzheimer’s disease and other dementias have ≥1 other chronic condition</a:t>
            </a:r>
          </a:p>
          <a:p>
            <a:pPr lvl="1"/>
            <a:r>
              <a:rPr lang="en-US" dirty="0"/>
              <a:t>Consideration for psychosocial and behavioral factors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6117336" y="5870448"/>
            <a:ext cx="288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Nuzum et al. 2020</a:t>
            </a:r>
            <a:r>
              <a:rPr lang="en-US" sz="1000" dirty="0"/>
              <a:t>; </a:t>
            </a:r>
            <a:r>
              <a:rPr lang="en-US" sz="1000" dirty="0">
                <a:hlinkClick r:id="rId4"/>
              </a:rPr>
              <a:t>Alzheimer’s Association 2022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4122C-4044-A096-C867-3CC125E9B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453" y="3792080"/>
            <a:ext cx="3486883" cy="23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Possible benefits of exercise with dementia</a:t>
            </a:r>
          </a:p>
          <a:p>
            <a:pPr lvl="1"/>
            <a:r>
              <a:rPr lang="en-US" dirty="0"/>
              <a:t>Mood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Circulation</a:t>
            </a:r>
          </a:p>
          <a:p>
            <a:pPr lvl="1"/>
            <a:r>
              <a:rPr lang="en-US" dirty="0"/>
              <a:t>Motor skills</a:t>
            </a:r>
          </a:p>
          <a:p>
            <a:pPr lvl="1"/>
            <a:r>
              <a:rPr lang="en-US" dirty="0"/>
              <a:t>Falls risk</a:t>
            </a:r>
          </a:p>
          <a:p>
            <a:pPr lvl="1"/>
            <a:r>
              <a:rPr lang="en-US" dirty="0"/>
              <a:t>Behavior </a:t>
            </a:r>
          </a:p>
          <a:p>
            <a:pPr lvl="1"/>
            <a:r>
              <a:rPr lang="en-US" dirty="0"/>
              <a:t>Communication and social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5961888" y="5870448"/>
            <a:ext cx="3044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Dementia Australia/Victoria State Government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89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Once enjoyable physical activities might be challenging</a:t>
            </a:r>
          </a:p>
          <a:p>
            <a:pPr lvl="1"/>
            <a:r>
              <a:rPr lang="en-US" dirty="0"/>
              <a:t>Sensory experiences can help</a:t>
            </a:r>
          </a:p>
          <a:p>
            <a:pPr lvl="1"/>
            <a:r>
              <a:rPr lang="en-US" dirty="0"/>
              <a:t>Matching activity with what a person with dementia can do safely</a:t>
            </a:r>
          </a:p>
          <a:p>
            <a:pPr lvl="1"/>
            <a:r>
              <a:rPr lang="en-US" dirty="0"/>
              <a:t>Choose activities that are fun for all</a:t>
            </a:r>
          </a:p>
          <a:p>
            <a:pPr lvl="1"/>
            <a:r>
              <a:rPr lang="en-US" dirty="0"/>
              <a:t>Provide support to start an activity</a:t>
            </a:r>
          </a:p>
          <a:p>
            <a:pPr lvl="1"/>
            <a:r>
              <a:rPr lang="en-US" dirty="0"/>
              <a:t>Can activity be done alone or with help?</a:t>
            </a:r>
          </a:p>
          <a:p>
            <a:pPr lvl="1"/>
            <a:r>
              <a:rPr lang="en-US" dirty="0"/>
              <a:t>Is there frustration?</a:t>
            </a:r>
          </a:p>
          <a:p>
            <a:pPr lvl="1"/>
            <a:r>
              <a:rPr lang="en-US" dirty="0"/>
              <a:t>Celebrate success!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6117336" y="5870448"/>
            <a:ext cx="288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National Institute on Aging 2024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52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Before We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Learning objectives</a:t>
            </a:r>
          </a:p>
          <a:p>
            <a:pPr lvl="1"/>
            <a:r>
              <a:rPr lang="en-US" dirty="0"/>
              <a:t>Describe the difference between sedentary and physically inactive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Acknowledge barriers to physical activity participation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the role of physical activity participation for dementia</a:t>
            </a:r>
          </a:p>
        </p:txBody>
      </p:sp>
    </p:spTree>
    <p:extLst>
      <p:ext uri="{BB962C8B-B14F-4D97-AF65-F5344CB8AC3E}">
        <p14:creationId xmlns:p14="http://schemas.microsoft.com/office/powerpoint/2010/main" val="30778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Role of light, moderate, and vigorous activity</a:t>
            </a:r>
          </a:p>
          <a:p>
            <a:pPr lvl="1"/>
            <a:r>
              <a:rPr lang="en-US" dirty="0"/>
              <a:t>Chair activities (yoga, aerobics)</a:t>
            </a:r>
          </a:p>
          <a:p>
            <a:pPr lvl="1"/>
            <a:r>
              <a:rPr lang="en-US" dirty="0"/>
              <a:t>Walking</a:t>
            </a:r>
          </a:p>
          <a:p>
            <a:pPr lvl="1"/>
            <a:r>
              <a:rPr lang="en-US" dirty="0"/>
              <a:t>Stretching</a:t>
            </a:r>
          </a:p>
          <a:p>
            <a:pPr lvl="1"/>
            <a:r>
              <a:rPr lang="en-US" dirty="0"/>
              <a:t>Resistance training </a:t>
            </a:r>
          </a:p>
          <a:p>
            <a:pPr lvl="1"/>
            <a:r>
              <a:rPr lang="en-US" dirty="0"/>
              <a:t>Dancing (music might be helpful)</a:t>
            </a:r>
          </a:p>
          <a:p>
            <a:pPr lvl="1"/>
            <a:r>
              <a:rPr lang="en-US" dirty="0"/>
              <a:t>Balloon activities</a:t>
            </a:r>
          </a:p>
          <a:p>
            <a:pPr lvl="1"/>
            <a:r>
              <a:rPr lang="en-US" dirty="0"/>
              <a:t>Gardening</a:t>
            </a:r>
          </a:p>
          <a:p>
            <a:pPr lvl="1"/>
            <a:r>
              <a:rPr lang="en-US" dirty="0"/>
              <a:t>Household activities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6117336" y="5870448"/>
            <a:ext cx="288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Alzheimer’s Society 2025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08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Engage with a healthcare provider about physical activity and exercise participation</a:t>
            </a:r>
          </a:p>
          <a:p>
            <a:r>
              <a:rPr lang="en-US" dirty="0"/>
              <a:t>Acknowledgement for other lifestyle factors apart from physical activity</a:t>
            </a:r>
          </a:p>
          <a:p>
            <a:r>
              <a:rPr lang="en-US" dirty="0"/>
              <a:t>Facilitators and barriers now and in the future</a:t>
            </a:r>
          </a:p>
          <a:p>
            <a:r>
              <a:rPr lang="en-US" dirty="0"/>
              <a:t>Assessment of physical activity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8EB34C9-9B35-8E34-5A69-0CBF1DCD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339"/>
            <a:ext cx="2743200" cy="2743200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346B198-9ED5-E624-AC4B-922EE8B49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9058"/>
            <a:ext cx="2743200" cy="27432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DB10757-1703-AB58-BCC0-93575BB79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154537"/>
            <a:ext cx="2743200" cy="2743200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D508722-9A04-CDB0-A7C9-459E66EDB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586" y="315453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Greetings!</a:t>
            </a:r>
          </a:p>
          <a:p>
            <a:pPr lvl="1"/>
            <a:r>
              <a:rPr lang="en-US" dirty="0"/>
              <a:t>Ryan McGrath</a:t>
            </a:r>
          </a:p>
          <a:p>
            <a:pPr lvl="2"/>
            <a:r>
              <a:rPr lang="en-US" dirty="0"/>
              <a:t>Department of Health, Nutrition, and Exercise Sciences</a:t>
            </a:r>
          </a:p>
          <a:p>
            <a:pPr lvl="2"/>
            <a:r>
              <a:rPr lang="en-US" dirty="0"/>
              <a:t>North Dakota State University</a:t>
            </a:r>
          </a:p>
          <a:p>
            <a:pPr lvl="3"/>
            <a:r>
              <a:rPr lang="en-US" dirty="0"/>
              <a:t>Healthy Aging North Dakota (HAND)</a:t>
            </a:r>
          </a:p>
          <a:p>
            <a:pPr lvl="4"/>
            <a:r>
              <a:rPr lang="en-US" dirty="0"/>
              <a:t>Topics include healthy aging research</a:t>
            </a:r>
          </a:p>
          <a:p>
            <a:pPr lvl="2"/>
            <a:r>
              <a:rPr lang="en-US" dirty="0"/>
              <a:t>University of North Dakota School of Medicine and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4787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pic>
        <p:nvPicPr>
          <p:cNvPr id="7" name="Content Placeholder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D4EA8AE-D784-CB01-054C-224A14DB2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72339"/>
            <a:ext cx="2743200" cy="2743200"/>
          </a:xfr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835DAEF-8077-EDA2-4670-A6B05BB7C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9058"/>
            <a:ext cx="2743200" cy="2743200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CCE0AED-F32A-475F-69CE-61187DF71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154537"/>
            <a:ext cx="2743200" cy="2743200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4134D32-CFAE-348A-E824-A178D5CF2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586" y="315453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</a:t>
            </a:r>
          </a:p>
          <a:p>
            <a:pPr lvl="1"/>
            <a:r>
              <a:rPr lang="en-US" dirty="0"/>
              <a:t>Any bodily movement produced by skeletal muscles that results in energy expenditure (kcal) </a:t>
            </a:r>
          </a:p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Subset of physical activity; planned, structured, and repetitive for a final or intermediate objective for the improvement or maintenance of physical fitness</a:t>
            </a:r>
          </a:p>
          <a:p>
            <a:r>
              <a:rPr lang="en-US" dirty="0"/>
              <a:t>Physical fitness</a:t>
            </a:r>
          </a:p>
          <a:p>
            <a:pPr lvl="1"/>
            <a:r>
              <a:rPr lang="en-US" dirty="0"/>
              <a:t>Set of attributes that are health or skill related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168896" y="5930742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Caspersen et al. 1985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62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Sedentary behavior</a:t>
            </a:r>
          </a:p>
          <a:p>
            <a:pPr lvl="1"/>
            <a:r>
              <a:rPr lang="en-US" dirty="0"/>
              <a:t>Any waking behaviors characterized with a low energy expenditure such as sitting, reclining, or lying </a:t>
            </a:r>
          </a:p>
          <a:p>
            <a:r>
              <a:rPr lang="en-US" dirty="0"/>
              <a:t>Physically inactive</a:t>
            </a:r>
          </a:p>
          <a:p>
            <a:pPr lvl="1"/>
            <a:r>
              <a:rPr lang="en-US" dirty="0"/>
              <a:t>Not achieving Physical Activity Guidelines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168896" y="5930742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Thivel et al. 2018</a:t>
            </a:r>
            <a:endParaRPr lang="en-US" sz="1000" dirty="0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6F5FD51-F2F8-F94A-0B0C-CF44EB858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3924492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Physical Activity Guidelines for Americans (adults; in brief)</a:t>
            </a:r>
          </a:p>
          <a:p>
            <a:pPr lvl="1"/>
            <a:r>
              <a:rPr lang="en-US" dirty="0"/>
              <a:t>≥150 minutes of moderate-to-vigorous physical activity each week </a:t>
            </a:r>
          </a:p>
          <a:p>
            <a:pPr lvl="1"/>
            <a:r>
              <a:rPr lang="en-US" dirty="0"/>
              <a:t>At least moderate intensity muscle-strengthening activities involving major muscle groups at least two days/week</a:t>
            </a:r>
          </a:p>
          <a:p>
            <a:pPr lvl="1"/>
            <a:r>
              <a:rPr lang="en-US" dirty="0"/>
              <a:t>Overall move more and sit less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0A143-A5C8-9DC3-5AEE-765D69EBE959}"/>
              </a:ext>
            </a:extLst>
          </p:cNvPr>
          <p:cNvSpPr txBox="1"/>
          <p:nvPr/>
        </p:nvSpPr>
        <p:spPr>
          <a:xfrm>
            <a:off x="7031736" y="5870448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DHHS PAGA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01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5740E-A514-0D1B-BFD7-9F19A1B1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20DD-AE9C-B1CB-4E41-0E7544D8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Exercise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3ED5-22C7-89EA-FBD6-529FEDD1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14DF-62F6-D8F3-E17B-0D242425F4D8}"/>
              </a:ext>
            </a:extLst>
          </p:cNvPr>
          <p:cNvSpPr txBox="1"/>
          <p:nvPr/>
        </p:nvSpPr>
        <p:spPr>
          <a:xfrm>
            <a:off x="7168896" y="5930742"/>
            <a:ext cx="19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hlinkClick r:id="rId3"/>
              </a:rPr>
              <a:t>Elgaddal</a:t>
            </a:r>
            <a:r>
              <a:rPr lang="en-US" sz="1000" dirty="0">
                <a:hlinkClick r:id="rId3"/>
              </a:rPr>
              <a:t> et al. (2022)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1F94D-4CBE-7EE5-071C-F355CCF8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1741"/>
            <a:ext cx="4474170" cy="2814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4832B-3A1A-6D99-2783-FDBD52944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731" y="2021740"/>
            <a:ext cx="4335268" cy="28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c6602a-bcfc-4ac6-a56e-ae24e1cc147f">
      <Terms xmlns="http://schemas.microsoft.com/office/infopath/2007/PartnerControls"/>
    </lcf76f155ced4ddcb4097134ff3c332f>
    <TaxCatchAll xmlns="ba11c254-4dc3-41ad-a3e6-0a38009135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39C31EEFD404CB96174128C636103" ma:contentTypeVersion="12" ma:contentTypeDescription="Create a new document." ma:contentTypeScope="" ma:versionID="5f50d8cc3489af516217c40ebde8d5ab">
  <xsd:schema xmlns:xsd="http://www.w3.org/2001/XMLSchema" xmlns:xs="http://www.w3.org/2001/XMLSchema" xmlns:p="http://schemas.microsoft.com/office/2006/metadata/properties" xmlns:ns2="f2c6602a-bcfc-4ac6-a56e-ae24e1cc147f" xmlns:ns3="ba11c254-4dc3-41ad-a3e6-0a3800913569" targetNamespace="http://schemas.microsoft.com/office/2006/metadata/properties" ma:root="true" ma:fieldsID="69c6a835134dc96983b7f672e1b92a2e" ns2:_="" ns3:_="">
    <xsd:import namespace="f2c6602a-bcfc-4ac6-a56e-ae24e1cc147f"/>
    <xsd:import namespace="ba11c254-4dc3-41ad-a3e6-0a3800913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602a-bcfc-4ac6-a56e-ae24e1cc1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1c254-4dc3-41ad-a3e6-0a380091356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a194d06-881d-4f78-b778-3f0279a1621c}" ma:internalName="TaxCatchAll" ma:showField="CatchAllData" ma:web="ba11c254-4dc3-41ad-a3e6-0a3800913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5F56C-59B1-457C-BC89-B66D62CEC95B}">
  <ds:schemaRefs>
    <ds:schemaRef ds:uri="http://schemas.microsoft.com/office/2006/metadata/properties"/>
    <ds:schemaRef ds:uri="http://schemas.microsoft.com/office/infopath/2007/PartnerControls"/>
    <ds:schemaRef ds:uri="f2c6602a-bcfc-4ac6-a56e-ae24e1cc147f"/>
    <ds:schemaRef ds:uri="ba11c254-4dc3-41ad-a3e6-0a3800913569"/>
  </ds:schemaRefs>
</ds:datastoreItem>
</file>

<file path=customXml/itemProps2.xml><?xml version="1.0" encoding="utf-8"?>
<ds:datastoreItem xmlns:ds="http://schemas.openxmlformats.org/officeDocument/2006/customXml" ds:itemID="{B5F8CF4F-4B30-4A54-98EB-60D6AE5EE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DB324-483B-43CB-B74D-EF41AF180514}"/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974</Words>
  <Application>Microsoft Office PowerPoint</Application>
  <PresentationFormat>On-screen Show (4:3)</PresentationFormat>
  <Paragraphs>205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Before We Begin</vt:lpstr>
      <vt:lpstr>Before We Begin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Exercise and Dementia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Kistner, Janelle</dc:creator>
  <cp:lastModifiedBy>McGrath, Ryan</cp:lastModifiedBy>
  <cp:revision>3</cp:revision>
  <dcterms:created xsi:type="dcterms:W3CDTF">2025-08-08T14:49:03Z</dcterms:created>
  <dcterms:modified xsi:type="dcterms:W3CDTF">2026-01-26T16:33:20Z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0x01010036139C31EEFD404CB96174128C636103</vt:lpwstr>
  </property>
  <property fmtid="{D5CDD505-2E9C-101B-9397-08002B2CF9AE}" pid="3" name="MediaServiceImageTags">
    <vt:lpwstr/>
  </property>
</Properties>
</file>