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4630400" cy="8229600"/>
  <p:notesSz cx="8229600" cy="14630400"/>
  <p:embeddedFontLst>
    <p:embeddedFont>
      <p:font typeface="DM Sans Semi Bold" panose="020B0604020202020204" charset="0"/>
      <p:regular r:id="rId26"/>
    </p:embeddedFont>
    <p:embeddedFont>
      <p:font typeface="Inter Medium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9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z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doi.org/10.1111/j.1532-5415.2010.02971.x" TargetMode="External"/><Relationship Id="rId4" Type="http://schemas.openxmlformats.org/officeDocument/2006/relationships/hyperlink" Target="https://doi.org/10.5014/ajot.2020.74S20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932" y="543758"/>
            <a:ext cx="11754802" cy="525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Navigating ADLs &amp; IADLs with People Living with Dementia</a:t>
            </a:r>
            <a:endParaRPr lang="en-US" sz="33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32" y="1405057"/>
            <a:ext cx="11091148" cy="62849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091095" y="54578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Dressing Challenges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1568946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91327" y="1463516"/>
            <a:ext cx="31443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Too many clothing options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793790" y="2275939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091327" y="2170509"/>
            <a:ext cx="28613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Difficulty with fasteners</a:t>
            </a:r>
            <a:endParaRPr lang="en-US" sz="1950" dirty="0"/>
          </a:p>
        </p:txBody>
      </p:sp>
      <p:sp>
        <p:nvSpPr>
          <p:cNvPr id="8" name="Shape 5"/>
          <p:cNvSpPr/>
          <p:nvPr/>
        </p:nvSpPr>
        <p:spPr>
          <a:xfrm>
            <a:off x="793790" y="2982932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91327" y="2877503"/>
            <a:ext cx="32474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Confusion with sequencing</a:t>
            </a:r>
            <a:endParaRPr lang="en-US" sz="1950" dirty="0"/>
          </a:p>
        </p:txBody>
      </p:sp>
      <p:sp>
        <p:nvSpPr>
          <p:cNvPr id="10" name="Shape 7"/>
          <p:cNvSpPr/>
          <p:nvPr/>
        </p:nvSpPr>
        <p:spPr>
          <a:xfrm>
            <a:off x="793790" y="368992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91327" y="3584496"/>
            <a:ext cx="27280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Fatigue and frustration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2043" y="545783"/>
            <a:ext cx="67063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Dressing Support Strategies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6269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10347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2644259"/>
            <a:ext cx="4215289" cy="1017032"/>
          </a:xfrm>
          <a:prstGeom prst="roundRect">
            <a:avLst>
              <a:gd name="adj" fmla="val 292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92148" y="2842617"/>
            <a:ext cx="36075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Lay out clothes in order of use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5207437" y="2644259"/>
            <a:ext cx="4215408" cy="1017032"/>
          </a:xfrm>
          <a:prstGeom prst="roundRect">
            <a:avLst>
              <a:gd name="adj" fmla="val 292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405795" y="2842617"/>
            <a:ext cx="38186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Limit choices to reduce overwhelm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9621203" y="2644259"/>
            <a:ext cx="4215289" cy="1017032"/>
          </a:xfrm>
          <a:prstGeom prst="roundRect">
            <a:avLst>
              <a:gd name="adj" fmla="val 292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19561" y="2842617"/>
            <a:ext cx="38185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Use adaptive or easy-fit clothing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793790" y="3859649"/>
            <a:ext cx="6422112" cy="706874"/>
          </a:xfrm>
          <a:prstGeom prst="roundRect">
            <a:avLst>
              <a:gd name="adj" fmla="val 421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992148" y="40580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Allow extra time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414260" y="3859649"/>
            <a:ext cx="6422231" cy="706874"/>
          </a:xfrm>
          <a:prstGeom prst="roundRect">
            <a:avLst>
              <a:gd name="adj" fmla="val 421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612618" y="4058007"/>
            <a:ext cx="31269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Praise effort, not outcome</a:t>
            </a:r>
            <a:endParaRPr lang="en-US" sz="1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65828" y="969407"/>
            <a:ext cx="709874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Eating &amp; Mealtime Challenges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10383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2065734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Difficulty using utensils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12086" y="2532102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Distractibility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2086" y="2998470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Changes in appetite or taste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12086" y="3464838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Fatigue during meals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2086" y="3931206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Trouble recognizing food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83104" y="545783"/>
            <a:ext cx="68640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Mealtime Support Strategies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6269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10347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644259"/>
            <a:ext cx="496133" cy="4961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3884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Reduce distractions</a:t>
            </a:r>
            <a:endParaRPr lang="en-US" sz="1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3986" y="2644259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3388400"/>
            <a:ext cx="29801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Use high-contrast plates</a:t>
            </a:r>
            <a:endParaRPr lang="en-US" sz="1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54302" y="2644259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33884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Offer finger foods</a:t>
            </a:r>
            <a:endParaRPr lang="en-US" sz="19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3790" y="4095393"/>
            <a:ext cx="496133" cy="4961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93790" y="4839533"/>
            <a:ext cx="37566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Provide smaller, frequent meals</a:t>
            </a:r>
            <a:endParaRPr lang="en-US" sz="19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23986" y="4095393"/>
            <a:ext cx="496133" cy="49613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5223986" y="4839533"/>
            <a:ext cx="32489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Eat together when possible</a:t>
            </a:r>
            <a:endParaRPr lang="en-US" sz="1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91157" y="1287066"/>
            <a:ext cx="56480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Why IADLs Decline First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03978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IADLs require: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1091446" y="3420308"/>
            <a:ext cx="6124456" cy="198358"/>
          </a:xfrm>
          <a:prstGeom prst="roundRect">
            <a:avLst>
              <a:gd name="adj" fmla="val 1500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93790" y="3221831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618" y="3370659"/>
            <a:ext cx="297656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2148" y="4015502"/>
            <a:ext cx="30662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Planning and organization</a:t>
            </a:r>
            <a:endParaRPr lang="en-US" sz="1950" dirty="0"/>
          </a:p>
        </p:txBody>
      </p:sp>
      <p:sp>
        <p:nvSpPr>
          <p:cNvPr id="8" name="Shape 5"/>
          <p:cNvSpPr/>
          <p:nvPr/>
        </p:nvSpPr>
        <p:spPr>
          <a:xfrm>
            <a:off x="7712035" y="3122652"/>
            <a:ext cx="6124456" cy="198358"/>
          </a:xfrm>
          <a:prstGeom prst="roundRect">
            <a:avLst>
              <a:gd name="adj" fmla="val 1500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7414379" y="2924175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3207" y="3073003"/>
            <a:ext cx="297656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12737" y="3717846"/>
            <a:ext cx="37766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Judgment and problem-solving</a:t>
            </a:r>
            <a:endParaRPr lang="en-US" sz="1950" dirty="0"/>
          </a:p>
        </p:txBody>
      </p:sp>
      <p:sp>
        <p:nvSpPr>
          <p:cNvPr id="12" name="Shape 8"/>
          <p:cNvSpPr/>
          <p:nvPr/>
        </p:nvSpPr>
        <p:spPr>
          <a:xfrm>
            <a:off x="1091446" y="5218509"/>
            <a:ext cx="6124456" cy="198358"/>
          </a:xfrm>
          <a:prstGeom prst="roundRect">
            <a:avLst>
              <a:gd name="adj" fmla="val 1500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5020032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618" y="5168860"/>
            <a:ext cx="297656" cy="29765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92148" y="58137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Safety awareness</a:t>
            </a:r>
            <a:endParaRPr lang="en-US" sz="1950" dirty="0"/>
          </a:p>
        </p:txBody>
      </p:sp>
      <p:sp>
        <p:nvSpPr>
          <p:cNvPr id="16" name="Shape 11"/>
          <p:cNvSpPr/>
          <p:nvPr/>
        </p:nvSpPr>
        <p:spPr>
          <a:xfrm>
            <a:off x="7712035" y="4920853"/>
            <a:ext cx="6124456" cy="198358"/>
          </a:xfrm>
          <a:prstGeom prst="roundRect">
            <a:avLst>
              <a:gd name="adj" fmla="val 1500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2"/>
          <p:cNvSpPr/>
          <p:nvPr/>
        </p:nvSpPr>
        <p:spPr>
          <a:xfrm>
            <a:off x="7414379" y="4722376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3207" y="4871204"/>
            <a:ext cx="297656" cy="29765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612737" y="5516047"/>
            <a:ext cx="27248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Multi-step sequencing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793790" y="6545461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These skills are often affected early in dementia.</a:t>
            </a:r>
            <a:endParaRPr lang="en-US" sz="1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09843" y="545783"/>
            <a:ext cx="76107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Common IADL Safety Concerns 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6269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10347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2941915"/>
            <a:ext cx="6422231" cy="1027509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793790" y="2919055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707249" y="264425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3885843" y="279308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1015008" y="3438049"/>
            <a:ext cx="42456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Missed or double medication doses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7414379" y="2941915"/>
            <a:ext cx="6422231" cy="1027509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414379" y="2919055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0327838" y="264425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506432" y="279308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35597" y="3438049"/>
            <a:ext cx="35650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Unsafe stove or appliance use</a:t>
            </a:r>
            <a:endParaRPr lang="en-US" sz="1950" dirty="0"/>
          </a:p>
        </p:txBody>
      </p:sp>
      <p:sp>
        <p:nvSpPr>
          <p:cNvPr id="15" name="Shape 13"/>
          <p:cNvSpPr/>
          <p:nvPr/>
        </p:nvSpPr>
        <p:spPr>
          <a:xfrm>
            <a:off x="793790" y="4465439"/>
            <a:ext cx="6422231" cy="1027509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93790" y="4442579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3707249" y="416778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885843" y="431661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1015008" y="4961573"/>
            <a:ext cx="26155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Financial vulnerability</a:t>
            </a:r>
            <a:endParaRPr lang="en-US" sz="1950" dirty="0"/>
          </a:p>
        </p:txBody>
      </p:sp>
      <p:sp>
        <p:nvSpPr>
          <p:cNvPr id="20" name="Shape 18"/>
          <p:cNvSpPr/>
          <p:nvPr/>
        </p:nvSpPr>
        <p:spPr>
          <a:xfrm>
            <a:off x="7414379" y="4465439"/>
            <a:ext cx="6422231" cy="1027509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7414379" y="4442579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0327838" y="416778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10506432" y="431661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4</a:t>
            </a:r>
            <a:endParaRPr lang="en-US" sz="1850" dirty="0"/>
          </a:p>
        </p:txBody>
      </p:sp>
      <p:sp>
        <p:nvSpPr>
          <p:cNvPr id="24" name="Text 22"/>
          <p:cNvSpPr/>
          <p:nvPr/>
        </p:nvSpPr>
        <p:spPr>
          <a:xfrm>
            <a:off x="7635597" y="496157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Driving risks</a:t>
            </a:r>
            <a:endParaRPr lang="en-US" sz="1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4578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Supporting IADLs Without Taking Over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08359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72980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091327" y="2624376"/>
            <a:ext cx="54931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Shift from </a:t>
            </a:r>
            <a:r>
              <a:rPr lang="en-US" sz="1950" b="1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independence to interdependence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793790" y="3436799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91327" y="3331369"/>
            <a:ext cx="32077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Preserve roles and identity</a:t>
            </a:r>
            <a:endParaRPr lang="en-US" sz="1950" dirty="0"/>
          </a:p>
        </p:txBody>
      </p:sp>
      <p:sp>
        <p:nvSpPr>
          <p:cNvPr id="9" name="Shape 6"/>
          <p:cNvSpPr/>
          <p:nvPr/>
        </p:nvSpPr>
        <p:spPr>
          <a:xfrm>
            <a:off x="793790" y="4143792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1091327" y="4038362"/>
            <a:ext cx="33923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Use visual cues and routines</a:t>
            </a:r>
            <a:endParaRPr lang="en-US" sz="1950" dirty="0"/>
          </a:p>
        </p:txBody>
      </p:sp>
      <p:sp>
        <p:nvSpPr>
          <p:cNvPr id="11" name="Shape 8"/>
          <p:cNvSpPr/>
          <p:nvPr/>
        </p:nvSpPr>
        <p:spPr>
          <a:xfrm>
            <a:off x="793790" y="485078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1091327" y="47453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Supervise discreetly</a:t>
            </a:r>
            <a:endParaRPr lang="en-US" sz="1950" dirty="0"/>
          </a:p>
        </p:txBody>
      </p:sp>
      <p:sp>
        <p:nvSpPr>
          <p:cNvPr id="13" name="Shape 10"/>
          <p:cNvSpPr/>
          <p:nvPr/>
        </p:nvSpPr>
        <p:spPr>
          <a:xfrm>
            <a:off x="793790" y="5557778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091327" y="5452348"/>
            <a:ext cx="34301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Focus on success, not speed</a:t>
            </a:r>
            <a:endParaRPr lang="en-US" sz="19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02807" y="545783"/>
            <a:ext cx="11624667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700"/>
              </a:lnSpc>
              <a:buNone/>
            </a:pPr>
            <a:r>
              <a:rPr lang="en-US" sz="5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Communication Is the Intervention </a:t>
            </a:r>
            <a:endParaRPr lang="en-US" sz="5350" dirty="0"/>
          </a:p>
        </p:txBody>
      </p:sp>
      <p:sp>
        <p:nvSpPr>
          <p:cNvPr id="3" name="Text 1"/>
          <p:cNvSpPr/>
          <p:nvPr/>
        </p:nvSpPr>
        <p:spPr>
          <a:xfrm>
            <a:off x="793790" y="179843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339221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Effective communication includes: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793790" y="2959417"/>
            <a:ext cx="4215289" cy="706874"/>
          </a:xfrm>
          <a:prstGeom prst="roundRect">
            <a:avLst>
              <a:gd name="adj" fmla="val 6738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92148" y="315777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Calm tone of voice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5207437" y="2959417"/>
            <a:ext cx="4215408" cy="706874"/>
          </a:xfrm>
          <a:prstGeom prst="roundRect">
            <a:avLst>
              <a:gd name="adj" fmla="val 6738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405795" y="3157776"/>
            <a:ext cx="25880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Short, simple phrases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9621203" y="2959417"/>
            <a:ext cx="4215289" cy="706874"/>
          </a:xfrm>
          <a:prstGeom prst="roundRect">
            <a:avLst>
              <a:gd name="adj" fmla="val 6738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19561" y="3157776"/>
            <a:ext cx="29748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One instruction at a time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793790" y="3864650"/>
            <a:ext cx="6422112" cy="706874"/>
          </a:xfrm>
          <a:prstGeom prst="roundRect">
            <a:avLst>
              <a:gd name="adj" fmla="val 6738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992148" y="4063008"/>
            <a:ext cx="26125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Extra processing time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414260" y="3864650"/>
            <a:ext cx="6422231" cy="706874"/>
          </a:xfrm>
          <a:prstGeom prst="roundRect">
            <a:avLst>
              <a:gd name="adj" fmla="val 6738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612618" y="4063008"/>
            <a:ext cx="33201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Avoid correcting or quizzing</a:t>
            </a:r>
            <a:endParaRPr lang="en-US" sz="19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91226" y="1154192"/>
            <a:ext cx="644783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What Increases Resistance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71105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Avoid: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2896731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91327" y="27913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Arguing facts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93790" y="360372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091327" y="34982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Rushing tasks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793790" y="4310717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091327" y="42052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Over-explaining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793790" y="501771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091327" y="4912281"/>
            <a:ext cx="34228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Saying "you already did that"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793790" y="572470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91327" y="5619274"/>
            <a:ext cx="27397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Taking over too quickly</a:t>
            </a:r>
            <a:endParaRPr lang="en-US" sz="1950" dirty="0"/>
          </a:p>
        </p:txBody>
      </p:sp>
      <p:sp>
        <p:nvSpPr>
          <p:cNvPr id="14" name="Shape 12"/>
          <p:cNvSpPr/>
          <p:nvPr/>
        </p:nvSpPr>
        <p:spPr>
          <a:xfrm>
            <a:off x="793790" y="6152674"/>
            <a:ext cx="13042821" cy="922615"/>
          </a:xfrm>
          <a:prstGeom prst="roundRect">
            <a:avLst>
              <a:gd name="adj" fmla="val 3227"/>
            </a:avLst>
          </a:prstGeom>
          <a:solidFill>
            <a:srgbClr val="BEF3E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473071"/>
            <a:ext cx="310039" cy="248007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500545" y="6400562"/>
            <a:ext cx="121377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Preserving dignity reduces distress.</a:t>
            </a:r>
            <a:endParaRPr lang="en-US" sz="19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47894" y="1363980"/>
            <a:ext cx="664821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Strengths-Based Reframing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28171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320671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Instead of: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091446" y="3802023"/>
            <a:ext cx="3238500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"They can't do this anymore."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793790" y="3802023"/>
            <a:ext cx="22860" cy="793909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91446" y="4819174"/>
            <a:ext cx="323850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"You can't cook anymore."</a:t>
            </a:r>
            <a:endParaRPr lang="en-US" sz="1950" dirty="0"/>
          </a:p>
        </p:txBody>
      </p:sp>
      <p:sp>
        <p:nvSpPr>
          <p:cNvPr id="9" name="Shape 6"/>
          <p:cNvSpPr/>
          <p:nvPr/>
        </p:nvSpPr>
        <p:spPr>
          <a:xfrm>
            <a:off x="793790" y="4819174"/>
            <a:ext cx="22860" cy="396954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1091446" y="5439370"/>
            <a:ext cx="323850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"Let me do that for you."</a:t>
            </a:r>
            <a:endParaRPr lang="en-US" sz="1950" dirty="0"/>
          </a:p>
        </p:txBody>
      </p:sp>
      <p:sp>
        <p:nvSpPr>
          <p:cNvPr id="11" name="Shape 8"/>
          <p:cNvSpPr/>
          <p:nvPr/>
        </p:nvSpPr>
        <p:spPr>
          <a:xfrm>
            <a:off x="793790" y="5439370"/>
            <a:ext cx="22860" cy="396954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1091446" y="6059567"/>
            <a:ext cx="323850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"They're being difficult."</a:t>
            </a:r>
            <a:endParaRPr lang="en-US" sz="1950" dirty="0"/>
          </a:p>
        </p:txBody>
      </p:sp>
      <p:sp>
        <p:nvSpPr>
          <p:cNvPr id="13" name="Shape 10"/>
          <p:cNvSpPr/>
          <p:nvPr/>
        </p:nvSpPr>
        <p:spPr>
          <a:xfrm>
            <a:off x="793790" y="6059567"/>
            <a:ext cx="22860" cy="396954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4821674" y="302085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Ask: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4821674" y="3591282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What part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can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they still do?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4821674" y="3978235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How can the task be adapted?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4821674" y="436518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How do we keep them involved?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4821674" y="4752142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What parts of meal prep can they still help with?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4821674" y="545663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How can I support them to do this themselves?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4821674" y="616112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What is the environment or task telling us?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396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Learning Objectives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9087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By the end of this session, participants will be able to: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731657"/>
            <a:ext cx="6422231" cy="1062752"/>
          </a:xfrm>
          <a:prstGeom prst="roundRect">
            <a:avLst>
              <a:gd name="adj" fmla="val 1032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770930" y="3731657"/>
            <a:ext cx="91440" cy="1062752"/>
          </a:xfrm>
          <a:prstGeom prst="roundRect">
            <a:avLst>
              <a:gd name="adj" fmla="val 3255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083588" y="3952875"/>
            <a:ext cx="55831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Explain how dementia impacts ADLs and IADLs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7414379" y="3731657"/>
            <a:ext cx="6422231" cy="1062752"/>
          </a:xfrm>
          <a:prstGeom prst="roundRect">
            <a:avLst>
              <a:gd name="adj" fmla="val 1032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391519" y="3731657"/>
            <a:ext cx="91440" cy="1062752"/>
          </a:xfrm>
          <a:prstGeom prst="roundRect">
            <a:avLst>
              <a:gd name="adj" fmla="val 3255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704177" y="3952875"/>
            <a:ext cx="59112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Identify common task, environmental, and communication barriers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793790" y="4992767"/>
            <a:ext cx="6422231" cy="1062752"/>
          </a:xfrm>
          <a:prstGeom prst="roundRect">
            <a:avLst>
              <a:gd name="adj" fmla="val 1032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70930" y="4992767"/>
            <a:ext cx="91440" cy="1062752"/>
          </a:xfrm>
          <a:prstGeom prst="roundRect">
            <a:avLst>
              <a:gd name="adj" fmla="val 3255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83588" y="5213985"/>
            <a:ext cx="59112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Apply practical strategies that preserve dignity and reduce distress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414379" y="4992767"/>
            <a:ext cx="6422231" cy="1062752"/>
          </a:xfrm>
          <a:prstGeom prst="roundRect">
            <a:avLst>
              <a:gd name="adj" fmla="val 1032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7391519" y="4992767"/>
            <a:ext cx="91440" cy="1062752"/>
          </a:xfrm>
          <a:prstGeom prst="roundRect">
            <a:avLst>
              <a:gd name="adj" fmla="val 32558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7704177" y="5213985"/>
            <a:ext cx="59112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Understand how to shift from "doing for" to "doing with" during daily activities</a:t>
            </a:r>
            <a:endParaRPr lang="en-US" sz="19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34295" y="54578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References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6269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Alzheimer's Association. (2024).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Dementia care practice recommendations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 </a:t>
            </a:r>
            <a:r>
              <a:rPr lang="en-US" sz="15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https://www.alz.org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10347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Alzheimer's Association. (2023).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Activities of daily living and dementia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 </a:t>
            </a:r>
            <a:r>
              <a:rPr lang="en-US" sz="15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https://www.alz.org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264425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American Occupational Therapy Association. (2020).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Occupational therapy practice framework: Domain and process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(4th ed.).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American Journal of Occupational Therapy, 74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(Suppl. 2), 7412410010. </a:t>
            </a:r>
            <a:r>
              <a:rPr lang="en-US" sz="15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https://doi.org/10.5014/ajot.2020.74S2001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50258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Gitlin, L. N., &amp; Corcoran, M. (2005).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Managing dementia at home: The role of home environmental modifications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Topics in Geriatric Rehabilitation, 21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(1), 18–28.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36090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Gitlin, L. N., Winter, L., Dennis, M. P., Hodgson, N., &amp; Hauck, W. W. (2010).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Targeting and managing behavioral symptoms in individuals with dementia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Journal of the American Geriatrics Society, 58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(8), 1465–1474. </a:t>
            </a:r>
            <a:r>
              <a:rPr lang="en-US" sz="155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https://doi.org/10.1111/j.1532-5415.2010.02971.x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21922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Law, M., Cooper, B., Strong, S., Stewart, D., Rigby, P., &amp; Letts, L. (1996).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The person–environment–occupation model: A transactive approach to occupational performance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 </a:t>
            </a:r>
            <a:r>
              <a:rPr lang="en-US" sz="155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Canadian Journal of Occupational Therapy, 63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(1), 9–23.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87096" y="664369"/>
            <a:ext cx="5856089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5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Why Daily Activities Matter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93790" y="1651159"/>
            <a:ext cx="6303526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Daily routines provide </a:t>
            </a:r>
            <a:r>
              <a:rPr lang="en-US" sz="14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structure, purpose, and identity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2070854"/>
            <a:ext cx="6303526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Loss of participation often leads to: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793790" y="2490549"/>
            <a:ext cx="6303526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Frustration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93790" y="2910245"/>
            <a:ext cx="6303526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Anxiety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793790" y="3329940"/>
            <a:ext cx="6303526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Resistance to care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93790" y="3749635"/>
            <a:ext cx="6303526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Important to prioritizes </a:t>
            </a:r>
            <a:r>
              <a:rPr lang="en-US" sz="14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engagement over perfection</a:t>
            </a:r>
            <a:endParaRPr lang="en-US" sz="14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704" y="1691283"/>
            <a:ext cx="5673090" cy="56730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07813" y="2118122"/>
            <a:ext cx="581477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What Are ADLs &amp; IADLs?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34214"/>
            <a:ext cx="444460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C977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Activities of Daily Living (ADLs)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80464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Bathing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19159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Dressing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57854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Toileting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96550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Eating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35245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Mobility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3234214"/>
            <a:ext cx="6279356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93CB52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Instrumental Activities of Daily Living (IADLs)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7564874" y="417671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Cooking &amp; meal prep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456366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Medication management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495061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Laundry &amp; housekeeping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64874" y="533757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Finances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564874" y="572452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Transportation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6647" y="1851541"/>
            <a:ext cx="130369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How Dementia Impacts Independence with Daily Tasks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868454"/>
            <a:ext cx="4215289" cy="1810703"/>
          </a:xfrm>
          <a:prstGeom prst="roundRect">
            <a:avLst>
              <a:gd name="adj" fmla="val 164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992148" y="306681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230404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860483"/>
            <a:ext cx="36770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Memory loss → forgotten steps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5207437" y="2868454"/>
            <a:ext cx="4215408" cy="1810703"/>
          </a:xfrm>
          <a:prstGeom prst="roundRect">
            <a:avLst>
              <a:gd name="adj" fmla="val 164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5405795" y="306681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9506" y="3230404"/>
            <a:ext cx="267891" cy="267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05795" y="3860483"/>
            <a:ext cx="38186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Executive dysfunction → sequencing errors</a:t>
            </a:r>
            <a:endParaRPr lang="en-US" sz="1950" dirty="0"/>
          </a:p>
        </p:txBody>
      </p:sp>
      <p:sp>
        <p:nvSpPr>
          <p:cNvPr id="11" name="Shape 7"/>
          <p:cNvSpPr/>
          <p:nvPr/>
        </p:nvSpPr>
        <p:spPr>
          <a:xfrm>
            <a:off x="9621203" y="2868454"/>
            <a:ext cx="4215289" cy="1810703"/>
          </a:xfrm>
          <a:prstGeom prst="roundRect">
            <a:avLst>
              <a:gd name="adj" fmla="val 164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9819561" y="306681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3272" y="3230404"/>
            <a:ext cx="267891" cy="2678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19561" y="3860483"/>
            <a:ext cx="38185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Visual-spatial changes → misjudging objects</a:t>
            </a:r>
            <a:endParaRPr lang="en-US" sz="1950" dirty="0"/>
          </a:p>
        </p:txBody>
      </p:sp>
      <p:sp>
        <p:nvSpPr>
          <p:cNvPr id="15" name="Shape 10"/>
          <p:cNvSpPr/>
          <p:nvPr/>
        </p:nvSpPr>
        <p:spPr>
          <a:xfrm>
            <a:off x="793790" y="4877514"/>
            <a:ext cx="6422112" cy="1500545"/>
          </a:xfrm>
          <a:prstGeom prst="roundRect">
            <a:avLst>
              <a:gd name="adj" fmla="val 198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992148" y="507587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5859" y="5239464"/>
            <a:ext cx="267891" cy="2678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92148" y="5869543"/>
            <a:ext cx="36603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Sensory changes → overwhelm</a:t>
            </a:r>
            <a:endParaRPr lang="en-US" sz="1950" dirty="0"/>
          </a:p>
        </p:txBody>
      </p:sp>
      <p:sp>
        <p:nvSpPr>
          <p:cNvPr id="19" name="Shape 13"/>
          <p:cNvSpPr/>
          <p:nvPr/>
        </p:nvSpPr>
        <p:spPr>
          <a:xfrm>
            <a:off x="7414260" y="4877514"/>
            <a:ext cx="6422231" cy="1500545"/>
          </a:xfrm>
          <a:prstGeom prst="roundRect">
            <a:avLst>
              <a:gd name="adj" fmla="val 198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4"/>
          <p:cNvSpPr/>
          <p:nvPr/>
        </p:nvSpPr>
        <p:spPr>
          <a:xfrm>
            <a:off x="7612618" y="507587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76329" y="5239464"/>
            <a:ext cx="267891" cy="267891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612618" y="5869543"/>
            <a:ext cx="29818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Slower processing speed</a:t>
            </a:r>
            <a:endParaRPr lang="en-US" sz="1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03120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 Core Principle in Identifying Difficulties with Daily Tasks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3648194" y="3422571"/>
            <a:ext cx="733401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100" i="1" dirty="0">
                <a:solidFill>
                  <a:srgbClr val="1C977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The task is not the problem — the fit is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4216360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438632" y="42845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Task demands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439144" y="4216360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8083987" y="42845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Environment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793790" y="5059680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438632" y="5127903"/>
            <a:ext cx="25604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Communication style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7439144" y="5059680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8083987" y="5127903"/>
            <a:ext cx="28114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Timing and energy level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93790" y="5729407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When these don't match the person's abilities, distress increases.</a:t>
            </a:r>
            <a:endParaRPr lang="en-US" sz="1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05801" y="2181582"/>
            <a:ext cx="56187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Signs a Task Is Too Hard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198495"/>
            <a:ext cx="4215289" cy="752594"/>
          </a:xfrm>
          <a:prstGeom prst="roundRect">
            <a:avLst>
              <a:gd name="adj" fmla="val 395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15008" y="34197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Refusal or agitation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5207437" y="3198495"/>
            <a:ext cx="4215408" cy="752594"/>
          </a:xfrm>
          <a:prstGeom prst="roundRect">
            <a:avLst>
              <a:gd name="adj" fmla="val 395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5428655" y="3419713"/>
            <a:ext cx="29703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Repeating the same step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9621203" y="3198495"/>
            <a:ext cx="4215289" cy="752594"/>
          </a:xfrm>
          <a:prstGeom prst="roundRect">
            <a:avLst>
              <a:gd name="adj" fmla="val 395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9842421" y="34197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Stopping mid-task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793790" y="4149447"/>
            <a:ext cx="6422112" cy="752594"/>
          </a:xfrm>
          <a:prstGeom prst="roundRect">
            <a:avLst>
              <a:gd name="adj" fmla="val 395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15008" y="4370665"/>
            <a:ext cx="27598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Increased dependence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7414260" y="4149447"/>
            <a:ext cx="6422231" cy="752594"/>
          </a:xfrm>
          <a:prstGeom prst="roundRect">
            <a:avLst>
              <a:gd name="adj" fmla="val 395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635478" y="43706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Emotional outbursts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93790" y="5125283"/>
            <a:ext cx="13042821" cy="922615"/>
          </a:xfrm>
          <a:prstGeom prst="roundRect">
            <a:avLst>
              <a:gd name="adj" fmla="val 3227"/>
            </a:avLst>
          </a:prstGeom>
          <a:solidFill>
            <a:srgbClr val="BEF3E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445681"/>
            <a:ext cx="310039" cy="248007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500545" y="5373172"/>
            <a:ext cx="121377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Reframe:</a:t>
            </a:r>
            <a:r>
              <a:rPr lang="en-US" sz="19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These are communication signals, not behavior problems.</a:t>
            </a:r>
            <a:endParaRPr lang="en-US" sz="1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67764" y="609719"/>
            <a:ext cx="84948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Bathing &amp; Personal Care Challenges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26632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Common difficulties include: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425422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Fear of water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2891790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Feeling rushed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358158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Cold or uncomfortable environment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3824526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Loss of privacy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290893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Difficulty understanding steps</a:t>
            </a:r>
            <a:endParaRPr lang="en-US" sz="15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470071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87297" y="2006560"/>
            <a:ext cx="64558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Bathing Support Strategies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023473"/>
            <a:ext cx="4215289" cy="1500545"/>
          </a:xfrm>
          <a:prstGeom prst="roundRect">
            <a:avLst>
              <a:gd name="adj" fmla="val 198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992148" y="322183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55859" y="3351967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992148" y="4015502"/>
            <a:ext cx="31159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Provide one step at a time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5207437" y="3023473"/>
            <a:ext cx="4215408" cy="1500545"/>
          </a:xfrm>
          <a:prstGeom prst="roundRect">
            <a:avLst>
              <a:gd name="adj" fmla="val 198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405795" y="322183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569506" y="3351967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5405795" y="40155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Offer simple choices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9621203" y="3023473"/>
            <a:ext cx="4215289" cy="1500545"/>
          </a:xfrm>
          <a:prstGeom prst="roundRect">
            <a:avLst>
              <a:gd name="adj" fmla="val 198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9819561" y="322183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983272" y="3351967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9819561" y="4015502"/>
            <a:ext cx="34791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Maintain warmth and privacy</a:t>
            </a:r>
            <a:endParaRPr lang="en-US" sz="1950" dirty="0"/>
          </a:p>
        </p:txBody>
      </p:sp>
      <p:sp>
        <p:nvSpPr>
          <p:cNvPr id="15" name="Shape 13"/>
          <p:cNvSpPr/>
          <p:nvPr/>
        </p:nvSpPr>
        <p:spPr>
          <a:xfrm>
            <a:off x="793790" y="4722376"/>
            <a:ext cx="6422112" cy="1500545"/>
          </a:xfrm>
          <a:prstGeom prst="roundRect">
            <a:avLst>
              <a:gd name="adj" fmla="val 198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992148" y="49207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1155859" y="5050869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4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992148" y="5714405"/>
            <a:ext cx="38895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Demonstrate rather than explain</a:t>
            </a:r>
            <a:endParaRPr lang="en-US" sz="1950" dirty="0"/>
          </a:p>
        </p:txBody>
      </p:sp>
      <p:sp>
        <p:nvSpPr>
          <p:cNvPr id="19" name="Shape 17"/>
          <p:cNvSpPr/>
          <p:nvPr/>
        </p:nvSpPr>
        <p:spPr>
          <a:xfrm>
            <a:off x="7414260" y="4722376"/>
            <a:ext cx="6422231" cy="1500545"/>
          </a:xfrm>
          <a:prstGeom prst="roundRect">
            <a:avLst>
              <a:gd name="adj" fmla="val 198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612618" y="49207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776329" y="5050869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5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7612618" y="5714405"/>
            <a:ext cx="53111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Redefine success (comfort over completion)</a:t>
            </a:r>
            <a:endParaRPr lang="en-US" sz="1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c6602a-bcfc-4ac6-a56e-ae24e1cc147f">
      <Terms xmlns="http://schemas.microsoft.com/office/infopath/2007/PartnerControls"/>
    </lcf76f155ced4ddcb4097134ff3c332f>
    <TaxCatchAll xmlns="ba11c254-4dc3-41ad-a3e6-0a38009135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139C31EEFD404CB96174128C636103" ma:contentTypeVersion="12" ma:contentTypeDescription="Create a new document." ma:contentTypeScope="" ma:versionID="5f50d8cc3489af516217c40ebde8d5ab">
  <xsd:schema xmlns:xsd="http://www.w3.org/2001/XMLSchema" xmlns:xs="http://www.w3.org/2001/XMLSchema" xmlns:p="http://schemas.microsoft.com/office/2006/metadata/properties" xmlns:ns2="f2c6602a-bcfc-4ac6-a56e-ae24e1cc147f" xmlns:ns3="ba11c254-4dc3-41ad-a3e6-0a3800913569" targetNamespace="http://schemas.microsoft.com/office/2006/metadata/properties" ma:root="true" ma:fieldsID="69c6a835134dc96983b7f672e1b92a2e" ns2:_="" ns3:_="">
    <xsd:import namespace="f2c6602a-bcfc-4ac6-a56e-ae24e1cc147f"/>
    <xsd:import namespace="ba11c254-4dc3-41ad-a3e6-0a38009135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c6602a-bcfc-4ac6-a56e-ae24e1cc1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86ec34-a2ae-4ac6-b6b4-0b3167cce8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11c254-4dc3-41ad-a3e6-0a380091356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a194d06-881d-4f78-b778-3f0279a1621c}" ma:internalName="TaxCatchAll" ma:showField="CatchAllData" ma:web="ba11c254-4dc3-41ad-a3e6-0a38009135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1132E8-0719-4529-A62C-FDCA639D5C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E383B6-6B1F-4DB5-B4EB-187DD6D95539}">
  <ds:schemaRefs>
    <ds:schemaRef ds:uri="http://schemas.microsoft.com/office/2006/metadata/properties"/>
    <ds:schemaRef ds:uri="http://schemas.microsoft.com/office/infopath/2007/PartnerControls"/>
    <ds:schemaRef ds:uri="f2c6602a-bcfc-4ac6-a56e-ae24e1cc147f"/>
    <ds:schemaRef ds:uri="ba11c254-4dc3-41ad-a3e6-0a3800913569"/>
  </ds:schemaRefs>
</ds:datastoreItem>
</file>

<file path=customXml/itemProps3.xml><?xml version="1.0" encoding="utf-8"?>
<ds:datastoreItem xmlns:ds="http://schemas.openxmlformats.org/officeDocument/2006/customXml" ds:itemID="{C439B2EB-74DB-44B2-9F93-4C0C536922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c6602a-bcfc-4ac6-a56e-ae24e1cc147f"/>
    <ds:schemaRef ds:uri="ba11c254-4dc3-41ad-a3e6-0a38009135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839</Words>
  <Application>Microsoft Office PowerPoint</Application>
  <PresentationFormat>Custom</PresentationFormat>
  <Paragraphs>165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Megan Dooley</dc:creator>
  <cp:lastModifiedBy>Megan Dooley</cp:lastModifiedBy>
  <cp:revision>6</cp:revision>
  <dcterms:created xsi:type="dcterms:W3CDTF">2026-01-09T09:55:00Z</dcterms:created>
  <dcterms:modified xsi:type="dcterms:W3CDTF">2026-01-26T16:23:12Z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0x01010036139C31EEFD404CB96174128C636103</vt:lpwstr>
  </property>
  <property fmtid="{D5CDD505-2E9C-101B-9397-08002B2CF9AE}" pid="3" name="MediaServiceImageTags">
    <vt:lpwstr/>
  </property>
</Properties>
</file>