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9"/>
  </p:notesMasterIdLst>
  <p:sldIdLst>
    <p:sldId id="256" r:id="rId5"/>
    <p:sldId id="257" r:id="rId6"/>
    <p:sldId id="273" r:id="rId7"/>
    <p:sldId id="265" r:id="rId8"/>
    <p:sldId id="322" r:id="rId9"/>
    <p:sldId id="258" r:id="rId10"/>
    <p:sldId id="285" r:id="rId11"/>
    <p:sldId id="260" r:id="rId12"/>
    <p:sldId id="291" r:id="rId13"/>
    <p:sldId id="292" r:id="rId14"/>
    <p:sldId id="328" r:id="rId15"/>
    <p:sldId id="262" r:id="rId16"/>
    <p:sldId id="289" r:id="rId17"/>
    <p:sldId id="290" r:id="rId18"/>
    <p:sldId id="293" r:id="rId19"/>
    <p:sldId id="294" r:id="rId20"/>
    <p:sldId id="295" r:id="rId21"/>
    <p:sldId id="263" r:id="rId22"/>
    <p:sldId id="296" r:id="rId23"/>
    <p:sldId id="297" r:id="rId24"/>
    <p:sldId id="298" r:id="rId25"/>
    <p:sldId id="299" r:id="rId26"/>
    <p:sldId id="300" r:id="rId27"/>
    <p:sldId id="286" r:id="rId28"/>
    <p:sldId id="287" r:id="rId29"/>
    <p:sldId id="301" r:id="rId30"/>
    <p:sldId id="318" r:id="rId31"/>
    <p:sldId id="325" r:id="rId32"/>
    <p:sldId id="266" r:id="rId33"/>
    <p:sldId id="326" r:id="rId34"/>
    <p:sldId id="277" r:id="rId35"/>
    <p:sldId id="269" r:id="rId36"/>
    <p:sldId id="303" r:id="rId37"/>
    <p:sldId id="304" r:id="rId38"/>
    <p:sldId id="305" r:id="rId39"/>
    <p:sldId id="274" r:id="rId40"/>
    <p:sldId id="330" r:id="rId41"/>
    <p:sldId id="271" r:id="rId42"/>
    <p:sldId id="307" r:id="rId43"/>
    <p:sldId id="306" r:id="rId44"/>
    <p:sldId id="321" r:id="rId45"/>
    <p:sldId id="320" r:id="rId46"/>
    <p:sldId id="329" r:id="rId47"/>
    <p:sldId id="317" r:id="rId48"/>
    <p:sldId id="280" r:id="rId49"/>
    <p:sldId id="272" r:id="rId50"/>
    <p:sldId id="309" r:id="rId51"/>
    <p:sldId id="310" r:id="rId52"/>
    <p:sldId id="311" r:id="rId53"/>
    <p:sldId id="312" r:id="rId54"/>
    <p:sldId id="313" r:id="rId55"/>
    <p:sldId id="314" r:id="rId56"/>
    <p:sldId id="315" r:id="rId57"/>
    <p:sldId id="316"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F6A70-F642-C531-59C6-63D98AFB7835}" v="201" dt="2026-03-05T21:50:47.344"/>
    <p1510:client id="{8825103D-397A-96B1-A900-13BDCB1F9339}" v="955" dt="2026-03-05T15:48:09.899"/>
    <p1510:client id="{A4F89A8E-1FCA-71D7-3249-E974C9791D0D}" v="3" dt="2026-03-04T15:08:42.998"/>
    <p1510:client id="{C29B51B8-EA92-D099-FB61-AD24144076B1}" v="380" dt="2026-03-04T16:24:47.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8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13800000000005E-2"/>
          <c:y val="0.20338400000000001"/>
          <c:w val="0.90208600000000005"/>
          <c:h val="0.66336200000000001"/>
        </c:manualLayout>
      </c:layout>
      <c:barChart>
        <c:barDir val="col"/>
        <c:grouping val="stacked"/>
        <c:varyColors val="0"/>
        <c:ser>
          <c:idx val="0"/>
          <c:order val="0"/>
          <c:tx>
            <c:strRef>
              <c:f>Sheet1!$A$2</c:f>
              <c:strCache>
                <c:ptCount val="1"/>
                <c:pt idx="0">
                  <c:v>65 and older</c:v>
                </c:pt>
              </c:strCache>
            </c:strRef>
          </c:tx>
          <c:spPr>
            <a:solidFill>
              <a:srgbClr val="C45622"/>
            </a:solidFill>
            <a:ln w="12700" cap="flat">
              <a:noFill/>
              <a:miter lim="400000"/>
            </a:ln>
            <a:effectLst/>
          </c:spPr>
          <c:invertIfNegative val="0"/>
          <c:cat>
            <c:strRef>
              <c:f>Sheet1!$B$1:$D$1</c:f>
              <c:strCache>
                <c:ptCount val="3"/>
                <c:pt idx="0">
                  <c:v>US pop.</c:v>
                </c:pt>
                <c:pt idx="1">
                  <c:v>Acute Care Admissions</c:v>
                </c:pt>
                <c:pt idx="2">
                  <c:v>Hospital Spending</c:v>
                </c:pt>
              </c:strCache>
            </c:strRef>
          </c:cat>
          <c:val>
            <c:numRef>
              <c:f>Sheet1!$B$2:$D$2</c:f>
              <c:numCache>
                <c:formatCode>General</c:formatCode>
                <c:ptCount val="3"/>
                <c:pt idx="0">
                  <c:v>13</c:v>
                </c:pt>
                <c:pt idx="1">
                  <c:v>36</c:v>
                </c:pt>
                <c:pt idx="2">
                  <c:v>49</c:v>
                </c:pt>
              </c:numCache>
            </c:numRef>
          </c:val>
          <c:extLst>
            <c:ext xmlns:c16="http://schemas.microsoft.com/office/drawing/2014/chart" uri="{C3380CC4-5D6E-409C-BE32-E72D297353CC}">
              <c16:uniqueId val="{00000000-CAFE-443D-97A3-A51E1CA453BA}"/>
            </c:ext>
          </c:extLst>
        </c:ser>
        <c:ser>
          <c:idx val="1"/>
          <c:order val="1"/>
          <c:tx>
            <c:strRef>
              <c:f>Sheet1!$A$3</c:f>
              <c:strCache>
                <c:ptCount val="1"/>
                <c:pt idx="0">
                  <c:v>Under 65</c:v>
                </c:pt>
              </c:strCache>
            </c:strRef>
          </c:tx>
          <c:spPr>
            <a:solidFill>
              <a:srgbClr val="DE714C"/>
            </a:solidFill>
            <a:ln w="12700" cap="flat">
              <a:noFill/>
              <a:miter lim="400000"/>
            </a:ln>
            <a:effectLst/>
          </c:spPr>
          <c:invertIfNegative val="0"/>
          <c:cat>
            <c:strRef>
              <c:f>Sheet1!$B$1:$D$1</c:f>
              <c:strCache>
                <c:ptCount val="3"/>
                <c:pt idx="0">
                  <c:v>US pop.</c:v>
                </c:pt>
                <c:pt idx="1">
                  <c:v>Acute Care Admissions</c:v>
                </c:pt>
                <c:pt idx="2">
                  <c:v>Hospital Spending</c:v>
                </c:pt>
              </c:strCache>
            </c:strRef>
          </c:cat>
          <c:val>
            <c:numRef>
              <c:f>Sheet1!$B$3:$D$3</c:f>
              <c:numCache>
                <c:formatCode>General</c:formatCode>
                <c:ptCount val="3"/>
                <c:pt idx="0">
                  <c:v>87</c:v>
                </c:pt>
                <c:pt idx="1">
                  <c:v>64</c:v>
                </c:pt>
                <c:pt idx="2">
                  <c:v>51</c:v>
                </c:pt>
              </c:numCache>
            </c:numRef>
          </c:val>
          <c:extLst>
            <c:ext xmlns:c16="http://schemas.microsoft.com/office/drawing/2014/chart" uri="{C3380CC4-5D6E-409C-BE32-E72D297353CC}">
              <c16:uniqueId val="{00000001-CAFE-443D-97A3-A51E1CA453BA}"/>
            </c:ext>
          </c:extLst>
        </c:ser>
        <c:dLbls>
          <c:showLegendKey val="0"/>
          <c:showVal val="0"/>
          <c:showCatName val="0"/>
          <c:showSerName val="0"/>
          <c:showPercent val="0"/>
          <c:showBubbleSize val="0"/>
        </c:dLbls>
        <c:gapWidth val="150"/>
        <c:overlap val="100"/>
        <c:axId val="2098599368"/>
        <c:axId val="2098602776"/>
      </c:barChart>
      <c:catAx>
        <c:axId val="2098599368"/>
        <c:scaling>
          <c:orientation val="minMax"/>
        </c:scaling>
        <c:delete val="0"/>
        <c:axPos val="b"/>
        <c:numFmt formatCode="General" sourceLinked="0"/>
        <c:majorTickMark val="out"/>
        <c:minorTickMark val="none"/>
        <c:tickLblPos val="low"/>
        <c:spPr>
          <a:ln w="12700" cap="flat">
            <a:solidFill>
              <a:srgbClr val="FFFFFF"/>
            </a:solidFill>
            <a:prstDash val="solid"/>
            <a:miter lim="800000"/>
          </a:ln>
        </c:spPr>
        <c:txPr>
          <a:bodyPr rot="0"/>
          <a:lstStyle/>
          <a:p>
            <a:pPr>
              <a:defRPr sz="1600" b="0" i="0" u="none" strike="noStrike">
                <a:solidFill>
                  <a:srgbClr val="FFFFFF"/>
                </a:solidFill>
                <a:latin typeface="Arial"/>
              </a:defRPr>
            </a:pPr>
            <a:endParaRPr lang="en-US"/>
          </a:p>
        </c:txPr>
        <c:crossAx val="2098602776"/>
        <c:crosses val="autoZero"/>
        <c:auto val="1"/>
        <c:lblAlgn val="ctr"/>
        <c:lblOffset val="100"/>
        <c:noMultiLvlLbl val="1"/>
      </c:catAx>
      <c:valAx>
        <c:axId val="2098602776"/>
        <c:scaling>
          <c:orientation val="minMax"/>
          <c:max val="100"/>
        </c:scaling>
        <c:delete val="0"/>
        <c:axPos val="l"/>
        <c:numFmt formatCode="0" sourceLinked="0"/>
        <c:majorTickMark val="out"/>
        <c:minorTickMark val="none"/>
        <c:tickLblPos val="nextTo"/>
        <c:spPr>
          <a:ln w="12700" cap="flat">
            <a:solidFill>
              <a:srgbClr val="FFFFFF"/>
            </a:solidFill>
            <a:prstDash val="solid"/>
            <a:miter lim="800000"/>
          </a:ln>
        </c:spPr>
        <c:txPr>
          <a:bodyPr rot="0"/>
          <a:lstStyle/>
          <a:p>
            <a:pPr>
              <a:defRPr sz="1800" b="0" i="0" u="none" strike="noStrike">
                <a:solidFill>
                  <a:srgbClr val="FFFFFF"/>
                </a:solidFill>
                <a:latin typeface="Arial"/>
              </a:defRPr>
            </a:pPr>
            <a:endParaRPr lang="en-US"/>
          </a:p>
        </c:txPr>
        <c:crossAx val="2098599368"/>
        <c:crosses val="autoZero"/>
        <c:crossBetween val="between"/>
        <c:majorUnit val="25"/>
        <c:minorUnit val="12.5"/>
      </c:valAx>
      <c:spPr>
        <a:noFill/>
        <a:ln w="12700" cap="flat">
          <a:noFill/>
          <a:miter lim="400000"/>
        </a:ln>
        <a:effectLst/>
      </c:spPr>
    </c:plotArea>
    <c:legend>
      <c:legendPos val="t"/>
      <c:layout>
        <c:manualLayout>
          <c:xMode val="edge"/>
          <c:yMode val="edge"/>
          <c:x val="8.6790599999999996E-2"/>
          <c:y val="0"/>
          <c:w val="0.84917100000000001"/>
          <c:h val="0.10333000000000001"/>
        </c:manualLayout>
      </c:layout>
      <c:overlay val="1"/>
      <c:spPr>
        <a:noFill/>
        <a:ln w="12700" cap="flat">
          <a:noFill/>
          <a:miter lim="400000"/>
        </a:ln>
        <a:effectLst/>
      </c:spPr>
      <c:txPr>
        <a:bodyPr rot="0"/>
        <a:lstStyle/>
        <a:p>
          <a:pPr>
            <a:defRPr sz="1800" b="0" i="0" u="none" strike="noStrike">
              <a:solidFill>
                <a:srgbClr val="FFFFFF"/>
              </a:solidFill>
              <a:latin typeface="Arial"/>
            </a:defRPr>
          </a:pPr>
          <a:endParaRPr lang="en-US"/>
        </a:p>
      </c:txPr>
    </c:legend>
    <c:plotVisOnly val="1"/>
    <c:dispBlanksAs val="gap"/>
    <c:showDLblsOverMax val="1"/>
  </c:chart>
  <c:spPr>
    <a:solidFill>
      <a:schemeClr val="accent1"/>
    </a:solid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20AFE-4101-412D-82C2-66879A8D0E87}"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534AF-5C38-4364-A587-2C039B81071A}" type="slidenum">
              <a:rPr lang="en-US" smtClean="0"/>
              <a:t>‹#›</a:t>
            </a:fld>
            <a:endParaRPr lang="en-US"/>
          </a:p>
        </p:txBody>
      </p:sp>
    </p:spTree>
    <p:extLst>
      <p:ext uri="{BB962C8B-B14F-4D97-AF65-F5344CB8AC3E}">
        <p14:creationId xmlns:p14="http://schemas.microsoft.com/office/powerpoint/2010/main" val="3753727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Older patients are at more risk for loss of self-care abilities during an acute illness that results in hospitalization</a:t>
            </a:r>
          </a:p>
          <a:p>
            <a:r>
              <a:rPr lang="en-US" sz="1200" kern="1200">
                <a:solidFill>
                  <a:schemeClr val="tx1"/>
                </a:solidFill>
                <a:effectLst/>
                <a:latin typeface="+mn-lt"/>
                <a:ea typeface="+mn-ea"/>
                <a:cs typeface="+mn-cs"/>
              </a:rPr>
              <a:t>HAD - disability that was not present 2 weeks before admission. One-third of patients ≥70 years old are discharged wit HAD</a:t>
            </a:r>
            <a:endParaRPr lang="en-US"/>
          </a:p>
        </p:txBody>
      </p:sp>
      <p:sp>
        <p:nvSpPr>
          <p:cNvPr id="4" name="Slide Number Placeholder 3"/>
          <p:cNvSpPr>
            <a:spLocks noGrp="1"/>
          </p:cNvSpPr>
          <p:nvPr>
            <p:ph type="sldNum" sz="quarter" idx="5"/>
          </p:nvPr>
        </p:nvSpPr>
        <p:spPr/>
        <p:txBody>
          <a:bodyPr/>
          <a:lstStyle/>
          <a:p>
            <a:fld id="{591534AF-5C38-4364-A587-2C039B81071A}" type="slidenum">
              <a:rPr lang="en-US" smtClean="0"/>
              <a:t>3</a:t>
            </a:fld>
            <a:endParaRPr lang="en-US"/>
          </a:p>
        </p:txBody>
      </p:sp>
    </p:spTree>
    <p:extLst>
      <p:ext uri="{BB962C8B-B14F-4D97-AF65-F5344CB8AC3E}">
        <p14:creationId xmlns:p14="http://schemas.microsoft.com/office/powerpoint/2010/main" val="389363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major difference perceived by older people between home care and hospital care was feeling safer in the hospital than at home.</a:t>
            </a:r>
          </a:p>
        </p:txBody>
      </p:sp>
      <p:sp>
        <p:nvSpPr>
          <p:cNvPr id="4" name="Slide Number Placeholder 3"/>
          <p:cNvSpPr>
            <a:spLocks noGrp="1"/>
          </p:cNvSpPr>
          <p:nvPr>
            <p:ph type="sldNum" sz="quarter" idx="5"/>
          </p:nvPr>
        </p:nvSpPr>
        <p:spPr/>
        <p:txBody>
          <a:bodyPr/>
          <a:lstStyle/>
          <a:p>
            <a:fld id="{591534AF-5C38-4364-A587-2C039B81071A}" type="slidenum">
              <a:rPr lang="en-US" smtClean="0"/>
              <a:t>38</a:t>
            </a:fld>
            <a:endParaRPr lang="en-US"/>
          </a:p>
        </p:txBody>
      </p:sp>
    </p:spTree>
    <p:extLst>
      <p:ext uri="{BB962C8B-B14F-4D97-AF65-F5344CB8AC3E}">
        <p14:creationId xmlns:p14="http://schemas.microsoft.com/office/powerpoint/2010/main" val="280442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Hospitalization accounts for 50% of new-onset disability in frail older adults</a:t>
            </a:r>
          </a:p>
          <a:p>
            <a:endParaRPr lang="en-US"/>
          </a:p>
        </p:txBody>
      </p:sp>
      <p:sp>
        <p:nvSpPr>
          <p:cNvPr id="4" name="Slide Number Placeholder 3"/>
          <p:cNvSpPr>
            <a:spLocks noGrp="1"/>
          </p:cNvSpPr>
          <p:nvPr>
            <p:ph type="sldNum" sz="quarter" idx="5"/>
          </p:nvPr>
        </p:nvSpPr>
        <p:spPr/>
        <p:txBody>
          <a:bodyPr/>
          <a:lstStyle/>
          <a:p>
            <a:fld id="{591534AF-5C38-4364-A587-2C039B81071A}" type="slidenum">
              <a:rPr lang="en-US" smtClean="0"/>
              <a:t>46</a:t>
            </a:fld>
            <a:endParaRPr lang="en-US"/>
          </a:p>
        </p:txBody>
      </p:sp>
    </p:spTree>
    <p:extLst>
      <p:ext uri="{BB962C8B-B14F-4D97-AF65-F5344CB8AC3E}">
        <p14:creationId xmlns:p14="http://schemas.microsoft.com/office/powerpoint/2010/main" val="916331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Times New Roman" panose="02020603050405020304" pitchFamily="18" charset="0"/>
                <a:ea typeface="Times New Roman" panose="02020603050405020304" pitchFamily="18" charset="0"/>
              </a:rPr>
              <a:t>antipsychotics do not reduce delirium severity, resolve symptoms, or alter mortality , or LOS</a:t>
            </a:r>
            <a:endParaRPr lang="en-US"/>
          </a:p>
        </p:txBody>
      </p:sp>
      <p:sp>
        <p:nvSpPr>
          <p:cNvPr id="4" name="Slide Number Placeholder 3"/>
          <p:cNvSpPr>
            <a:spLocks noGrp="1"/>
          </p:cNvSpPr>
          <p:nvPr>
            <p:ph type="sldNum" sz="quarter" idx="5"/>
          </p:nvPr>
        </p:nvSpPr>
        <p:spPr/>
        <p:txBody>
          <a:bodyPr/>
          <a:lstStyle/>
          <a:p>
            <a:fld id="{591534AF-5C38-4364-A587-2C039B81071A}" type="slidenum">
              <a:rPr lang="en-US" smtClean="0"/>
              <a:t>49</a:t>
            </a:fld>
            <a:endParaRPr lang="en-US"/>
          </a:p>
        </p:txBody>
      </p:sp>
    </p:spTree>
    <p:extLst>
      <p:ext uri="{BB962C8B-B14F-4D97-AF65-F5344CB8AC3E}">
        <p14:creationId xmlns:p14="http://schemas.microsoft.com/office/powerpoint/2010/main" val="311688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1534AF-5C38-4364-A587-2C039B81071A}" type="slidenum">
              <a:rPr lang="en-US" smtClean="0"/>
              <a:t>7</a:t>
            </a:fld>
            <a:endParaRPr lang="en-US"/>
          </a:p>
        </p:txBody>
      </p:sp>
    </p:spTree>
    <p:extLst>
      <p:ext uri="{BB962C8B-B14F-4D97-AF65-F5344CB8AC3E}">
        <p14:creationId xmlns:p14="http://schemas.microsoft.com/office/powerpoint/2010/main" val="201183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associated with increased morbidity and mortality.</a:t>
            </a:r>
          </a:p>
          <a:p>
            <a:endParaRPr lang="en-US"/>
          </a:p>
        </p:txBody>
      </p:sp>
      <p:sp>
        <p:nvSpPr>
          <p:cNvPr id="4" name="Slide Number Placeholder 3"/>
          <p:cNvSpPr>
            <a:spLocks noGrp="1"/>
          </p:cNvSpPr>
          <p:nvPr>
            <p:ph type="sldNum" sz="quarter" idx="5"/>
          </p:nvPr>
        </p:nvSpPr>
        <p:spPr/>
        <p:txBody>
          <a:bodyPr/>
          <a:lstStyle/>
          <a:p>
            <a:fld id="{591534AF-5C38-4364-A587-2C039B81071A}" type="slidenum">
              <a:rPr lang="en-US" smtClean="0"/>
              <a:t>12</a:t>
            </a:fld>
            <a:endParaRPr lang="en-US"/>
          </a:p>
        </p:txBody>
      </p:sp>
    </p:spTree>
    <p:extLst>
      <p:ext uri="{BB962C8B-B14F-4D97-AF65-F5344CB8AC3E}">
        <p14:creationId xmlns:p14="http://schemas.microsoft.com/office/powerpoint/2010/main" val="191205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SzPct val="100000"/>
              <a:buFont typeface="Arial"/>
              <a:buChar char="•"/>
            </a:pPr>
            <a:r>
              <a:rPr lang="en-US"/>
              <a:t>Sedative-hypnotic medications are inappropriately prescribed to older hospitalized patients despite the associated risks of delirium, falls, hip fractures, and rebound insomnia, as well as their poor benefit-to-harm ratio (SOE=A). In a review of studies of nonpharmacologic interventions that included using relaxation techniques, promoting good sleep habits, minimizing sleep interruption, and implementing daytime bright light exposure, evidence was insufficient to demonstrate improvements in sleep quality and quantity.</a:t>
            </a:r>
          </a:p>
          <a:p>
            <a:endParaRPr lang="en-US"/>
          </a:p>
        </p:txBody>
      </p:sp>
      <p:sp>
        <p:nvSpPr>
          <p:cNvPr id="4" name="Slide Number Placeholder 3"/>
          <p:cNvSpPr>
            <a:spLocks noGrp="1"/>
          </p:cNvSpPr>
          <p:nvPr>
            <p:ph type="sldNum" sz="quarter" idx="5"/>
          </p:nvPr>
        </p:nvSpPr>
        <p:spPr/>
        <p:txBody>
          <a:bodyPr/>
          <a:lstStyle/>
          <a:p>
            <a:fld id="{591534AF-5C38-4364-A587-2C039B81071A}" type="slidenum">
              <a:rPr lang="en-US" smtClean="0"/>
              <a:t>15</a:t>
            </a:fld>
            <a:endParaRPr lang="en-US"/>
          </a:p>
        </p:txBody>
      </p:sp>
    </p:spTree>
    <p:extLst>
      <p:ext uri="{BB962C8B-B14F-4D97-AF65-F5344CB8AC3E}">
        <p14:creationId xmlns:p14="http://schemas.microsoft.com/office/powerpoint/2010/main" val="169500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Three conditions designated “never events” for which older hospitalized adults are known to be at greater risk of developing are Stage 3 or 4 hospital-acquired pressure ulcers (HAPUs), injurious falls, and catheter-associated urinary tract infections (CAUTI). reasonably preventable through application of evidence-based interventions</a:t>
            </a:r>
          </a:p>
          <a:p>
            <a:endParaRPr lang="en-US"/>
          </a:p>
        </p:txBody>
      </p:sp>
      <p:sp>
        <p:nvSpPr>
          <p:cNvPr id="4" name="Slide Number Placeholder 3"/>
          <p:cNvSpPr>
            <a:spLocks noGrp="1"/>
          </p:cNvSpPr>
          <p:nvPr>
            <p:ph type="sldNum" sz="quarter" idx="5"/>
          </p:nvPr>
        </p:nvSpPr>
        <p:spPr/>
        <p:txBody>
          <a:bodyPr/>
          <a:lstStyle/>
          <a:p>
            <a:fld id="{591534AF-5C38-4364-A587-2C039B81071A}" type="slidenum">
              <a:rPr lang="en-US" smtClean="0"/>
              <a:t>18</a:t>
            </a:fld>
            <a:endParaRPr lang="en-US"/>
          </a:p>
        </p:txBody>
      </p:sp>
    </p:spTree>
    <p:extLst>
      <p:ext uri="{BB962C8B-B14F-4D97-AF65-F5344CB8AC3E}">
        <p14:creationId xmlns:p14="http://schemas.microsoft.com/office/powerpoint/2010/main" val="170352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18FC4-F5B5-891F-537B-91A60F984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B53A5-6B4C-1AC7-419F-601C73D9F6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A5EE4-26CF-9866-069B-96093C3874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D10919-FCDB-4447-86E5-BD675F71DAAA}"/>
              </a:ext>
            </a:extLst>
          </p:cNvPr>
          <p:cNvSpPr>
            <a:spLocks noGrp="1"/>
          </p:cNvSpPr>
          <p:nvPr>
            <p:ph type="sldNum" sz="quarter" idx="5"/>
          </p:nvPr>
        </p:nvSpPr>
        <p:spPr/>
        <p:txBody>
          <a:bodyPr/>
          <a:lstStyle/>
          <a:p>
            <a:fld id="{591534AF-5C38-4364-A587-2C039B81071A}" type="slidenum">
              <a:rPr lang="en-US" smtClean="0"/>
              <a:t>24</a:t>
            </a:fld>
            <a:endParaRPr lang="en-US"/>
          </a:p>
        </p:txBody>
      </p:sp>
    </p:spTree>
    <p:extLst>
      <p:ext uri="{BB962C8B-B14F-4D97-AF65-F5344CB8AC3E}">
        <p14:creationId xmlns:p14="http://schemas.microsoft.com/office/powerpoint/2010/main" val="694055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1534AF-5C38-4364-A587-2C039B81071A}" type="slidenum">
              <a:rPr lang="en-US" smtClean="0"/>
              <a:t>27</a:t>
            </a:fld>
            <a:endParaRPr lang="en-US"/>
          </a:p>
        </p:txBody>
      </p:sp>
    </p:spTree>
    <p:extLst>
      <p:ext uri="{BB962C8B-B14F-4D97-AF65-F5344CB8AC3E}">
        <p14:creationId xmlns:p14="http://schemas.microsoft.com/office/powerpoint/2010/main" val="1724511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Patient-centered care assessment conducted by an interdisciplinary team (IDT) with protocols to assess, restore or maintain physical functioning: activities of daily living (ADLs), mobility, continence, nutrition, skin integrity, mood, sleep and or cognition.</a:t>
            </a:r>
          </a:p>
          <a:p>
            <a:endParaRPr lang="en-US"/>
          </a:p>
        </p:txBody>
      </p:sp>
      <p:sp>
        <p:nvSpPr>
          <p:cNvPr id="4" name="Slide Number Placeholder 3"/>
          <p:cNvSpPr>
            <a:spLocks noGrp="1"/>
          </p:cNvSpPr>
          <p:nvPr>
            <p:ph type="sldNum" sz="quarter" idx="5"/>
          </p:nvPr>
        </p:nvSpPr>
        <p:spPr/>
        <p:txBody>
          <a:bodyPr/>
          <a:lstStyle/>
          <a:p>
            <a:fld id="{591534AF-5C38-4364-A587-2C039B81071A}" type="slidenum">
              <a:rPr lang="en-US" smtClean="0"/>
              <a:t>29</a:t>
            </a:fld>
            <a:endParaRPr lang="en-US"/>
          </a:p>
        </p:txBody>
      </p:sp>
    </p:spTree>
    <p:extLst>
      <p:ext uri="{BB962C8B-B14F-4D97-AF65-F5344CB8AC3E}">
        <p14:creationId xmlns:p14="http://schemas.microsoft.com/office/powerpoint/2010/main" val="4161209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instructing volunteers to deliver daily orientation, early mobilization, feeding assistance, therapeutic activities, a non-pharmacological sleep protocol, and hearing/vision adaptations that helps maintain a maximal level of independence during their stay and upon leaving the hospital.</a:t>
            </a:r>
          </a:p>
        </p:txBody>
      </p:sp>
      <p:sp>
        <p:nvSpPr>
          <p:cNvPr id="4" name="Slide Number Placeholder 3"/>
          <p:cNvSpPr>
            <a:spLocks noGrp="1"/>
          </p:cNvSpPr>
          <p:nvPr>
            <p:ph type="sldNum" sz="quarter" idx="5"/>
          </p:nvPr>
        </p:nvSpPr>
        <p:spPr/>
        <p:txBody>
          <a:bodyPr/>
          <a:lstStyle/>
          <a:p>
            <a:fld id="{591534AF-5C38-4364-A587-2C039B81071A}" type="slidenum">
              <a:rPr lang="en-US" smtClean="0"/>
              <a:t>34</a:t>
            </a:fld>
            <a:endParaRPr lang="en-US"/>
          </a:p>
        </p:txBody>
      </p:sp>
    </p:spTree>
    <p:extLst>
      <p:ext uri="{BB962C8B-B14F-4D97-AF65-F5344CB8AC3E}">
        <p14:creationId xmlns:p14="http://schemas.microsoft.com/office/powerpoint/2010/main" val="202197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3/5/2026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cademic.oup.com/ageing/article/44/2/213/2812233"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41">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43" name="Rectangle 42">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6B57FF2-CB2F-6BEE-2550-CECDC3766185}"/>
              </a:ext>
            </a:extLst>
          </p:cNvPr>
          <p:cNvSpPr>
            <a:spLocks noGrp="1"/>
          </p:cNvSpPr>
          <p:nvPr>
            <p:ph type="title"/>
          </p:nvPr>
        </p:nvSpPr>
        <p:spPr>
          <a:xfrm>
            <a:off x="1785530" y="1719126"/>
            <a:ext cx="5412317" cy="1124936"/>
          </a:xfrm>
        </p:spPr>
        <p:txBody>
          <a:bodyPr vert="horz" lIns="91440" tIns="45720" rIns="91440" bIns="45720" rtlCol="0" anchor="ctr">
            <a:normAutofit/>
          </a:bodyPr>
          <a:lstStyle/>
          <a:p>
            <a:pPr algn="r"/>
            <a:r>
              <a:rPr lang="en-US" sz="3600" b="1">
                <a:solidFill>
                  <a:schemeClr val="accent2">
                    <a:lumMod val="76000"/>
                  </a:schemeClr>
                </a:solidFill>
              </a:rPr>
              <a:t>Hospital care for Elderly</a:t>
            </a:r>
            <a:r>
              <a:rPr lang="en-US" sz="3600" dirty="0">
                <a:solidFill>
                  <a:schemeClr val="accent2">
                    <a:lumMod val="76000"/>
                  </a:schemeClr>
                </a:solidFill>
              </a:rPr>
              <a:t> </a:t>
            </a:r>
          </a:p>
        </p:txBody>
      </p:sp>
      <p:sp>
        <p:nvSpPr>
          <p:cNvPr id="5" name="Text Placeholder 4">
            <a:extLst>
              <a:ext uri="{FF2B5EF4-FFF2-40B4-BE49-F238E27FC236}">
                <a16:creationId xmlns:a16="http://schemas.microsoft.com/office/drawing/2014/main" id="{6F0189EF-3EBC-9C25-7012-C647E278022C}"/>
              </a:ext>
            </a:extLst>
          </p:cNvPr>
          <p:cNvSpPr>
            <a:spLocks noGrp="1"/>
          </p:cNvSpPr>
          <p:nvPr>
            <p:ph type="body" idx="1"/>
          </p:nvPr>
        </p:nvSpPr>
        <p:spPr>
          <a:xfrm>
            <a:off x="8001893" y="3048000"/>
            <a:ext cx="2458306" cy="1791586"/>
          </a:xfrm>
        </p:spPr>
        <p:txBody>
          <a:bodyPr vert="horz" lIns="91440" tIns="45720" rIns="91440" bIns="45720" rtlCol="0" anchor="ctr">
            <a:normAutofit/>
          </a:bodyPr>
          <a:lstStyle/>
          <a:p>
            <a:r>
              <a:rPr lang="en-US" sz="1800">
                <a:solidFill>
                  <a:schemeClr val="tx2"/>
                </a:solidFill>
              </a:rPr>
              <a:t>Nida Fathima, MD</a:t>
            </a:r>
          </a:p>
          <a:p>
            <a:r>
              <a:rPr lang="en-US" sz="1800">
                <a:solidFill>
                  <a:schemeClr val="tx2"/>
                </a:solidFill>
              </a:rPr>
              <a:t>Geriatric fellow, UND</a:t>
            </a:r>
          </a:p>
          <a:p>
            <a:r>
              <a:rPr lang="en-US" sz="1800">
                <a:solidFill>
                  <a:schemeClr val="tx2"/>
                </a:solidFill>
              </a:rPr>
              <a:t>Family Medicine, UND</a:t>
            </a:r>
          </a:p>
        </p:txBody>
      </p:sp>
      <p:sp>
        <p:nvSpPr>
          <p:cNvPr id="44" name="Isosceles Triangle 43">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45" name="Straight Connector 44">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46" name="Isosceles Triangle 45">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 person and person standing outside of a hospital&#10;&#10;AI-generated content may be incorrect.">
            <a:extLst>
              <a:ext uri="{FF2B5EF4-FFF2-40B4-BE49-F238E27FC236}">
                <a16:creationId xmlns:a16="http://schemas.microsoft.com/office/drawing/2014/main" id="{3246708B-70C6-1153-4552-F4E6F2932B4A}"/>
              </a:ext>
            </a:extLst>
          </p:cNvPr>
          <p:cNvPicPr>
            <a:picLocks noChangeAspect="1"/>
          </p:cNvPicPr>
          <p:nvPr/>
        </p:nvPicPr>
        <p:blipFill>
          <a:blip r:embed="rId2"/>
          <a:stretch>
            <a:fillRect/>
          </a:stretch>
        </p:blipFill>
        <p:spPr>
          <a:xfrm>
            <a:off x="1626130" y="3051174"/>
            <a:ext cx="5732991" cy="3687234"/>
          </a:xfrm>
          <a:prstGeom prst="rect">
            <a:avLst/>
          </a:prstGeom>
        </p:spPr>
      </p:pic>
    </p:spTree>
    <p:extLst>
      <p:ext uri="{BB962C8B-B14F-4D97-AF65-F5344CB8AC3E}">
        <p14:creationId xmlns:p14="http://schemas.microsoft.com/office/powerpoint/2010/main" val="282159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29C74-640D-06C7-FBCA-81A67FFEDDFF}"/>
              </a:ext>
            </a:extLst>
          </p:cNvPr>
          <p:cNvSpPr>
            <a:spLocks noGrp="1"/>
          </p:cNvSpPr>
          <p:nvPr>
            <p:ph type="title"/>
          </p:nvPr>
        </p:nvSpPr>
        <p:spPr>
          <a:xfrm>
            <a:off x="886968" y="246888"/>
            <a:ext cx="7655514" cy="475488"/>
          </a:xfrm>
        </p:spPr>
        <p:txBody>
          <a:bodyPr>
            <a:normAutofit fontScale="90000"/>
          </a:bodyPr>
          <a:lstStyle/>
          <a:p>
            <a:endParaRPr lang="en-US"/>
          </a:p>
        </p:txBody>
      </p:sp>
      <p:sp>
        <p:nvSpPr>
          <p:cNvPr id="3" name="Text Placeholder 2">
            <a:extLst>
              <a:ext uri="{FF2B5EF4-FFF2-40B4-BE49-F238E27FC236}">
                <a16:creationId xmlns:a16="http://schemas.microsoft.com/office/drawing/2014/main" id="{DE177621-FA58-3C9C-A6B4-35B3822ECAA2}"/>
              </a:ext>
            </a:extLst>
          </p:cNvPr>
          <p:cNvSpPr>
            <a:spLocks noGrp="1"/>
          </p:cNvSpPr>
          <p:nvPr>
            <p:ph type="body" idx="1"/>
          </p:nvPr>
        </p:nvSpPr>
        <p:spPr>
          <a:xfrm>
            <a:off x="525202" y="723112"/>
            <a:ext cx="8748801" cy="5755184"/>
          </a:xfrm>
        </p:spPr>
        <p:txBody>
          <a:bodyPr/>
          <a:lstStyle/>
          <a:p>
            <a:endParaRPr lang="en-US"/>
          </a:p>
        </p:txBody>
      </p:sp>
      <p:pic>
        <p:nvPicPr>
          <p:cNvPr id="4" name="Picture 3">
            <a:extLst>
              <a:ext uri="{FF2B5EF4-FFF2-40B4-BE49-F238E27FC236}">
                <a16:creationId xmlns:a16="http://schemas.microsoft.com/office/drawing/2014/main" id="{10FBFF2B-2048-F54C-9AA2-521E4F730CF7}"/>
              </a:ext>
            </a:extLst>
          </p:cNvPr>
          <p:cNvPicPr>
            <a:picLocks noChangeAspect="1"/>
          </p:cNvPicPr>
          <p:nvPr/>
        </p:nvPicPr>
        <p:blipFill>
          <a:blip r:embed="rId2"/>
          <a:stretch>
            <a:fillRect/>
          </a:stretch>
        </p:blipFill>
        <p:spPr>
          <a:xfrm>
            <a:off x="777109" y="1141704"/>
            <a:ext cx="7858452" cy="5122970"/>
          </a:xfrm>
          <a:prstGeom prst="rect">
            <a:avLst/>
          </a:prstGeom>
        </p:spPr>
      </p:pic>
    </p:spTree>
    <p:extLst>
      <p:ext uri="{BB962C8B-B14F-4D97-AF65-F5344CB8AC3E}">
        <p14:creationId xmlns:p14="http://schemas.microsoft.com/office/powerpoint/2010/main" val="204571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delirium&#10;&#10;AI-generated content may be incorrect.">
            <a:extLst>
              <a:ext uri="{FF2B5EF4-FFF2-40B4-BE49-F238E27FC236}">
                <a16:creationId xmlns:a16="http://schemas.microsoft.com/office/drawing/2014/main" id="{FC8F64F9-2817-F8A2-48D2-EC87C657E285}"/>
              </a:ext>
            </a:extLst>
          </p:cNvPr>
          <p:cNvPicPr>
            <a:picLocks noChangeAspect="1"/>
          </p:cNvPicPr>
          <p:nvPr/>
        </p:nvPicPr>
        <p:blipFill>
          <a:blip r:embed="rId2"/>
          <a:stretch>
            <a:fillRect/>
          </a:stretch>
        </p:blipFill>
        <p:spPr>
          <a:xfrm>
            <a:off x="2418821" y="536575"/>
            <a:ext cx="4962525" cy="5784850"/>
          </a:xfrm>
          <a:prstGeom prst="rect">
            <a:avLst/>
          </a:prstGeom>
        </p:spPr>
      </p:pic>
    </p:spTree>
    <p:extLst>
      <p:ext uri="{BB962C8B-B14F-4D97-AF65-F5344CB8AC3E}">
        <p14:creationId xmlns:p14="http://schemas.microsoft.com/office/powerpoint/2010/main" val="353671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6192-AE06-1E97-C837-661F49D6B9FB}"/>
              </a:ext>
            </a:extLst>
          </p:cNvPr>
          <p:cNvSpPr>
            <a:spLocks noGrp="1"/>
          </p:cNvSpPr>
          <p:nvPr>
            <p:ph type="title"/>
          </p:nvPr>
        </p:nvSpPr>
        <p:spPr>
          <a:xfrm>
            <a:off x="1335023" y="213699"/>
            <a:ext cx="7701235" cy="106341"/>
          </a:xfrm>
        </p:spPr>
        <p:txBody>
          <a:bodyPr>
            <a:normAutofit fontScale="90000"/>
          </a:bodyPr>
          <a:lstStyle/>
          <a:p>
            <a:endParaRPr lang="en-US"/>
          </a:p>
        </p:txBody>
      </p:sp>
      <p:sp>
        <p:nvSpPr>
          <p:cNvPr id="3" name="Text Placeholder 2">
            <a:extLst>
              <a:ext uri="{FF2B5EF4-FFF2-40B4-BE49-F238E27FC236}">
                <a16:creationId xmlns:a16="http://schemas.microsoft.com/office/drawing/2014/main" id="{6C31F993-8541-CFFE-F393-63080C509557}"/>
              </a:ext>
            </a:extLst>
          </p:cNvPr>
          <p:cNvSpPr>
            <a:spLocks noGrp="1"/>
          </p:cNvSpPr>
          <p:nvPr>
            <p:ph type="body" idx="1"/>
          </p:nvPr>
        </p:nvSpPr>
        <p:spPr>
          <a:xfrm>
            <a:off x="743203" y="93472"/>
            <a:ext cx="8462218" cy="6760464"/>
          </a:xfrm>
        </p:spPr>
        <p:txBody>
          <a:bodyPr vert="horz" lIns="91440" tIns="45720" rIns="91440" bIns="45720" rtlCol="0" anchor="t">
            <a:noAutofit/>
          </a:bodyPr>
          <a:lstStyle/>
          <a:p>
            <a:endParaRPr lang="en-US" dirty="0">
              <a:solidFill>
                <a:schemeClr val="tx1"/>
              </a:solidFill>
              <a:latin typeface="Calibri"/>
              <a:ea typeface="Calibri"/>
              <a:cs typeface="Calibri"/>
            </a:endParaRPr>
          </a:p>
          <a:p>
            <a:r>
              <a:rPr lang="en-US" b="1">
                <a:solidFill>
                  <a:schemeClr val="accent2">
                    <a:lumMod val="76000"/>
                  </a:schemeClr>
                </a:solidFill>
                <a:latin typeface="Calibri"/>
                <a:ea typeface="Calibri"/>
                <a:cs typeface="Calibri"/>
              </a:rPr>
              <a:t>Polypharmacy &amp; Adverse Drug Events (ADE)</a:t>
            </a:r>
          </a:p>
          <a:p>
            <a:pPr marL="342900" indent="-342900">
              <a:buFont typeface="Calibri" charset="2"/>
              <a:buChar char="-"/>
            </a:pPr>
            <a:r>
              <a:rPr lang="en-US" dirty="0">
                <a:solidFill>
                  <a:schemeClr val="tx1"/>
                </a:solidFill>
                <a:latin typeface="Calibri"/>
                <a:ea typeface="Calibri"/>
                <a:cs typeface="Calibri"/>
              </a:rPr>
              <a:t>Inappropriate medication use likely contributes to the risk of ADEs.</a:t>
            </a:r>
          </a:p>
          <a:p>
            <a:pPr marL="342900" indent="-342900">
              <a:buFont typeface="Calibri" charset="2"/>
              <a:buChar char="-"/>
            </a:pPr>
            <a:r>
              <a:rPr lang="en-US">
                <a:solidFill>
                  <a:schemeClr val="tx1"/>
                </a:solidFill>
                <a:latin typeface="Calibri"/>
                <a:ea typeface="Calibri"/>
                <a:cs typeface="Calibri"/>
              </a:rPr>
              <a:t>The in-hospital incidence of ADEs was 6.7%.</a:t>
            </a:r>
            <a:endParaRPr lang="en-US" dirty="0">
              <a:solidFill>
                <a:schemeClr val="tx1"/>
              </a:solidFill>
              <a:latin typeface="Calibri"/>
              <a:ea typeface="Calibri"/>
              <a:cs typeface="Calibri"/>
            </a:endParaRPr>
          </a:p>
          <a:p>
            <a:pPr marL="342900" indent="-342900">
              <a:buFont typeface="Calibri" charset="2"/>
              <a:buChar char="-"/>
            </a:pPr>
            <a:r>
              <a:rPr lang="en-US" dirty="0">
                <a:solidFill>
                  <a:schemeClr val="tx1"/>
                </a:solidFill>
                <a:latin typeface="Calibri"/>
                <a:ea typeface="Calibri"/>
                <a:cs typeface="Calibri"/>
              </a:rPr>
              <a:t>40% of medications prescribed before admissions were discontinued during hospitalization, and 45% of medications prescribed at discharge were started during hospitalization.</a:t>
            </a:r>
          </a:p>
          <a:p>
            <a:pPr marL="342900" indent="-342900">
              <a:buFont typeface="Calibri" charset="2"/>
              <a:buChar char="-"/>
            </a:pPr>
            <a:r>
              <a:rPr lang="en-US">
                <a:solidFill>
                  <a:schemeClr val="tx1"/>
                </a:solidFill>
                <a:latin typeface="Calibri"/>
                <a:ea typeface="Calibri"/>
                <a:cs typeface="Calibri"/>
              </a:rPr>
              <a:t>In another study, 88% of older hospitalized patients had at least one clinically significant problem related to prescribing, and 22% had at least one potentially serious and life-threatening problem.</a:t>
            </a:r>
            <a:endParaRPr lang="en-US" dirty="0">
              <a:solidFill>
                <a:schemeClr val="tx1"/>
              </a:solidFill>
              <a:latin typeface="Calibri"/>
              <a:ea typeface="Calibri"/>
              <a:cs typeface="Calibri"/>
            </a:endParaRPr>
          </a:p>
          <a:p>
            <a:br>
              <a:rPr lang="en-US" dirty="0">
                <a:latin typeface="Calibri"/>
                <a:ea typeface="Calibri"/>
                <a:cs typeface="Calibri"/>
              </a:rPr>
            </a:br>
            <a:r>
              <a:rPr lang="en-US" u="sng">
                <a:solidFill>
                  <a:schemeClr val="tx1"/>
                </a:solidFill>
                <a:latin typeface="Calibri"/>
                <a:ea typeface="Calibri"/>
                <a:cs typeface="Calibri"/>
              </a:rPr>
              <a:t>High-Risk Categories</a:t>
            </a:r>
          </a:p>
          <a:p>
            <a:pPr marL="342900" indent="-342900">
              <a:buFont typeface="Calibri" charset="2"/>
              <a:buChar char="-"/>
            </a:pPr>
            <a:r>
              <a:rPr lang="en-US">
                <a:solidFill>
                  <a:schemeClr val="tx1"/>
                </a:solidFill>
                <a:latin typeface="Calibri"/>
                <a:ea typeface="Calibri"/>
                <a:cs typeface="Calibri"/>
              </a:rPr>
              <a:t>Anticholinergics</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Sedative-hypnotics</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Opioids</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Anticoagulants</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Insulin</a:t>
            </a:r>
            <a:endParaRPr lang="en-US" dirty="0">
              <a:solidFill>
                <a:schemeClr val="tx1"/>
              </a:solidFill>
              <a:latin typeface="Calibri"/>
              <a:ea typeface="Calibri"/>
              <a:cs typeface="Calibri"/>
            </a:endParaRPr>
          </a:p>
          <a:p>
            <a:endParaRPr lang="en-US" dirty="0">
              <a:latin typeface="Calibri"/>
              <a:ea typeface="Calibri"/>
              <a:cs typeface="Calibri"/>
            </a:endParaRPr>
          </a:p>
          <a:p>
            <a:endParaRPr lang="en-US"/>
          </a:p>
        </p:txBody>
      </p:sp>
      <p:pic>
        <p:nvPicPr>
          <p:cNvPr id="4" name="Picture 3" descr="A person sitting at a table with many bottles&#10;&#10;AI-generated content may be incorrect.">
            <a:extLst>
              <a:ext uri="{FF2B5EF4-FFF2-40B4-BE49-F238E27FC236}">
                <a16:creationId xmlns:a16="http://schemas.microsoft.com/office/drawing/2014/main" id="{EB6A2A12-6DA0-7755-EB88-10279735A7D7}"/>
              </a:ext>
            </a:extLst>
          </p:cNvPr>
          <p:cNvPicPr>
            <a:picLocks noChangeAspect="1"/>
          </p:cNvPicPr>
          <p:nvPr/>
        </p:nvPicPr>
        <p:blipFill>
          <a:blip r:embed="rId3"/>
          <a:stretch>
            <a:fillRect/>
          </a:stretch>
        </p:blipFill>
        <p:spPr>
          <a:xfrm>
            <a:off x="7543802" y="3585106"/>
            <a:ext cx="4269315" cy="3275541"/>
          </a:xfrm>
          <a:prstGeom prst="rect">
            <a:avLst/>
          </a:prstGeom>
        </p:spPr>
      </p:pic>
    </p:spTree>
    <p:extLst>
      <p:ext uri="{BB962C8B-B14F-4D97-AF65-F5344CB8AC3E}">
        <p14:creationId xmlns:p14="http://schemas.microsoft.com/office/powerpoint/2010/main" val="398828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A671-E98E-03E5-EAC2-0CB178B5FE76}"/>
              </a:ext>
            </a:extLst>
          </p:cNvPr>
          <p:cNvSpPr>
            <a:spLocks noGrp="1"/>
          </p:cNvSpPr>
          <p:nvPr>
            <p:ph type="title"/>
          </p:nvPr>
        </p:nvSpPr>
        <p:spPr>
          <a:xfrm>
            <a:off x="1088135" y="286851"/>
            <a:ext cx="7865827" cy="398949"/>
          </a:xfrm>
        </p:spPr>
        <p:txBody>
          <a:bodyPr>
            <a:normAutofit fontScale="90000"/>
          </a:bodyPr>
          <a:lstStyle/>
          <a:p>
            <a:endParaRPr lang="en-US"/>
          </a:p>
        </p:txBody>
      </p:sp>
      <p:sp>
        <p:nvSpPr>
          <p:cNvPr id="3" name="Text Placeholder 2">
            <a:extLst>
              <a:ext uri="{FF2B5EF4-FFF2-40B4-BE49-F238E27FC236}">
                <a16:creationId xmlns:a16="http://schemas.microsoft.com/office/drawing/2014/main" id="{B5E97822-CBD3-BD49-1F88-F4B77D9F57E4}"/>
              </a:ext>
            </a:extLst>
          </p:cNvPr>
          <p:cNvSpPr>
            <a:spLocks noGrp="1"/>
          </p:cNvSpPr>
          <p:nvPr>
            <p:ph type="body" idx="1"/>
          </p:nvPr>
        </p:nvSpPr>
        <p:spPr>
          <a:xfrm>
            <a:off x="795527" y="1069848"/>
            <a:ext cx="8478475" cy="4318000"/>
          </a:xfrm>
        </p:spPr>
        <p:txBody>
          <a:bodyPr/>
          <a:lstStyle/>
          <a:p>
            <a:endParaRPr lang="en-US"/>
          </a:p>
        </p:txBody>
      </p:sp>
      <p:pic>
        <p:nvPicPr>
          <p:cNvPr id="5" name="Picture 4">
            <a:extLst>
              <a:ext uri="{FF2B5EF4-FFF2-40B4-BE49-F238E27FC236}">
                <a16:creationId xmlns:a16="http://schemas.microsoft.com/office/drawing/2014/main" id="{9E241C50-CE47-BCEE-04A7-CDCC2B8D114A}"/>
              </a:ext>
            </a:extLst>
          </p:cNvPr>
          <p:cNvPicPr>
            <a:picLocks noChangeAspect="1"/>
          </p:cNvPicPr>
          <p:nvPr/>
        </p:nvPicPr>
        <p:blipFill>
          <a:blip r:embed="rId2"/>
          <a:stretch>
            <a:fillRect/>
          </a:stretch>
        </p:blipFill>
        <p:spPr>
          <a:xfrm>
            <a:off x="487746" y="292859"/>
            <a:ext cx="9077189" cy="5878143"/>
          </a:xfrm>
          <a:prstGeom prst="rect">
            <a:avLst/>
          </a:prstGeom>
        </p:spPr>
      </p:pic>
    </p:spTree>
    <p:extLst>
      <p:ext uri="{BB962C8B-B14F-4D97-AF65-F5344CB8AC3E}">
        <p14:creationId xmlns:p14="http://schemas.microsoft.com/office/powerpoint/2010/main" val="233286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E23B-BBBC-5099-B111-1F829A7F778D}"/>
              </a:ext>
            </a:extLst>
          </p:cNvPr>
          <p:cNvSpPr>
            <a:spLocks noGrp="1"/>
          </p:cNvSpPr>
          <p:nvPr>
            <p:ph type="title"/>
          </p:nvPr>
        </p:nvSpPr>
        <p:spPr>
          <a:xfrm>
            <a:off x="1097280" y="301752"/>
            <a:ext cx="7417770" cy="310896"/>
          </a:xfrm>
        </p:spPr>
        <p:txBody>
          <a:bodyPr>
            <a:normAutofit fontScale="90000"/>
          </a:bodyPr>
          <a:lstStyle/>
          <a:p>
            <a:endParaRPr lang="en-US"/>
          </a:p>
        </p:txBody>
      </p:sp>
      <p:sp>
        <p:nvSpPr>
          <p:cNvPr id="3" name="Text Placeholder 2">
            <a:extLst>
              <a:ext uri="{FF2B5EF4-FFF2-40B4-BE49-F238E27FC236}">
                <a16:creationId xmlns:a16="http://schemas.microsoft.com/office/drawing/2014/main" id="{7E213B64-AF1C-0EE2-A7BC-14C6EFBDC803}"/>
              </a:ext>
            </a:extLst>
          </p:cNvPr>
          <p:cNvSpPr>
            <a:spLocks noGrp="1"/>
          </p:cNvSpPr>
          <p:nvPr>
            <p:ph type="body" idx="1"/>
          </p:nvPr>
        </p:nvSpPr>
        <p:spPr>
          <a:xfrm>
            <a:off x="691580" y="763577"/>
            <a:ext cx="8687525" cy="5938063"/>
          </a:xfrm>
        </p:spPr>
        <p:txBody>
          <a:bodyPr>
            <a:normAutofit/>
          </a:bodyPr>
          <a:lstStyle/>
          <a:p>
            <a:pPr marL="342900" indent="-342900">
              <a:buFont typeface="Calibri" charset="2"/>
              <a:buChar char="-"/>
            </a:pPr>
            <a:r>
              <a:rPr lang="en-US">
                <a:solidFill>
                  <a:schemeClr val="tx1"/>
                </a:solidFill>
                <a:latin typeface="Calibri"/>
                <a:ea typeface="Calibri"/>
                <a:cs typeface="Calibri"/>
              </a:rPr>
              <a:t>On admission and at discharge completely review a patient’s </a:t>
            </a:r>
            <a:r>
              <a:rPr lang="en-US" dirty="0">
                <a:solidFill>
                  <a:schemeClr val="tx1"/>
                </a:solidFill>
                <a:latin typeface="Calibri"/>
                <a:ea typeface="Calibri"/>
                <a:cs typeface="Calibri"/>
              </a:rPr>
              <a:t>medication regimen (both prescription &amp; nonprescription meds)</a:t>
            </a:r>
            <a:endParaRPr lang="en-US">
              <a:solidFill>
                <a:schemeClr val="tx1"/>
              </a:solidFill>
            </a:endParaRPr>
          </a:p>
          <a:p>
            <a:pPr marL="342900" indent="-342900">
              <a:buFont typeface="Calibri" charset="2"/>
              <a:buChar char="-"/>
            </a:pPr>
            <a:r>
              <a:rPr lang="en-US">
                <a:solidFill>
                  <a:schemeClr val="tx1"/>
                </a:solidFill>
                <a:latin typeface="Calibri"/>
                <a:ea typeface="Calibri"/>
                <a:cs typeface="Calibri"/>
              </a:rPr>
              <a:t>Use of frameworks such as the Beers Criteria helps reduce inappropriate prescribing. </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The screening tool of older persons’ potentially inappropriate prescriptions </a:t>
            </a:r>
            <a:r>
              <a:rPr lang="en-US" dirty="0">
                <a:solidFill>
                  <a:schemeClr val="tx1"/>
                </a:solidFill>
                <a:latin typeface="Calibri"/>
                <a:ea typeface="Calibri"/>
                <a:cs typeface="Calibri"/>
              </a:rPr>
              <a:t>(</a:t>
            </a:r>
            <a:r>
              <a:rPr lang="en-US" u="sng" dirty="0">
                <a:solidFill>
                  <a:schemeClr val="tx1"/>
                </a:solidFill>
                <a:uFill>
                  <a:solidFill>
                    <a:srgbClr val="0AC4FF"/>
                  </a:solidFill>
                </a:uFill>
                <a:latin typeface="Calibri"/>
                <a:ea typeface="Calibri"/>
                <a:cs typeface="Calibri"/>
                <a:hlinkClick r:id="rId2">
                  <a:extLst>
                    <a:ext uri="{A12FA001-AC4F-418D-AE19-62706E023703}">
                      <ahyp:hlinkClr xmlns:ahyp="http://schemas.microsoft.com/office/drawing/2018/hyperlinkcolor" val="tx"/>
                    </a:ext>
                  </a:extLst>
                </a:hlinkClick>
              </a:rPr>
              <a:t>STOPP/START</a:t>
            </a:r>
            <a:r>
              <a:rPr lang="en-US" u="sng" dirty="0">
                <a:solidFill>
                  <a:schemeClr val="tx1"/>
                </a:solidFill>
                <a:uFill>
                  <a:solidFill>
                    <a:srgbClr val="0AC4FF"/>
                  </a:solidFill>
                </a:uFill>
                <a:latin typeface="Calibri"/>
                <a:ea typeface="Calibri"/>
                <a:cs typeface="Calibri"/>
              </a:rPr>
              <a:t>)</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a:p>
            <a:r>
              <a:rPr lang="en-US">
                <a:solidFill>
                  <a:schemeClr val="tx1"/>
                </a:solidFill>
                <a:latin typeface="Calibri"/>
                <a:ea typeface="Calibri"/>
                <a:cs typeface="Calibri"/>
              </a:rPr>
              <a:t>Discontinue or change medications that are:</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Unnecessary or duplicative</a:t>
            </a:r>
            <a:endParaRPr lang="en-US" dirty="0">
              <a:solidFill>
                <a:schemeClr val="tx1"/>
              </a:solidFill>
              <a:latin typeface="Calibri"/>
              <a:ea typeface="Calibri"/>
              <a:cs typeface="Calibri"/>
            </a:endParaRPr>
          </a:p>
          <a:p>
            <a:pPr marL="342900" indent="-342900">
              <a:buFont typeface="Calibri" charset="2"/>
              <a:buChar char="-"/>
            </a:pPr>
            <a:r>
              <a:rPr lang="en-US" dirty="0">
                <a:solidFill>
                  <a:schemeClr val="tx1"/>
                </a:solidFill>
                <a:latin typeface="Calibri"/>
                <a:ea typeface="Calibri"/>
                <a:cs typeface="Calibri"/>
              </a:rPr>
              <a:t>Low therapeutic value (</a:t>
            </a:r>
            <a:r>
              <a:rPr lang="en-US" dirty="0" err="1">
                <a:solidFill>
                  <a:schemeClr val="tx1"/>
                </a:solidFill>
                <a:latin typeface="Calibri"/>
                <a:ea typeface="Calibri"/>
                <a:cs typeface="Calibri"/>
              </a:rPr>
              <a:t>eg</a:t>
            </a:r>
            <a:r>
              <a:rPr lang="en-US" dirty="0">
                <a:solidFill>
                  <a:schemeClr val="tx1"/>
                </a:solidFill>
                <a:latin typeface="Calibri"/>
                <a:ea typeface="Calibri"/>
                <a:cs typeface="Calibri"/>
              </a:rPr>
              <a:t>, sedative-hypnotics)</a:t>
            </a:r>
          </a:p>
          <a:p>
            <a:pPr marL="342900" indent="-342900">
              <a:buFont typeface="Calibri" charset="2"/>
              <a:buChar char="-"/>
            </a:pPr>
            <a:r>
              <a:rPr lang="en-US">
                <a:solidFill>
                  <a:schemeClr val="tx1"/>
                </a:solidFill>
                <a:latin typeface="Calibri"/>
                <a:ea typeface="Calibri"/>
                <a:cs typeface="Calibri"/>
              </a:rPr>
              <a:t>Prescribed at the wrong dose or frequency</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Interact with another medication or condition (drug- drug or drug-disease interactions)</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Prescribed despite a known allergy</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Consultation with a clinical pharmacist improves pharmacotherapy outcomes</a:t>
            </a:r>
            <a:endParaRPr lang="en-US" dirty="0">
              <a:solidFill>
                <a:schemeClr val="tx1"/>
              </a:solidFill>
              <a:latin typeface="Calibri"/>
              <a:ea typeface="Calibri"/>
              <a:cs typeface="Calibri"/>
            </a:endParaRPr>
          </a:p>
        </p:txBody>
      </p:sp>
      <p:pic>
        <p:nvPicPr>
          <p:cNvPr id="4" name="Picture 3" descr="A diagram of different types of medicine&#10;&#10;AI-generated content may be incorrect.">
            <a:extLst>
              <a:ext uri="{FF2B5EF4-FFF2-40B4-BE49-F238E27FC236}">
                <a16:creationId xmlns:a16="http://schemas.microsoft.com/office/drawing/2014/main" id="{3DA80AB6-A30A-D664-24C9-108D92545A19}"/>
              </a:ext>
            </a:extLst>
          </p:cNvPr>
          <p:cNvPicPr>
            <a:picLocks noChangeAspect="1"/>
          </p:cNvPicPr>
          <p:nvPr/>
        </p:nvPicPr>
        <p:blipFill>
          <a:blip r:embed="rId3"/>
          <a:stretch>
            <a:fillRect/>
          </a:stretch>
        </p:blipFill>
        <p:spPr>
          <a:xfrm>
            <a:off x="7477125" y="1838325"/>
            <a:ext cx="4709584" cy="3625850"/>
          </a:xfrm>
          <a:prstGeom prst="rect">
            <a:avLst/>
          </a:prstGeom>
        </p:spPr>
      </p:pic>
    </p:spTree>
    <p:extLst>
      <p:ext uri="{BB962C8B-B14F-4D97-AF65-F5344CB8AC3E}">
        <p14:creationId xmlns:p14="http://schemas.microsoft.com/office/powerpoint/2010/main" val="194373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A35C-BFB6-F476-CF72-C824630A3BC3}"/>
              </a:ext>
            </a:extLst>
          </p:cNvPr>
          <p:cNvSpPr>
            <a:spLocks noGrp="1"/>
          </p:cNvSpPr>
          <p:nvPr>
            <p:ph type="title"/>
          </p:nvPr>
        </p:nvSpPr>
        <p:spPr>
          <a:xfrm>
            <a:off x="1714499" y="214843"/>
            <a:ext cx="7560563" cy="509058"/>
          </a:xfrm>
        </p:spPr>
        <p:txBody>
          <a:bodyPr>
            <a:normAutofit fontScale="90000"/>
          </a:bodyPr>
          <a:lstStyle/>
          <a:p>
            <a:endParaRPr lang="en-US"/>
          </a:p>
        </p:txBody>
      </p:sp>
      <p:sp>
        <p:nvSpPr>
          <p:cNvPr id="3" name="Text Placeholder 2">
            <a:extLst>
              <a:ext uri="{FF2B5EF4-FFF2-40B4-BE49-F238E27FC236}">
                <a16:creationId xmlns:a16="http://schemas.microsoft.com/office/drawing/2014/main" id="{4BD646FB-96D0-91C6-4C57-A1A0D307B376}"/>
              </a:ext>
            </a:extLst>
          </p:cNvPr>
          <p:cNvSpPr>
            <a:spLocks noGrp="1"/>
          </p:cNvSpPr>
          <p:nvPr>
            <p:ph type="body" idx="1"/>
          </p:nvPr>
        </p:nvSpPr>
        <p:spPr>
          <a:xfrm>
            <a:off x="521078" y="1039538"/>
            <a:ext cx="8766062" cy="5604944"/>
          </a:xfrm>
        </p:spPr>
        <p:txBody>
          <a:bodyPr vert="horz" lIns="91440" tIns="45720" rIns="91440" bIns="45720" rtlCol="0" anchor="t">
            <a:noAutofit/>
          </a:bodyPr>
          <a:lstStyle/>
          <a:p>
            <a:pPr>
              <a:spcBef>
                <a:spcPts val="2400"/>
              </a:spcBef>
              <a:defRPr sz="2400"/>
            </a:pPr>
            <a:r>
              <a:rPr lang="en-US" b="1">
                <a:solidFill>
                  <a:schemeClr val="accent2">
                    <a:lumMod val="76000"/>
                  </a:schemeClr>
                </a:solidFill>
                <a:latin typeface="Calibri"/>
                <a:ea typeface="Calibri"/>
                <a:cs typeface="Calibri"/>
              </a:rPr>
              <a:t>Sleep impairment</a:t>
            </a:r>
            <a:r>
              <a:rPr lang="en-US" dirty="0">
                <a:solidFill>
                  <a:schemeClr val="accent2">
                    <a:lumMod val="76000"/>
                  </a:schemeClr>
                </a:solidFill>
                <a:latin typeface="Calibri"/>
                <a:ea typeface="Calibri"/>
                <a:cs typeface="Calibri"/>
              </a:rPr>
              <a:t> </a:t>
            </a:r>
            <a:endParaRPr lang="en-US" dirty="0">
              <a:solidFill>
                <a:schemeClr val="accent2">
                  <a:lumMod val="76000"/>
                </a:schemeClr>
              </a:solidFill>
            </a:endParaRPr>
          </a:p>
          <a:p>
            <a:pPr marL="285750" indent="-285750">
              <a:lnSpc>
                <a:spcPct val="100000"/>
              </a:lnSpc>
              <a:spcBef>
                <a:spcPts val="2400"/>
              </a:spcBef>
              <a:buFont typeface="Calibri" charset="2"/>
              <a:buChar char="-"/>
              <a:defRPr sz="2400"/>
            </a:pPr>
            <a:r>
              <a:rPr lang="en-US" sz="1800">
                <a:solidFill>
                  <a:schemeClr val="tx1"/>
                </a:solidFill>
                <a:latin typeface="Calibri"/>
                <a:ea typeface="Calibri"/>
                <a:cs typeface="Calibri"/>
              </a:rPr>
              <a:t>Over one-third of hospitalized older patients have trouble sleeping in the hospital</a:t>
            </a:r>
            <a:endParaRPr lang="en-US" sz="1800" dirty="0">
              <a:solidFill>
                <a:schemeClr val="tx1"/>
              </a:solidFill>
              <a:latin typeface="Calibri"/>
              <a:ea typeface="Calibri"/>
              <a:cs typeface="Calibri"/>
            </a:endParaRPr>
          </a:p>
          <a:p>
            <a:pPr marL="285750" indent="-285750">
              <a:lnSpc>
                <a:spcPct val="100000"/>
              </a:lnSpc>
              <a:spcBef>
                <a:spcPts val="2400"/>
              </a:spcBef>
              <a:buFont typeface="Calibri" charset="2"/>
              <a:buChar char="-"/>
              <a:defRPr sz="2400"/>
            </a:pPr>
            <a:r>
              <a:rPr lang="en-US" sz="1800" dirty="0">
                <a:solidFill>
                  <a:schemeClr val="tx1"/>
                </a:solidFill>
                <a:latin typeface="Calibri"/>
                <a:ea typeface="Calibri"/>
                <a:cs typeface="Calibri"/>
              </a:rPr>
              <a:t>Disruption includes intrinsic (</a:t>
            </a:r>
            <a:r>
              <a:rPr lang="en-US" sz="1800" dirty="0" err="1">
                <a:solidFill>
                  <a:schemeClr val="tx1"/>
                </a:solidFill>
                <a:latin typeface="Calibri"/>
                <a:ea typeface="Calibri"/>
                <a:cs typeface="Calibri"/>
              </a:rPr>
              <a:t>eg</a:t>
            </a:r>
            <a:r>
              <a:rPr lang="en-US" sz="1800" dirty="0">
                <a:solidFill>
                  <a:schemeClr val="tx1"/>
                </a:solidFill>
                <a:latin typeface="Calibri"/>
                <a:ea typeface="Calibri"/>
                <a:cs typeface="Calibri"/>
              </a:rPr>
              <a:t>, underlying medical illness, mood disorder, medications, drug withdrawal) and extrinsic (</a:t>
            </a:r>
            <a:r>
              <a:rPr lang="en-US" sz="1800" dirty="0" err="1">
                <a:solidFill>
                  <a:schemeClr val="tx1"/>
                </a:solidFill>
                <a:latin typeface="Calibri"/>
                <a:ea typeface="Calibri"/>
                <a:cs typeface="Calibri"/>
              </a:rPr>
              <a:t>eg</a:t>
            </a:r>
            <a:r>
              <a:rPr lang="en-US" sz="1800" dirty="0">
                <a:solidFill>
                  <a:schemeClr val="tx1"/>
                </a:solidFill>
                <a:latin typeface="Calibri"/>
                <a:ea typeface="Calibri"/>
                <a:cs typeface="Calibri"/>
              </a:rPr>
              <a:t>, low daytime light levels, noise, measuring vital signs, phlebotomy, medication administration) factors</a:t>
            </a:r>
          </a:p>
          <a:p>
            <a:pPr marL="285750" indent="-285750">
              <a:spcBef>
                <a:spcPts val="2400"/>
              </a:spcBef>
              <a:buFont typeface="Calibri" charset="2"/>
              <a:buChar char="-"/>
              <a:defRPr sz="2400"/>
            </a:pPr>
            <a:r>
              <a:rPr lang="en-US" sz="1800">
                <a:solidFill>
                  <a:schemeClr val="tx1"/>
                </a:solidFill>
                <a:latin typeface="Calibri"/>
                <a:ea typeface="Calibri"/>
                <a:cs typeface="Calibri"/>
              </a:rPr>
              <a:t>Sleep deprivation is important to prevent, recognize, and address, because it is associated with increased risk of delirium.</a:t>
            </a:r>
            <a:endParaRPr lang="en-US" sz="1800" dirty="0">
              <a:solidFill>
                <a:schemeClr val="tx1"/>
              </a:solidFill>
              <a:latin typeface="Calibri"/>
              <a:ea typeface="Calibri"/>
              <a:cs typeface="Calibri"/>
            </a:endParaRPr>
          </a:p>
          <a:p>
            <a:pPr marL="285750" indent="-285750">
              <a:lnSpc>
                <a:spcPct val="100000"/>
              </a:lnSpc>
              <a:spcBef>
                <a:spcPts val="2400"/>
              </a:spcBef>
              <a:buFont typeface="Calibri" charset="2"/>
              <a:buChar char="-"/>
              <a:defRPr sz="2400"/>
            </a:pPr>
            <a:r>
              <a:rPr lang="en-US" sz="1800">
                <a:solidFill>
                  <a:schemeClr val="tx1"/>
                </a:solidFill>
                <a:latin typeface="Calibri"/>
                <a:ea typeface="Calibri"/>
                <a:cs typeface="Calibri"/>
              </a:rPr>
              <a:t>Sedatives provide a poor benefit-to-harm ratio (SOE=A). Inappropriately used. </a:t>
            </a:r>
            <a:endParaRPr lang="en-US" sz="1800" dirty="0">
              <a:solidFill>
                <a:schemeClr val="tx1"/>
              </a:solidFill>
              <a:latin typeface="Calibri"/>
              <a:ea typeface="Calibri"/>
              <a:cs typeface="Calibri"/>
            </a:endParaRPr>
          </a:p>
          <a:p>
            <a:pPr marL="285750" indent="-285750">
              <a:lnSpc>
                <a:spcPct val="100000"/>
              </a:lnSpc>
              <a:spcBef>
                <a:spcPts val="2400"/>
              </a:spcBef>
              <a:buFont typeface="Calibri" charset="2"/>
              <a:buChar char="-"/>
              <a:defRPr sz="2400"/>
            </a:pPr>
            <a:r>
              <a:rPr lang="en-US" sz="1800">
                <a:solidFill>
                  <a:schemeClr val="tx1"/>
                </a:solidFill>
                <a:latin typeface="Calibri"/>
                <a:ea typeface="Calibri"/>
                <a:cs typeface="Calibri"/>
              </a:rPr>
              <a:t>Sleep deprivation in the hospital is best managed non-pharmacologically</a:t>
            </a:r>
            <a:endParaRPr lang="en-US" sz="1800" dirty="0">
              <a:solidFill>
                <a:schemeClr val="tx1"/>
              </a:solidFill>
              <a:latin typeface="Calibri"/>
              <a:ea typeface="Calibri"/>
              <a:cs typeface="Calibri"/>
            </a:endParaRPr>
          </a:p>
          <a:p>
            <a:pPr marL="285750" indent="-285750">
              <a:buFont typeface="Calibri" charset="2"/>
              <a:buChar char="-"/>
            </a:pPr>
            <a:r>
              <a:rPr lang="en-US" sz="1800" dirty="0">
                <a:solidFill>
                  <a:schemeClr val="tx1"/>
                </a:solidFill>
                <a:latin typeface="Calibri"/>
                <a:ea typeface="Calibri"/>
                <a:cs typeface="Calibri"/>
              </a:rPr>
              <a:t>Case review - of nonpharmacologic interventions that included using relaxation techniques, promoting good sleep habits, minimizing sleep interruption, and implementing daytime bright light exposure, evidence was insufficient to demonstrate improvements in sleep quality and quantity.</a:t>
            </a:r>
          </a:p>
          <a:p>
            <a:endParaRPr lang="en-US"/>
          </a:p>
        </p:txBody>
      </p:sp>
      <p:pic>
        <p:nvPicPr>
          <p:cNvPr id="4" name="Picture 3" descr="A diagram of a child&amp;#39;s life cycle&#10;&#10;AI-generated content may be incorrect.">
            <a:extLst>
              <a:ext uri="{FF2B5EF4-FFF2-40B4-BE49-F238E27FC236}">
                <a16:creationId xmlns:a16="http://schemas.microsoft.com/office/drawing/2014/main" id="{9F488389-F818-AF9E-51F5-24C96A726952}"/>
              </a:ext>
            </a:extLst>
          </p:cNvPr>
          <p:cNvPicPr>
            <a:picLocks noChangeAspect="1"/>
          </p:cNvPicPr>
          <p:nvPr/>
        </p:nvPicPr>
        <p:blipFill>
          <a:blip r:embed="rId3"/>
          <a:stretch>
            <a:fillRect/>
          </a:stretch>
        </p:blipFill>
        <p:spPr>
          <a:xfrm>
            <a:off x="8986836" y="2863849"/>
            <a:ext cx="3584577" cy="3998385"/>
          </a:xfrm>
          <a:prstGeom prst="rect">
            <a:avLst/>
          </a:prstGeom>
        </p:spPr>
      </p:pic>
    </p:spTree>
    <p:extLst>
      <p:ext uri="{BB962C8B-B14F-4D97-AF65-F5344CB8AC3E}">
        <p14:creationId xmlns:p14="http://schemas.microsoft.com/office/powerpoint/2010/main" val="154320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F06E-A3D0-9DBB-0D2F-93519D274AA1}"/>
              </a:ext>
            </a:extLst>
          </p:cNvPr>
          <p:cNvSpPr>
            <a:spLocks noGrp="1"/>
          </p:cNvSpPr>
          <p:nvPr>
            <p:ph type="title"/>
          </p:nvPr>
        </p:nvSpPr>
        <p:spPr>
          <a:xfrm>
            <a:off x="655065" y="471086"/>
            <a:ext cx="6878614" cy="264837"/>
          </a:xfrm>
        </p:spPr>
        <p:txBody>
          <a:bodyPr>
            <a:normAutofit fontScale="90000"/>
          </a:bodyPr>
          <a:lstStyle/>
          <a:p>
            <a:endParaRPr lang="en-US"/>
          </a:p>
        </p:txBody>
      </p:sp>
      <p:sp>
        <p:nvSpPr>
          <p:cNvPr id="3" name="Text Placeholder 2">
            <a:extLst>
              <a:ext uri="{FF2B5EF4-FFF2-40B4-BE49-F238E27FC236}">
                <a16:creationId xmlns:a16="http://schemas.microsoft.com/office/drawing/2014/main" id="{95AC0358-86C9-FFDA-497F-49142E7C494E}"/>
              </a:ext>
            </a:extLst>
          </p:cNvPr>
          <p:cNvSpPr>
            <a:spLocks noGrp="1"/>
          </p:cNvSpPr>
          <p:nvPr>
            <p:ph type="body" idx="1"/>
          </p:nvPr>
        </p:nvSpPr>
        <p:spPr>
          <a:xfrm>
            <a:off x="319701" y="984250"/>
            <a:ext cx="8615635" cy="4244848"/>
          </a:xfrm>
        </p:spPr>
        <p:txBody>
          <a:bodyPr/>
          <a:lstStyle/>
          <a:p>
            <a:r>
              <a:rPr lang="en-US" b="1">
                <a:solidFill>
                  <a:schemeClr val="accent2">
                    <a:lumMod val="76000"/>
                  </a:schemeClr>
                </a:solidFill>
                <a:latin typeface="Calibri"/>
                <a:ea typeface="Calibri"/>
                <a:cs typeface="Calibri"/>
              </a:rPr>
              <a:t>Malnutrition</a:t>
            </a:r>
            <a:endParaRPr lang="en-US" b="1" dirty="0">
              <a:solidFill>
                <a:schemeClr val="accent2">
                  <a:lumMod val="76000"/>
                </a:schemeClr>
              </a:solidFill>
              <a:latin typeface="Calibri"/>
              <a:ea typeface="Calibri"/>
              <a:cs typeface="Calibri"/>
            </a:endParaRPr>
          </a:p>
          <a:p>
            <a:endParaRPr lang="en-US" b="1" dirty="0">
              <a:solidFill>
                <a:schemeClr val="accent2">
                  <a:lumMod val="76000"/>
                </a:schemeClr>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25% of older patients suffer further nutritional depletion during hospitalization</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A study- Vit D deficiency was more common in hospitalized older patients(even without risk factor for it) </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Malnutrition is associated with an increased risk of complications, length of stay, readmission, dependence, institutionalization, and death</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p:txBody>
      </p:sp>
      <p:pic>
        <p:nvPicPr>
          <p:cNvPr id="5" name="Picture 4" descr="A poster with text and images on it&#10;&#10;AI-generated content may be incorrect.">
            <a:extLst>
              <a:ext uri="{FF2B5EF4-FFF2-40B4-BE49-F238E27FC236}">
                <a16:creationId xmlns:a16="http://schemas.microsoft.com/office/drawing/2014/main" id="{D385496C-61CB-A671-61EE-685934709976}"/>
              </a:ext>
            </a:extLst>
          </p:cNvPr>
          <p:cNvPicPr>
            <a:picLocks noChangeAspect="1"/>
          </p:cNvPicPr>
          <p:nvPr/>
        </p:nvPicPr>
        <p:blipFill>
          <a:blip r:embed="rId2"/>
          <a:stretch>
            <a:fillRect/>
          </a:stretch>
        </p:blipFill>
        <p:spPr>
          <a:xfrm>
            <a:off x="8521701" y="981075"/>
            <a:ext cx="3774016" cy="4387850"/>
          </a:xfrm>
          <a:prstGeom prst="rect">
            <a:avLst/>
          </a:prstGeom>
        </p:spPr>
      </p:pic>
    </p:spTree>
    <p:extLst>
      <p:ext uri="{BB962C8B-B14F-4D97-AF65-F5344CB8AC3E}">
        <p14:creationId xmlns:p14="http://schemas.microsoft.com/office/powerpoint/2010/main" val="165811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64AC-CB4F-BF00-5C82-5E3DC5A72848}"/>
              </a:ext>
            </a:extLst>
          </p:cNvPr>
          <p:cNvSpPr>
            <a:spLocks noGrp="1"/>
          </p:cNvSpPr>
          <p:nvPr>
            <p:ph type="title"/>
          </p:nvPr>
        </p:nvSpPr>
        <p:spPr>
          <a:xfrm>
            <a:off x="960119" y="259419"/>
            <a:ext cx="7756099" cy="627549"/>
          </a:xfrm>
        </p:spPr>
        <p:txBody>
          <a:bodyPr>
            <a:normAutofit fontScale="90000"/>
          </a:bodyPr>
          <a:lstStyle/>
          <a:p>
            <a:endParaRPr lang="en-US"/>
          </a:p>
        </p:txBody>
      </p:sp>
      <p:sp>
        <p:nvSpPr>
          <p:cNvPr id="3" name="Text Placeholder 2">
            <a:extLst>
              <a:ext uri="{FF2B5EF4-FFF2-40B4-BE49-F238E27FC236}">
                <a16:creationId xmlns:a16="http://schemas.microsoft.com/office/drawing/2014/main" id="{E7A47111-89A4-1EDA-9975-C562EF05B4D6}"/>
              </a:ext>
            </a:extLst>
          </p:cNvPr>
          <p:cNvSpPr>
            <a:spLocks noGrp="1"/>
          </p:cNvSpPr>
          <p:nvPr>
            <p:ph type="body" idx="1"/>
          </p:nvPr>
        </p:nvSpPr>
        <p:spPr>
          <a:xfrm>
            <a:off x="557903" y="1243584"/>
            <a:ext cx="8716100" cy="5361484"/>
          </a:xfrm>
        </p:spPr>
        <p:txBody>
          <a:bodyPr vert="horz" lIns="91440" tIns="45720" rIns="91440" bIns="45720" rtlCol="0" anchor="t">
            <a:noAutofit/>
          </a:bodyPr>
          <a:lstStyle/>
          <a:p>
            <a:r>
              <a:rPr lang="en-US" sz="1800">
                <a:solidFill>
                  <a:schemeClr val="tx1"/>
                </a:solidFill>
                <a:latin typeface="Calibri"/>
                <a:ea typeface="Calibri"/>
                <a:cs typeface="Calibri"/>
              </a:rPr>
              <a:t>Clinicians/Nursing should assess malnourished patients for remediable factors:</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Difficulty with chewing </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Need for dentures</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Dysphagia</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Medications that impair appetite</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Overly restrictive prescribed diet</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Unwarranted nothing-by-mouth orders</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Depression</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Insufficient time or physical ability to eat</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Constipation</a:t>
            </a:r>
            <a:endParaRPr lang="en-US" sz="1800" dirty="0">
              <a:solidFill>
                <a:schemeClr val="tx1"/>
              </a:solidFill>
              <a:latin typeface="Calibri"/>
              <a:ea typeface="Calibri"/>
              <a:cs typeface="Calibri"/>
            </a:endParaRPr>
          </a:p>
          <a:p>
            <a:endParaRPr lang="en-US" sz="1800" dirty="0">
              <a:solidFill>
                <a:schemeClr val="tx1"/>
              </a:solidFill>
              <a:latin typeface="Calibri"/>
              <a:ea typeface="Calibri"/>
              <a:cs typeface="Calibri"/>
            </a:endParaRPr>
          </a:p>
          <a:p>
            <a:r>
              <a:rPr lang="en-US" sz="1800" dirty="0">
                <a:solidFill>
                  <a:schemeClr val="tx1"/>
                </a:solidFill>
                <a:latin typeface="Calibri"/>
                <a:ea typeface="Calibri"/>
                <a:cs typeface="Calibri"/>
              </a:rPr>
              <a:t>It is important to maintain fluid and electrolyte balance to meet daily metabolic requirements.</a:t>
            </a:r>
          </a:p>
          <a:p>
            <a:endParaRPr lang="en-US"/>
          </a:p>
        </p:txBody>
      </p:sp>
    </p:spTree>
    <p:extLst>
      <p:ext uri="{BB962C8B-B14F-4D97-AF65-F5344CB8AC3E}">
        <p14:creationId xmlns:p14="http://schemas.microsoft.com/office/powerpoint/2010/main" val="3595494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F262-1783-342A-86C0-D4B2F6FB44CE}"/>
              </a:ext>
            </a:extLst>
          </p:cNvPr>
          <p:cNvSpPr>
            <a:spLocks noGrp="1"/>
          </p:cNvSpPr>
          <p:nvPr>
            <p:ph type="title"/>
          </p:nvPr>
        </p:nvSpPr>
        <p:spPr>
          <a:xfrm>
            <a:off x="960119" y="411480"/>
            <a:ext cx="6521659" cy="558952"/>
          </a:xfrm>
        </p:spPr>
        <p:txBody>
          <a:bodyPr>
            <a:normAutofit fontScale="90000"/>
          </a:bodyPr>
          <a:lstStyle/>
          <a:p>
            <a:endParaRPr lang="en-US"/>
          </a:p>
        </p:txBody>
      </p:sp>
      <p:sp>
        <p:nvSpPr>
          <p:cNvPr id="3" name="Text Placeholder 2">
            <a:extLst>
              <a:ext uri="{FF2B5EF4-FFF2-40B4-BE49-F238E27FC236}">
                <a16:creationId xmlns:a16="http://schemas.microsoft.com/office/drawing/2014/main" id="{97108DEE-7DF4-C34B-E7ED-394485F01BFD}"/>
              </a:ext>
            </a:extLst>
          </p:cNvPr>
          <p:cNvSpPr>
            <a:spLocks noGrp="1"/>
          </p:cNvSpPr>
          <p:nvPr>
            <p:ph type="body" idx="1"/>
          </p:nvPr>
        </p:nvSpPr>
        <p:spPr>
          <a:xfrm>
            <a:off x="365760" y="1152144"/>
            <a:ext cx="8908243" cy="4235704"/>
          </a:xfrm>
        </p:spPr>
        <p:txBody>
          <a:bodyPr>
            <a:normAutofit/>
          </a:bodyPr>
          <a:lstStyle/>
          <a:p>
            <a:r>
              <a:rPr lang="en-US" b="1">
                <a:solidFill>
                  <a:schemeClr val="accent2">
                    <a:lumMod val="76000"/>
                  </a:schemeClr>
                </a:solidFill>
                <a:latin typeface="Calibri"/>
                <a:ea typeface="Calibri"/>
                <a:cs typeface="Calibri"/>
              </a:rPr>
              <a:t>Falls </a:t>
            </a:r>
            <a:endParaRPr lang="en-US" b="1" dirty="0">
              <a:solidFill>
                <a:schemeClr val="accent2">
                  <a:lumMod val="76000"/>
                </a:schemeClr>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80% in age 65 and higher in older adults </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Within the first 2 days of hospitalization. </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Fall is one of the three “never events”</a:t>
            </a:r>
            <a:endParaRPr lang="en-US" dirty="0">
              <a:solidFill>
                <a:schemeClr val="tx1"/>
              </a:solidFill>
              <a:latin typeface="Calibri"/>
              <a:ea typeface="Calibri"/>
              <a:cs typeface="Calibri"/>
            </a:endParaRPr>
          </a:p>
          <a:p>
            <a:endParaRPr lang="en-US" b="1" dirty="0">
              <a:solidFill>
                <a:schemeClr val="tx1"/>
              </a:solidFill>
              <a:latin typeface="Calibri"/>
              <a:ea typeface="Calibri"/>
              <a:cs typeface="Calibri"/>
            </a:endParaRPr>
          </a:p>
          <a:p>
            <a:r>
              <a:rPr lang="en-US" u="sng">
                <a:solidFill>
                  <a:schemeClr val="tx1"/>
                </a:solidFill>
                <a:latin typeface="Calibri"/>
                <a:ea typeface="Calibri"/>
                <a:cs typeface="Calibri"/>
              </a:rPr>
              <a:t>Often multifactorial</a:t>
            </a:r>
            <a:r>
              <a:rPr lang="en-US">
                <a:solidFill>
                  <a:schemeClr val="tx1"/>
                </a:solidFill>
                <a:latin typeface="Calibri"/>
                <a:ea typeface="Calibri"/>
                <a:cs typeface="Calibri"/>
              </a:rPr>
              <a:t>:</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Prolonged bed rest, causes deconditioning -resulting in- bone and muscle loss.</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Associated with delirium, medications etc. </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Preventable</a:t>
            </a:r>
            <a:r>
              <a:rPr lang="en-US" dirty="0">
                <a:solidFill>
                  <a:schemeClr val="tx1"/>
                </a:solidFill>
                <a:latin typeface="Calibri"/>
                <a:ea typeface="Calibri"/>
                <a:cs typeface="Calibri"/>
              </a:rPr>
              <a:t> with evidence-based interventions</a:t>
            </a:r>
          </a:p>
          <a:p>
            <a:endParaRPr lang="en-US"/>
          </a:p>
          <a:p>
            <a:endParaRPr lang="en-US" b="1"/>
          </a:p>
          <a:p>
            <a:endParaRPr lang="en-US"/>
          </a:p>
        </p:txBody>
      </p:sp>
      <p:pic>
        <p:nvPicPr>
          <p:cNvPr id="5" name="Picture 4" descr="A poster of a common causes of falls&#10;&#10;AI-generated content may be incorrect.">
            <a:extLst>
              <a:ext uri="{FF2B5EF4-FFF2-40B4-BE49-F238E27FC236}">
                <a16:creationId xmlns:a16="http://schemas.microsoft.com/office/drawing/2014/main" id="{67005066-01F3-C69E-3F9F-94A4D38F167A}"/>
              </a:ext>
            </a:extLst>
          </p:cNvPr>
          <p:cNvPicPr>
            <a:picLocks noChangeAspect="1"/>
          </p:cNvPicPr>
          <p:nvPr/>
        </p:nvPicPr>
        <p:blipFill>
          <a:blip r:embed="rId3"/>
          <a:stretch>
            <a:fillRect/>
          </a:stretch>
        </p:blipFill>
        <p:spPr>
          <a:xfrm>
            <a:off x="8579908" y="2192338"/>
            <a:ext cx="3752851" cy="4664074"/>
          </a:xfrm>
          <a:prstGeom prst="rect">
            <a:avLst/>
          </a:prstGeom>
        </p:spPr>
      </p:pic>
    </p:spTree>
    <p:extLst>
      <p:ext uri="{BB962C8B-B14F-4D97-AF65-F5344CB8AC3E}">
        <p14:creationId xmlns:p14="http://schemas.microsoft.com/office/powerpoint/2010/main" val="3182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111C-C69B-8476-D18C-CEEC307D1317}"/>
              </a:ext>
            </a:extLst>
          </p:cNvPr>
          <p:cNvSpPr>
            <a:spLocks noGrp="1"/>
          </p:cNvSpPr>
          <p:nvPr>
            <p:ph type="title"/>
          </p:nvPr>
        </p:nvSpPr>
        <p:spPr>
          <a:xfrm>
            <a:off x="677335" y="-1"/>
            <a:ext cx="7938300" cy="282295"/>
          </a:xfrm>
        </p:spPr>
        <p:txBody>
          <a:bodyPr>
            <a:normAutofit fontScale="90000"/>
          </a:bodyPr>
          <a:lstStyle/>
          <a:p>
            <a:endParaRPr lang="en-US"/>
          </a:p>
        </p:txBody>
      </p:sp>
      <p:sp>
        <p:nvSpPr>
          <p:cNvPr id="3" name="Text Placeholder 2">
            <a:extLst>
              <a:ext uri="{FF2B5EF4-FFF2-40B4-BE49-F238E27FC236}">
                <a16:creationId xmlns:a16="http://schemas.microsoft.com/office/drawing/2014/main" id="{1BA8B541-475A-1F49-2E18-03DC87961948}"/>
              </a:ext>
            </a:extLst>
          </p:cNvPr>
          <p:cNvSpPr>
            <a:spLocks noGrp="1"/>
          </p:cNvSpPr>
          <p:nvPr>
            <p:ph type="body" idx="1"/>
          </p:nvPr>
        </p:nvSpPr>
        <p:spPr>
          <a:xfrm>
            <a:off x="673410" y="287818"/>
            <a:ext cx="8462048" cy="5664107"/>
          </a:xfrm>
        </p:spPr>
        <p:txBody>
          <a:bodyPr vert="horz" lIns="91440" tIns="45720" rIns="91440" bIns="45720" rtlCol="0" anchor="t">
            <a:noAutofit/>
          </a:bodyPr>
          <a:lstStyle/>
          <a:p>
            <a:pPr>
              <a:defRPr sz="2400"/>
            </a:pPr>
            <a:endParaRPr lang="en-US"/>
          </a:p>
          <a:p>
            <a:pPr>
              <a:defRPr sz="2400"/>
            </a:pPr>
            <a:r>
              <a:rPr lang="en-US" sz="1800">
                <a:solidFill>
                  <a:schemeClr val="tx1"/>
                </a:solidFill>
                <a:latin typeface="Calibri"/>
                <a:ea typeface="Calibri"/>
                <a:cs typeface="Calibri"/>
              </a:rPr>
              <a:t>Strategies to promote mobility, which may reduce falls:</a:t>
            </a:r>
            <a:endParaRPr lang="en-US" sz="1800" dirty="0">
              <a:solidFill>
                <a:schemeClr val="tx1"/>
              </a:solidFill>
              <a:latin typeface="Calibri"/>
              <a:ea typeface="Calibri"/>
              <a:cs typeface="Calibri"/>
            </a:endParaRPr>
          </a:p>
          <a:p>
            <a:pPr>
              <a:defRPr sz="2400"/>
            </a:pPr>
            <a:r>
              <a:rPr lang="en-US" sz="1800">
                <a:solidFill>
                  <a:schemeClr val="tx1"/>
                </a:solidFill>
                <a:latin typeface="Calibri"/>
                <a:ea typeface="Calibri"/>
                <a:cs typeface="Calibri"/>
              </a:rPr>
              <a:t>Exam - assess the patient’s gait, balance, lower extremity strength, ability to get up from bed, and cognition</a:t>
            </a:r>
            <a:endParaRPr lang="en-US" sz="1800" dirty="0">
              <a:solidFill>
                <a:schemeClr val="tx1"/>
              </a:solidFill>
              <a:latin typeface="Calibri"/>
              <a:ea typeface="Calibri"/>
              <a:cs typeface="Calibri"/>
            </a:endParaRPr>
          </a:p>
          <a:p>
            <a:pPr marL="800100" lvl="1" indent="-342900">
              <a:spcBef>
                <a:spcPts val="500"/>
              </a:spcBef>
              <a:buFont typeface="Calibri" charset="2"/>
              <a:buChar char="-"/>
              <a:defRPr sz="2200"/>
            </a:pPr>
            <a:r>
              <a:rPr lang="en-US" sz="2000">
                <a:solidFill>
                  <a:schemeClr val="tx1"/>
                </a:solidFill>
                <a:latin typeface="Calibri"/>
                <a:ea typeface="Calibri"/>
                <a:cs typeface="Calibri"/>
              </a:rPr>
              <a:t>Avoiding restraints and tethers</a:t>
            </a:r>
            <a:endParaRPr lang="en-US" sz="2000" dirty="0">
              <a:solidFill>
                <a:schemeClr val="tx1"/>
              </a:solidFill>
              <a:latin typeface="Calibri"/>
              <a:ea typeface="Calibri"/>
              <a:cs typeface="Calibri"/>
            </a:endParaRPr>
          </a:p>
          <a:p>
            <a:pPr marL="800100" lvl="1" indent="-342900">
              <a:spcBef>
                <a:spcPts val="500"/>
              </a:spcBef>
              <a:buFont typeface="Calibri" charset="2"/>
              <a:buChar char="-"/>
              <a:defRPr sz="2200"/>
            </a:pPr>
            <a:r>
              <a:rPr lang="en-US" sz="2000">
                <a:solidFill>
                  <a:schemeClr val="tx1"/>
                </a:solidFill>
                <a:latin typeface="Calibri"/>
                <a:ea typeface="Calibri"/>
                <a:cs typeface="Calibri"/>
              </a:rPr>
              <a:t>Decluttering the environment</a:t>
            </a:r>
            <a:endParaRPr lang="en-US" sz="2000" dirty="0">
              <a:solidFill>
                <a:schemeClr val="tx1"/>
              </a:solidFill>
              <a:latin typeface="Calibri"/>
              <a:ea typeface="Calibri"/>
              <a:cs typeface="Calibri"/>
            </a:endParaRPr>
          </a:p>
          <a:p>
            <a:pPr marL="800100" lvl="1" indent="-342900">
              <a:spcBef>
                <a:spcPts val="500"/>
              </a:spcBef>
              <a:buFont typeface="Calibri" charset="2"/>
              <a:buChar char="-"/>
              <a:defRPr sz="2200"/>
            </a:pPr>
            <a:r>
              <a:rPr lang="en-US" sz="2000">
                <a:solidFill>
                  <a:schemeClr val="tx1"/>
                </a:solidFill>
                <a:latin typeface="Calibri"/>
                <a:ea typeface="Calibri"/>
                <a:cs typeface="Calibri"/>
              </a:rPr>
              <a:t>Minimizing medications associated with falls</a:t>
            </a:r>
            <a:endParaRPr lang="en-US" sz="2000" dirty="0">
              <a:solidFill>
                <a:schemeClr val="tx1"/>
              </a:solidFill>
              <a:latin typeface="Calibri"/>
              <a:ea typeface="Calibri"/>
              <a:cs typeface="Calibri"/>
            </a:endParaRPr>
          </a:p>
          <a:p>
            <a:pPr marL="800100" lvl="1" indent="-342900">
              <a:spcBef>
                <a:spcPts val="500"/>
              </a:spcBef>
              <a:buFont typeface="Calibri" charset="2"/>
              <a:buChar char="-"/>
              <a:defRPr sz="2200"/>
            </a:pPr>
            <a:r>
              <a:rPr lang="en-US" sz="2000" dirty="0">
                <a:solidFill>
                  <a:schemeClr val="tx1"/>
                </a:solidFill>
                <a:latin typeface="Calibri"/>
                <a:ea typeface="Calibri"/>
                <a:cs typeface="Calibri"/>
              </a:rPr>
              <a:t>Individuals able to walk independently should be encouraged to do so frequently during hospitalization</a:t>
            </a:r>
          </a:p>
          <a:p>
            <a:pPr marL="800100" lvl="1" indent="-342900">
              <a:spcBef>
                <a:spcPts val="500"/>
              </a:spcBef>
              <a:buFont typeface="Calibri" charset="2"/>
              <a:buChar char="-"/>
              <a:defRPr sz="2200"/>
            </a:pPr>
            <a:r>
              <a:rPr lang="en-US" sz="2000" dirty="0">
                <a:solidFill>
                  <a:schemeClr val="tx1"/>
                </a:solidFill>
                <a:latin typeface="Calibri"/>
                <a:ea typeface="Calibri"/>
                <a:cs typeface="Calibri"/>
              </a:rPr>
              <a:t>Assisting those who walk with difficulty</a:t>
            </a:r>
          </a:p>
          <a:p>
            <a:pPr marL="800100" lvl="1" indent="-342900">
              <a:spcBef>
                <a:spcPts val="500"/>
              </a:spcBef>
              <a:buFont typeface="Calibri" charset="2"/>
              <a:buChar char="-"/>
              <a:defRPr sz="2200"/>
            </a:pPr>
            <a:r>
              <a:rPr lang="en-US" sz="2000">
                <a:solidFill>
                  <a:schemeClr val="tx1"/>
                </a:solidFill>
                <a:latin typeface="Calibri"/>
                <a:ea typeface="Calibri"/>
                <a:cs typeface="Calibri"/>
              </a:rPr>
              <a:t>Attending to toileting needs</a:t>
            </a:r>
            <a:endParaRPr lang="en-US" sz="2000" dirty="0">
              <a:solidFill>
                <a:schemeClr val="tx1"/>
              </a:solidFill>
              <a:latin typeface="Calibri"/>
              <a:ea typeface="Calibri"/>
              <a:cs typeface="Calibri"/>
            </a:endParaRPr>
          </a:p>
          <a:p>
            <a:pPr marL="800100" lvl="1" indent="-342900">
              <a:spcBef>
                <a:spcPts val="500"/>
              </a:spcBef>
              <a:buFont typeface="Calibri" charset="2"/>
              <a:buChar char="-"/>
              <a:defRPr sz="2200"/>
            </a:pPr>
            <a:r>
              <a:rPr lang="en-US" sz="2000">
                <a:solidFill>
                  <a:schemeClr val="tx1"/>
                </a:solidFill>
                <a:latin typeface="Calibri"/>
                <a:ea typeface="Calibri"/>
                <a:cs typeface="Calibri"/>
              </a:rPr>
              <a:t>Addressing sensory impairments</a:t>
            </a:r>
            <a:endParaRPr lang="en-US" sz="2000" dirty="0">
              <a:solidFill>
                <a:schemeClr val="tx1"/>
              </a:solidFill>
              <a:latin typeface="Calibri"/>
              <a:ea typeface="Calibri"/>
              <a:cs typeface="Calibri"/>
            </a:endParaRPr>
          </a:p>
          <a:p>
            <a:pPr marL="800100" lvl="1" indent="-342900">
              <a:spcBef>
                <a:spcPts val="500"/>
              </a:spcBef>
              <a:buFont typeface="Calibri" charset="2"/>
              <a:buChar char="-"/>
              <a:defRPr sz="2200"/>
            </a:pPr>
            <a:r>
              <a:rPr lang="en-US" sz="2000">
                <a:solidFill>
                  <a:schemeClr val="tx1"/>
                </a:solidFill>
                <a:latin typeface="Calibri"/>
                <a:ea typeface="Calibri"/>
                <a:cs typeface="Calibri"/>
              </a:rPr>
              <a:t>Providing physical therapy for weakness or gait abnormalities</a:t>
            </a:r>
            <a:endParaRPr lang="en-US" sz="2000" dirty="0">
              <a:solidFill>
                <a:schemeClr val="tx1"/>
              </a:solidFill>
              <a:latin typeface="Calibri"/>
              <a:ea typeface="Calibri"/>
              <a:cs typeface="Calibri"/>
            </a:endParaRPr>
          </a:p>
          <a:p>
            <a:pPr marL="800100" lvl="1" indent="-342900">
              <a:spcBef>
                <a:spcPts val="500"/>
              </a:spcBef>
              <a:buFont typeface="Calibri" charset="2"/>
              <a:buChar char="-"/>
              <a:defRPr sz="2200"/>
            </a:pPr>
            <a:r>
              <a:rPr lang="en-US" sz="2000">
                <a:solidFill>
                  <a:schemeClr val="tx1"/>
                </a:solidFill>
                <a:latin typeface="Calibri"/>
                <a:ea typeface="Calibri"/>
                <a:cs typeface="Calibri"/>
              </a:rPr>
              <a:t>Preventing delirium</a:t>
            </a:r>
            <a:endParaRPr lang="en-US" sz="2000" dirty="0">
              <a:solidFill>
                <a:schemeClr val="tx1"/>
              </a:solidFill>
              <a:latin typeface="Calibri"/>
              <a:ea typeface="Calibri"/>
              <a:cs typeface="Calibri"/>
            </a:endParaRPr>
          </a:p>
          <a:p>
            <a:endParaRPr lang="en-US" sz="1800" dirty="0">
              <a:solidFill>
                <a:schemeClr val="tx1"/>
              </a:solidFill>
              <a:latin typeface="Calibri"/>
              <a:ea typeface="Calibri"/>
              <a:cs typeface="Calibri"/>
            </a:endParaRP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240664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5351-9F08-BEE0-F876-12248E0039AC}"/>
              </a:ext>
            </a:extLst>
          </p:cNvPr>
          <p:cNvSpPr>
            <a:spLocks noGrp="1"/>
          </p:cNvSpPr>
          <p:nvPr>
            <p:ph type="title"/>
          </p:nvPr>
        </p:nvSpPr>
        <p:spPr>
          <a:xfrm>
            <a:off x="563035" y="271992"/>
            <a:ext cx="8596668" cy="1109133"/>
          </a:xfrm>
        </p:spPr>
        <p:txBody>
          <a:bodyPr/>
          <a:lstStyle/>
          <a:p>
            <a:r>
              <a:rPr lang="en-US">
                <a:solidFill>
                  <a:schemeClr val="accent2">
                    <a:lumMod val="76000"/>
                  </a:schemeClr>
                </a:solidFill>
              </a:rPr>
              <a:t>Objectives</a:t>
            </a:r>
            <a:r>
              <a:rPr lang="en-US"/>
              <a:t> </a:t>
            </a:r>
          </a:p>
        </p:txBody>
      </p:sp>
      <p:sp>
        <p:nvSpPr>
          <p:cNvPr id="3" name="Text Placeholder 2">
            <a:extLst>
              <a:ext uri="{FF2B5EF4-FFF2-40B4-BE49-F238E27FC236}">
                <a16:creationId xmlns:a16="http://schemas.microsoft.com/office/drawing/2014/main" id="{51B63029-ADE3-4057-E6CA-6B704CFD95F5}"/>
              </a:ext>
            </a:extLst>
          </p:cNvPr>
          <p:cNvSpPr>
            <a:spLocks noGrp="1"/>
          </p:cNvSpPr>
          <p:nvPr>
            <p:ph type="body" idx="1"/>
          </p:nvPr>
        </p:nvSpPr>
        <p:spPr>
          <a:xfrm>
            <a:off x="447674" y="1955698"/>
            <a:ext cx="8492953" cy="3302102"/>
          </a:xfrm>
        </p:spPr>
        <p:txBody>
          <a:bodyPr/>
          <a:lstStyle/>
          <a:p>
            <a:r>
              <a:rPr lang="en-US">
                <a:solidFill>
                  <a:schemeClr val="tx1"/>
                </a:solidFill>
                <a:latin typeface="Calibri"/>
                <a:ea typeface="Calibri"/>
                <a:cs typeface="Calibri"/>
              </a:rPr>
              <a:t>- Hazards of hospitalization in older adults.</a:t>
            </a:r>
          </a:p>
          <a:p>
            <a:endParaRPr lang="en-US">
              <a:solidFill>
                <a:schemeClr val="tx1"/>
              </a:solidFill>
              <a:latin typeface="Calibri"/>
              <a:ea typeface="Calibri"/>
              <a:cs typeface="Calibri"/>
            </a:endParaRPr>
          </a:p>
          <a:p>
            <a:r>
              <a:rPr lang="en-US">
                <a:solidFill>
                  <a:schemeClr val="tx1"/>
                </a:solidFill>
                <a:latin typeface="Calibri"/>
                <a:ea typeface="Calibri"/>
                <a:cs typeface="Calibri"/>
              </a:rPr>
              <a:t>- Review evidence-based systems that improve care quality in Elderly patients.</a:t>
            </a:r>
          </a:p>
          <a:p>
            <a:endParaRPr lang="en-US">
              <a:solidFill>
                <a:schemeClr val="tx1"/>
              </a:solidFill>
              <a:latin typeface="Calibri"/>
              <a:ea typeface="Calibri"/>
              <a:cs typeface="Calibri"/>
            </a:endParaRPr>
          </a:p>
          <a:p>
            <a:r>
              <a:rPr lang="en-US">
                <a:solidFill>
                  <a:schemeClr val="tx1"/>
                </a:solidFill>
                <a:latin typeface="Calibri"/>
                <a:ea typeface="Calibri"/>
                <a:cs typeface="Calibri"/>
              </a:rPr>
              <a:t>- Strategies to reduce harm and improve functional outcomes.</a:t>
            </a:r>
          </a:p>
        </p:txBody>
      </p:sp>
    </p:spTree>
    <p:extLst>
      <p:ext uri="{BB962C8B-B14F-4D97-AF65-F5344CB8AC3E}">
        <p14:creationId xmlns:p14="http://schemas.microsoft.com/office/powerpoint/2010/main" val="22613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5C28-7783-315C-D960-CE700FE71E8D}"/>
              </a:ext>
            </a:extLst>
          </p:cNvPr>
          <p:cNvSpPr>
            <a:spLocks noGrp="1"/>
          </p:cNvSpPr>
          <p:nvPr>
            <p:ph type="title"/>
          </p:nvPr>
        </p:nvSpPr>
        <p:spPr>
          <a:xfrm>
            <a:off x="804671" y="286851"/>
            <a:ext cx="7810963" cy="526965"/>
          </a:xfrm>
        </p:spPr>
        <p:txBody>
          <a:bodyPr>
            <a:normAutofit fontScale="90000"/>
          </a:bodyPr>
          <a:lstStyle/>
          <a:p>
            <a:endParaRPr lang="en-US"/>
          </a:p>
        </p:txBody>
      </p:sp>
      <p:sp>
        <p:nvSpPr>
          <p:cNvPr id="3" name="Text Placeholder 2">
            <a:extLst>
              <a:ext uri="{FF2B5EF4-FFF2-40B4-BE49-F238E27FC236}">
                <a16:creationId xmlns:a16="http://schemas.microsoft.com/office/drawing/2014/main" id="{2259F7D1-9C65-074F-6B38-EA1C788E538C}"/>
              </a:ext>
            </a:extLst>
          </p:cNvPr>
          <p:cNvSpPr>
            <a:spLocks noGrp="1"/>
          </p:cNvSpPr>
          <p:nvPr>
            <p:ph type="body" idx="1"/>
          </p:nvPr>
        </p:nvSpPr>
        <p:spPr>
          <a:xfrm>
            <a:off x="365760" y="1069848"/>
            <a:ext cx="8908243" cy="4318000"/>
          </a:xfrm>
        </p:spPr>
        <p:txBody>
          <a:bodyPr>
            <a:normAutofit/>
          </a:bodyPr>
          <a:lstStyle/>
          <a:p>
            <a:endParaRPr lang="en-US" dirty="0">
              <a:solidFill>
                <a:schemeClr val="tx1"/>
              </a:solidFill>
              <a:latin typeface="Calibri"/>
              <a:ea typeface="Calibri"/>
              <a:cs typeface="Calibri"/>
            </a:endParaRPr>
          </a:p>
          <a:p>
            <a:r>
              <a:rPr lang="en-US" b="1">
                <a:solidFill>
                  <a:schemeClr val="accent2">
                    <a:lumMod val="76000"/>
                  </a:schemeClr>
                </a:solidFill>
                <a:latin typeface="Calibri"/>
                <a:ea typeface="Calibri"/>
                <a:cs typeface="Calibri"/>
              </a:rPr>
              <a:t>Pressure Ulcers </a:t>
            </a:r>
            <a:endParaRPr lang="en-US" b="1" dirty="0">
              <a:solidFill>
                <a:schemeClr val="accent2">
                  <a:lumMod val="76000"/>
                </a:schemeClr>
              </a:solidFill>
              <a:latin typeface="Calibri"/>
              <a:ea typeface="Calibri"/>
              <a:cs typeface="Calibri"/>
            </a:endParaRPr>
          </a:p>
          <a:p>
            <a:r>
              <a:rPr lang="en-US" sz="1800">
                <a:solidFill>
                  <a:schemeClr val="tx1"/>
                </a:solidFill>
                <a:latin typeface="Calibri"/>
                <a:ea typeface="Calibri"/>
                <a:cs typeface="Calibri"/>
              </a:rPr>
              <a:t>The median incidence of pressure injury in the acute-care setting is 15.7%</a:t>
            </a:r>
            <a:endParaRPr lang="en-US" sz="1800" strike="sngStrike">
              <a:solidFill>
                <a:schemeClr val="tx1"/>
              </a:solidFill>
              <a:latin typeface="Calibri"/>
              <a:ea typeface="Calibri"/>
              <a:cs typeface="Calibri"/>
            </a:endParaRPr>
          </a:p>
          <a:p>
            <a:r>
              <a:rPr lang="en-US" sz="1800">
                <a:solidFill>
                  <a:schemeClr val="tx1"/>
                </a:solidFill>
                <a:latin typeface="Calibri"/>
                <a:ea typeface="Calibri"/>
                <a:cs typeface="Calibri"/>
              </a:rPr>
              <a:t>Within the first 2 days of hospitalization on a medicine service, as many as 6.2% of patients ≥65 years old will develop one or more Pressure Ulcers </a:t>
            </a:r>
            <a:endParaRPr lang="en-US" sz="1800" dirty="0">
              <a:solidFill>
                <a:schemeClr val="tx1"/>
              </a:solidFill>
              <a:latin typeface="Calibri"/>
              <a:ea typeface="Calibri"/>
              <a:cs typeface="Calibri"/>
            </a:endParaRPr>
          </a:p>
          <a:p>
            <a:pPr>
              <a:lnSpc>
                <a:spcPct val="100000"/>
              </a:lnSpc>
              <a:defRPr sz="2400"/>
            </a:pPr>
            <a:r>
              <a:rPr lang="en-US" sz="1800">
                <a:solidFill>
                  <a:schemeClr val="tx1"/>
                </a:solidFill>
                <a:latin typeface="Calibri"/>
                <a:ea typeface="Calibri"/>
                <a:cs typeface="Calibri"/>
              </a:rPr>
              <a:t>Most pressure injuries are on the sacrum and heels</a:t>
            </a:r>
            <a:endParaRPr lang="en-US" sz="1800" dirty="0">
              <a:solidFill>
                <a:schemeClr val="tx1"/>
              </a:solidFill>
              <a:latin typeface="Calibri"/>
              <a:ea typeface="Calibri"/>
              <a:cs typeface="Calibri"/>
            </a:endParaRPr>
          </a:p>
          <a:p>
            <a:pPr lvl="1">
              <a:lnSpc>
                <a:spcPct val="100000"/>
              </a:lnSpc>
              <a:spcBef>
                <a:spcPts val="500"/>
              </a:spcBef>
              <a:defRPr sz="2000"/>
            </a:pPr>
            <a:r>
              <a:rPr lang="en-US">
                <a:solidFill>
                  <a:schemeClr val="tx1"/>
                </a:solidFill>
                <a:latin typeface="Calibri"/>
                <a:ea typeface="Calibri"/>
                <a:cs typeface="Calibri"/>
              </a:rPr>
              <a:t>They are painful, associated with longer stays and delayed return of function, and costly ($37,800–$70,000 per case, or an estimated $11 billion nationally in 2009)</a:t>
            </a:r>
          </a:p>
          <a:p>
            <a:endParaRPr lang="en-US" sz="1800" dirty="0">
              <a:solidFill>
                <a:schemeClr val="tx1"/>
              </a:solidFill>
              <a:latin typeface="Calibri"/>
              <a:ea typeface="Calibri"/>
              <a:cs typeface="Calibri"/>
            </a:endParaRPr>
          </a:p>
          <a:p>
            <a:r>
              <a:rPr lang="en-US" sz="1800">
                <a:solidFill>
                  <a:schemeClr val="tx1"/>
                </a:solidFill>
                <a:latin typeface="Calibri"/>
                <a:ea typeface="Calibri"/>
                <a:cs typeface="Calibri"/>
              </a:rPr>
              <a:t>PU risk-assessment scales include the Braden and Norton scales</a:t>
            </a:r>
            <a:endParaRPr lang="en-US" sz="1800" dirty="0">
              <a:solidFill>
                <a:schemeClr val="tx1"/>
              </a:solidFill>
              <a:latin typeface="Calibri"/>
              <a:ea typeface="Calibri"/>
              <a:cs typeface="Calibri"/>
            </a:endParaRPr>
          </a:p>
        </p:txBody>
      </p:sp>
    </p:spTree>
    <p:extLst>
      <p:ext uri="{BB962C8B-B14F-4D97-AF65-F5344CB8AC3E}">
        <p14:creationId xmlns:p14="http://schemas.microsoft.com/office/powerpoint/2010/main" val="382940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FE31-47E6-BEA0-A9F7-95B4472CFCEF}"/>
              </a:ext>
            </a:extLst>
          </p:cNvPr>
          <p:cNvSpPr>
            <a:spLocks noGrp="1"/>
          </p:cNvSpPr>
          <p:nvPr>
            <p:ph type="title"/>
          </p:nvPr>
        </p:nvSpPr>
        <p:spPr>
          <a:xfrm>
            <a:off x="677334" y="0"/>
            <a:ext cx="7838395" cy="417237"/>
          </a:xfrm>
        </p:spPr>
        <p:txBody>
          <a:bodyPr>
            <a:normAutofit fontScale="90000"/>
          </a:bodyPr>
          <a:lstStyle/>
          <a:p>
            <a:endParaRPr lang="en-US"/>
          </a:p>
        </p:txBody>
      </p:sp>
      <p:sp>
        <p:nvSpPr>
          <p:cNvPr id="3" name="Text Placeholder 2">
            <a:extLst>
              <a:ext uri="{FF2B5EF4-FFF2-40B4-BE49-F238E27FC236}">
                <a16:creationId xmlns:a16="http://schemas.microsoft.com/office/drawing/2014/main" id="{5FAD013E-84A5-DF67-CDB4-A3BC3B012D68}"/>
              </a:ext>
            </a:extLst>
          </p:cNvPr>
          <p:cNvSpPr>
            <a:spLocks noGrp="1"/>
          </p:cNvSpPr>
          <p:nvPr>
            <p:ph type="body" idx="1"/>
          </p:nvPr>
        </p:nvSpPr>
        <p:spPr>
          <a:xfrm>
            <a:off x="466344" y="877824"/>
            <a:ext cx="8807659" cy="4510024"/>
          </a:xfrm>
        </p:spPr>
        <p:txBody>
          <a:bodyPr/>
          <a:lstStyle/>
          <a:p>
            <a:r>
              <a:rPr lang="en-US" u="sng">
                <a:solidFill>
                  <a:schemeClr val="tx1"/>
                </a:solidFill>
                <a:latin typeface="Calibri"/>
                <a:ea typeface="Calibri"/>
                <a:cs typeface="Calibri"/>
              </a:rPr>
              <a:t>Risk factors</a:t>
            </a:r>
            <a:r>
              <a:rPr lang="en-US">
                <a:solidFill>
                  <a:schemeClr val="tx1"/>
                </a:solidFill>
                <a:latin typeface="Calibri"/>
                <a:ea typeface="Calibri"/>
                <a:cs typeface="Calibri"/>
              </a:rPr>
              <a:t>- Older age, Low body weight, Physical and sensory impairment, Incontinence, Malnutrition, Conditions that impair circulation </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Patients at risk should have their skin inspected at least daily, focusing on areas of bony prominences( sacrum and heels )</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Use support surfaces. </a:t>
            </a:r>
          </a:p>
          <a:p>
            <a:pPr marL="342900" indent="-342900">
              <a:buFont typeface="Calibri" charset="2"/>
              <a:buChar char="-"/>
            </a:pPr>
            <a:r>
              <a:rPr lang="en-US">
                <a:solidFill>
                  <a:schemeClr val="tx1"/>
                </a:solidFill>
                <a:latin typeface="Calibri"/>
                <a:ea typeface="Calibri"/>
                <a:cs typeface="Calibri"/>
              </a:rPr>
              <a:t>For patients at higher risk, more advanced static mattresses </a:t>
            </a:r>
            <a:r>
              <a:rPr lang="en-US" dirty="0">
                <a:solidFill>
                  <a:schemeClr val="tx1"/>
                </a:solidFill>
                <a:latin typeface="Calibri"/>
                <a:ea typeface="Calibri"/>
                <a:cs typeface="Calibri"/>
              </a:rPr>
              <a:t>and overlays were better than standard mattresses for preventing PUs. </a:t>
            </a:r>
            <a:endParaRPr lang="en-US">
              <a:solidFill>
                <a:schemeClr val="tx1"/>
              </a:solidFill>
              <a:latin typeface="Trebuchet MS" panose="020B0603020202020204"/>
              <a:ea typeface="Calibri"/>
              <a:cs typeface="Calibri"/>
            </a:endParaRPr>
          </a:p>
          <a:p>
            <a:pPr marL="342900" indent="-342900">
              <a:buFont typeface="Calibri" charset="2"/>
              <a:buChar char="-"/>
            </a:pPr>
            <a:r>
              <a:rPr lang="en-US" dirty="0">
                <a:solidFill>
                  <a:schemeClr val="tx1"/>
                </a:solidFill>
                <a:latin typeface="Calibri"/>
                <a:ea typeface="Calibri"/>
                <a:cs typeface="Calibri"/>
              </a:rPr>
              <a:t>Although there is a good evidence base for repositioning, the optimal interval for repositioning remains to be determined. </a:t>
            </a:r>
            <a:endParaRPr lang="en-US">
              <a:solidFill>
                <a:schemeClr val="tx1"/>
              </a:solidFill>
            </a:endParaRPr>
          </a:p>
          <a:p>
            <a:endParaRPr lang="en-US"/>
          </a:p>
          <a:p>
            <a:endParaRPr lang="en-US"/>
          </a:p>
        </p:txBody>
      </p:sp>
    </p:spTree>
    <p:extLst>
      <p:ext uri="{BB962C8B-B14F-4D97-AF65-F5344CB8AC3E}">
        <p14:creationId xmlns:p14="http://schemas.microsoft.com/office/powerpoint/2010/main" val="4250842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D06A-97B5-26CD-78B0-70715485288F}"/>
              </a:ext>
            </a:extLst>
          </p:cNvPr>
          <p:cNvSpPr>
            <a:spLocks noGrp="1"/>
          </p:cNvSpPr>
          <p:nvPr>
            <p:ph type="title"/>
          </p:nvPr>
        </p:nvSpPr>
        <p:spPr>
          <a:xfrm>
            <a:off x="548639" y="332571"/>
            <a:ext cx="7938979" cy="444669"/>
          </a:xfrm>
        </p:spPr>
        <p:txBody>
          <a:bodyPr>
            <a:normAutofit fontScale="90000"/>
          </a:bodyPr>
          <a:lstStyle/>
          <a:p>
            <a:endParaRPr lang="en-US"/>
          </a:p>
        </p:txBody>
      </p:sp>
      <p:sp>
        <p:nvSpPr>
          <p:cNvPr id="3" name="Text Placeholder 2">
            <a:extLst>
              <a:ext uri="{FF2B5EF4-FFF2-40B4-BE49-F238E27FC236}">
                <a16:creationId xmlns:a16="http://schemas.microsoft.com/office/drawing/2014/main" id="{808D6153-6022-EFF4-4DF3-53B17943DF14}"/>
              </a:ext>
            </a:extLst>
          </p:cNvPr>
          <p:cNvSpPr>
            <a:spLocks noGrp="1"/>
          </p:cNvSpPr>
          <p:nvPr>
            <p:ph type="body" idx="1"/>
          </p:nvPr>
        </p:nvSpPr>
        <p:spPr>
          <a:xfrm>
            <a:off x="384048" y="1243584"/>
            <a:ext cx="8889955" cy="4144264"/>
          </a:xfrm>
        </p:spPr>
        <p:txBody>
          <a:bodyPr/>
          <a:lstStyle/>
          <a:p>
            <a:r>
              <a:rPr lang="en-US" b="1">
                <a:solidFill>
                  <a:schemeClr val="accent2">
                    <a:lumMod val="76000"/>
                  </a:schemeClr>
                </a:solidFill>
                <a:latin typeface="Calibri"/>
                <a:ea typeface="Calibri"/>
                <a:cs typeface="Calibri"/>
              </a:rPr>
              <a:t>CAUTI’s</a:t>
            </a:r>
            <a:endParaRPr lang="en-US" b="1" dirty="0">
              <a:solidFill>
                <a:schemeClr val="accent2">
                  <a:lumMod val="76000"/>
                </a:schemeClr>
              </a:solidFill>
              <a:latin typeface="Calibri"/>
              <a:ea typeface="Calibri"/>
              <a:cs typeface="Calibri"/>
            </a:endParaRPr>
          </a:p>
          <a:p>
            <a:r>
              <a:rPr lang="en-US" dirty="0">
                <a:solidFill>
                  <a:schemeClr val="tx1"/>
                </a:solidFill>
                <a:latin typeface="Calibri"/>
                <a:ea typeface="Calibri"/>
                <a:cs typeface="Calibri"/>
              </a:rPr>
              <a:t>Urinary catheters (UC) are often inappropriately inserted. UC are 1 of 5 precipitating factors for delirium identified.</a:t>
            </a:r>
          </a:p>
          <a:p>
            <a:r>
              <a:rPr lang="en-US">
                <a:solidFill>
                  <a:schemeClr val="tx1"/>
                </a:solidFill>
                <a:latin typeface="Calibri"/>
                <a:ea typeface="Calibri"/>
                <a:cs typeface="Calibri"/>
              </a:rPr>
              <a:t>associated with longer hospital stay and incidence of bacteriuria is 3%–8% per catheter-day </a:t>
            </a:r>
            <a:endParaRPr lang="en-US" dirty="0">
              <a:solidFill>
                <a:schemeClr val="tx1"/>
              </a:solidFill>
              <a:latin typeface="Calibri"/>
              <a:ea typeface="Calibri"/>
              <a:cs typeface="Calibri"/>
            </a:endParaRPr>
          </a:p>
          <a:p>
            <a:endParaRPr lang="en-US"/>
          </a:p>
        </p:txBody>
      </p:sp>
    </p:spTree>
    <p:extLst>
      <p:ext uri="{BB962C8B-B14F-4D97-AF65-F5344CB8AC3E}">
        <p14:creationId xmlns:p14="http://schemas.microsoft.com/office/powerpoint/2010/main" val="365339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4A6F-1260-785C-B794-C1A4398DE3F1}"/>
              </a:ext>
            </a:extLst>
          </p:cNvPr>
          <p:cNvSpPr>
            <a:spLocks noGrp="1"/>
          </p:cNvSpPr>
          <p:nvPr>
            <p:ph type="title"/>
          </p:nvPr>
        </p:nvSpPr>
        <p:spPr>
          <a:xfrm>
            <a:off x="896111" y="122259"/>
            <a:ext cx="7161739" cy="609261"/>
          </a:xfrm>
        </p:spPr>
        <p:txBody>
          <a:bodyPr>
            <a:normAutofit fontScale="90000"/>
          </a:bodyPr>
          <a:lstStyle/>
          <a:p>
            <a:endParaRPr lang="en-US"/>
          </a:p>
        </p:txBody>
      </p:sp>
      <p:sp>
        <p:nvSpPr>
          <p:cNvPr id="3" name="Text Placeholder 2">
            <a:extLst>
              <a:ext uri="{FF2B5EF4-FFF2-40B4-BE49-F238E27FC236}">
                <a16:creationId xmlns:a16="http://schemas.microsoft.com/office/drawing/2014/main" id="{B1BB5F47-0ABE-5DB6-2E42-F520568702D6}"/>
              </a:ext>
            </a:extLst>
          </p:cNvPr>
          <p:cNvSpPr>
            <a:spLocks noGrp="1"/>
          </p:cNvSpPr>
          <p:nvPr>
            <p:ph type="body" idx="1"/>
          </p:nvPr>
        </p:nvSpPr>
        <p:spPr>
          <a:xfrm>
            <a:off x="470856" y="960120"/>
            <a:ext cx="8803147" cy="4981909"/>
          </a:xfrm>
        </p:spPr>
        <p:txBody>
          <a:bodyPr vert="horz" lIns="91440" tIns="45720" rIns="91440" bIns="45720" rtlCol="0" anchor="t">
            <a:noAutofit/>
          </a:bodyPr>
          <a:lstStyle/>
          <a:p>
            <a:pPr marL="210185" indent="-210185" defTabSz="841247">
              <a:lnSpc>
                <a:spcPct val="110000"/>
              </a:lnSpc>
              <a:spcBef>
                <a:spcPts val="900"/>
              </a:spcBef>
              <a:defRPr sz="2208"/>
            </a:pPr>
            <a:r>
              <a:rPr lang="en-US" sz="1800" dirty="0">
                <a:solidFill>
                  <a:schemeClr val="tx1"/>
                </a:solidFill>
                <a:latin typeface="Calibri"/>
                <a:ea typeface="Calibri"/>
                <a:cs typeface="Calibri"/>
              </a:rPr>
              <a:t>The most effective way to reduce CAUTI is to limit UCs to those with a clear indication and to remove the catheter as soon as it is no longer necessary.</a:t>
            </a:r>
          </a:p>
          <a:p>
            <a:pPr marL="210185" indent="-210185" defTabSz="841247">
              <a:lnSpc>
                <a:spcPct val="110000"/>
              </a:lnSpc>
              <a:spcBef>
                <a:spcPts val="900"/>
              </a:spcBef>
              <a:defRPr sz="2208"/>
            </a:pPr>
            <a:r>
              <a:rPr lang="en-US" sz="1800" dirty="0">
                <a:solidFill>
                  <a:schemeClr val="tx1"/>
                </a:solidFill>
                <a:latin typeface="Calibri"/>
                <a:ea typeface="Calibri"/>
                <a:cs typeface="Calibri"/>
              </a:rPr>
              <a:t>Reminder systems and multimodal strategies (train, care and alternatives) are helpful. </a:t>
            </a:r>
          </a:p>
          <a:p>
            <a:pPr marL="210185" indent="-210185" defTabSz="841247">
              <a:lnSpc>
                <a:spcPct val="110000"/>
              </a:lnSpc>
              <a:spcBef>
                <a:spcPts val="900"/>
              </a:spcBef>
              <a:defRPr sz="2208"/>
            </a:pPr>
            <a:r>
              <a:rPr lang="en-US" sz="1800">
                <a:solidFill>
                  <a:schemeClr val="tx1"/>
                </a:solidFill>
                <a:latin typeface="Calibri"/>
                <a:ea typeface="Calibri"/>
                <a:cs typeface="Calibri"/>
              </a:rPr>
              <a:t>It has been estimated that 25%–75% of CAUTI cases are preventable with use of multimodal strategies.</a:t>
            </a:r>
            <a:endParaRPr lang="en-US" sz="1800" dirty="0">
              <a:solidFill>
                <a:schemeClr val="tx1"/>
              </a:solidFill>
              <a:latin typeface="Calibri"/>
              <a:ea typeface="Calibri"/>
              <a:cs typeface="Calibri"/>
            </a:endParaRPr>
          </a:p>
          <a:p>
            <a:pPr marL="210185" indent="-210185" defTabSz="841247">
              <a:lnSpc>
                <a:spcPct val="110000"/>
              </a:lnSpc>
              <a:spcBef>
                <a:spcPts val="900"/>
              </a:spcBef>
              <a:defRPr sz="2208"/>
            </a:pPr>
            <a:r>
              <a:rPr lang="en-US">
                <a:solidFill>
                  <a:schemeClr val="tx1"/>
                </a:solidFill>
                <a:latin typeface="Calibri"/>
                <a:ea typeface="Calibri"/>
                <a:cs typeface="Calibri"/>
              </a:rPr>
              <a:t>Appropriate indications for a UC include:</a:t>
            </a:r>
          </a:p>
          <a:p>
            <a:pPr marL="763270" lvl="1" indent="-342900" defTabSz="841247">
              <a:lnSpc>
                <a:spcPct val="110000"/>
              </a:lnSpc>
              <a:spcBef>
                <a:spcPts val="400"/>
              </a:spcBef>
              <a:buFont typeface="Calibri" charset="2"/>
              <a:buChar char="-"/>
              <a:defRPr sz="2024"/>
            </a:pPr>
            <a:r>
              <a:rPr lang="en-US">
                <a:solidFill>
                  <a:schemeClr val="tx1"/>
                </a:solidFill>
                <a:latin typeface="Calibri"/>
                <a:ea typeface="Calibri"/>
                <a:cs typeface="Calibri"/>
              </a:rPr>
              <a:t>Acute urinary retention or bladder outlet obstruction</a:t>
            </a:r>
            <a:endParaRPr lang="en-US" dirty="0">
              <a:solidFill>
                <a:schemeClr val="tx1"/>
              </a:solidFill>
              <a:latin typeface="Calibri"/>
              <a:ea typeface="Calibri"/>
              <a:cs typeface="Calibri"/>
            </a:endParaRPr>
          </a:p>
          <a:p>
            <a:pPr marL="763270" lvl="1" indent="-342900" defTabSz="841247">
              <a:lnSpc>
                <a:spcPct val="110000"/>
              </a:lnSpc>
              <a:spcBef>
                <a:spcPts val="400"/>
              </a:spcBef>
              <a:buFont typeface="Calibri" charset="2"/>
              <a:buChar char="-"/>
              <a:defRPr sz="2024"/>
            </a:pPr>
            <a:r>
              <a:rPr lang="en-US">
                <a:solidFill>
                  <a:schemeClr val="tx1"/>
                </a:solidFill>
                <a:latin typeface="Calibri"/>
                <a:ea typeface="Calibri"/>
                <a:cs typeface="Calibri"/>
              </a:rPr>
              <a:t>Peri-operatively for selected procedures</a:t>
            </a:r>
            <a:endParaRPr lang="en-US" dirty="0">
              <a:solidFill>
                <a:schemeClr val="tx1"/>
              </a:solidFill>
              <a:latin typeface="Calibri"/>
              <a:ea typeface="Calibri"/>
              <a:cs typeface="Calibri"/>
            </a:endParaRPr>
          </a:p>
          <a:p>
            <a:pPr marL="763270" lvl="1" indent="-342900" defTabSz="841247">
              <a:lnSpc>
                <a:spcPct val="110000"/>
              </a:lnSpc>
              <a:spcBef>
                <a:spcPts val="400"/>
              </a:spcBef>
              <a:buFont typeface="Calibri" charset="2"/>
              <a:buChar char="-"/>
              <a:defRPr sz="2024"/>
            </a:pPr>
            <a:r>
              <a:rPr lang="en-US">
                <a:solidFill>
                  <a:schemeClr val="tx1"/>
                </a:solidFill>
                <a:latin typeface="Calibri"/>
                <a:ea typeface="Calibri"/>
                <a:cs typeface="Calibri"/>
              </a:rPr>
              <a:t>Open sacral or perineal wounds in incontinent patients</a:t>
            </a:r>
            <a:endParaRPr lang="en-US" dirty="0">
              <a:solidFill>
                <a:schemeClr val="tx1"/>
              </a:solidFill>
              <a:latin typeface="Calibri"/>
              <a:ea typeface="Calibri"/>
              <a:cs typeface="Calibri"/>
            </a:endParaRPr>
          </a:p>
          <a:p>
            <a:pPr marL="763270" lvl="1" indent="-342900" defTabSz="841247">
              <a:lnSpc>
                <a:spcPct val="110000"/>
              </a:lnSpc>
              <a:spcBef>
                <a:spcPts val="400"/>
              </a:spcBef>
              <a:buFont typeface="Calibri" charset="2"/>
              <a:buChar char="-"/>
              <a:defRPr sz="2024"/>
            </a:pPr>
            <a:r>
              <a:rPr lang="en-US">
                <a:solidFill>
                  <a:schemeClr val="tx1"/>
                </a:solidFill>
                <a:latin typeface="Calibri"/>
                <a:ea typeface="Calibri"/>
                <a:cs typeface="Calibri"/>
              </a:rPr>
              <a:t>Prolonged immobility due to unstable thoracic, lumbar, pelvic fractures</a:t>
            </a:r>
            <a:endParaRPr lang="en-US" dirty="0">
              <a:solidFill>
                <a:schemeClr val="tx1"/>
              </a:solidFill>
              <a:latin typeface="Calibri"/>
              <a:ea typeface="Calibri"/>
              <a:cs typeface="Calibri"/>
            </a:endParaRPr>
          </a:p>
          <a:p>
            <a:pPr marL="763270" lvl="1" indent="-342900" defTabSz="841247">
              <a:lnSpc>
                <a:spcPct val="110000"/>
              </a:lnSpc>
              <a:spcBef>
                <a:spcPts val="400"/>
              </a:spcBef>
              <a:buFont typeface="Calibri" charset="2"/>
              <a:buChar char="-"/>
              <a:defRPr sz="2024"/>
            </a:pPr>
            <a:r>
              <a:rPr lang="en-US">
                <a:solidFill>
                  <a:schemeClr val="tx1"/>
                </a:solidFill>
                <a:latin typeface="Calibri"/>
                <a:ea typeface="Calibri"/>
                <a:cs typeface="Calibri"/>
              </a:rPr>
              <a:t>For comfort at end-of- life as needed. </a:t>
            </a:r>
            <a:endParaRPr lang="en-US" dirty="0">
              <a:solidFill>
                <a:schemeClr val="tx1"/>
              </a:solidFill>
              <a:latin typeface="Calibri"/>
              <a:ea typeface="Calibri"/>
              <a:cs typeface="Calibri"/>
            </a:endParaRPr>
          </a:p>
          <a:p>
            <a:pPr marL="763270" lvl="1" indent="-342900" defTabSz="841247">
              <a:lnSpc>
                <a:spcPct val="110000"/>
              </a:lnSpc>
              <a:spcBef>
                <a:spcPts val="400"/>
              </a:spcBef>
              <a:buFont typeface="Calibri" charset="2"/>
              <a:buChar char="-"/>
              <a:defRPr sz="2024"/>
            </a:pPr>
            <a:r>
              <a:rPr lang="en-US">
                <a:solidFill>
                  <a:schemeClr val="tx1"/>
                </a:solidFill>
                <a:latin typeface="Calibri"/>
                <a:ea typeface="Calibri"/>
                <a:cs typeface="Calibri"/>
              </a:rPr>
              <a:t>Inserting </a:t>
            </a:r>
            <a:r>
              <a:rPr lang="en-US" dirty="0">
                <a:solidFill>
                  <a:schemeClr val="tx1"/>
                </a:solidFill>
                <a:latin typeface="Calibri"/>
                <a:ea typeface="Calibri"/>
                <a:cs typeface="Calibri"/>
              </a:rPr>
              <a:t> a UC to measure urinary output is inappropriate in most cases</a:t>
            </a:r>
          </a:p>
          <a:p>
            <a:endParaRPr lang="en-US"/>
          </a:p>
        </p:txBody>
      </p:sp>
    </p:spTree>
    <p:extLst>
      <p:ext uri="{BB962C8B-B14F-4D97-AF65-F5344CB8AC3E}">
        <p14:creationId xmlns:p14="http://schemas.microsoft.com/office/powerpoint/2010/main" val="2002067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0D876-E1E4-A6AE-89F1-6E37384891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86884-D8CD-20B3-825E-9979D3E8A5F3}"/>
              </a:ext>
            </a:extLst>
          </p:cNvPr>
          <p:cNvSpPr>
            <a:spLocks noGrp="1"/>
          </p:cNvSpPr>
          <p:nvPr>
            <p:ph type="title"/>
          </p:nvPr>
        </p:nvSpPr>
        <p:spPr>
          <a:xfrm>
            <a:off x="411480" y="521208"/>
            <a:ext cx="6741794" cy="868679"/>
          </a:xfrm>
        </p:spPr>
        <p:txBody>
          <a:bodyPr>
            <a:normAutofit fontScale="90000"/>
          </a:bodyPr>
          <a:lstStyle/>
          <a:p>
            <a:br>
              <a:rPr lang="en-US" sz="2000" b="1" dirty="0"/>
            </a:br>
            <a:br>
              <a:rPr lang="en-US" sz="2000" b="1" dirty="0"/>
            </a:br>
            <a:r>
              <a:rPr lang="en-US" sz="2000" b="1">
                <a:solidFill>
                  <a:schemeClr val="accent2">
                    <a:lumMod val="76000"/>
                  </a:schemeClr>
                </a:solidFill>
                <a:latin typeface="Calibri"/>
                <a:ea typeface="Calibri"/>
                <a:cs typeface="Calibri"/>
              </a:rPr>
              <a:t>Long-Term Impact of hospitalization:</a:t>
            </a:r>
            <a:br>
              <a:rPr lang="en-US" sz="2000" dirty="0"/>
            </a:br>
            <a:endParaRPr lang="en-US" sz="2000"/>
          </a:p>
        </p:txBody>
      </p:sp>
      <p:sp>
        <p:nvSpPr>
          <p:cNvPr id="3" name="Text Placeholder 2">
            <a:extLst>
              <a:ext uri="{FF2B5EF4-FFF2-40B4-BE49-F238E27FC236}">
                <a16:creationId xmlns:a16="http://schemas.microsoft.com/office/drawing/2014/main" id="{FBC69BB3-48DC-2C18-7C72-0A443A81F9E6}"/>
              </a:ext>
            </a:extLst>
          </p:cNvPr>
          <p:cNvSpPr>
            <a:spLocks noGrp="1"/>
          </p:cNvSpPr>
          <p:nvPr>
            <p:ph type="body" idx="1"/>
          </p:nvPr>
        </p:nvSpPr>
        <p:spPr>
          <a:xfrm>
            <a:off x="411480" y="1179575"/>
            <a:ext cx="8862523" cy="5391573"/>
          </a:xfrm>
        </p:spPr>
        <p:txBody>
          <a:bodyPr>
            <a:normAutofit lnSpcReduction="10000"/>
          </a:bodyPr>
          <a:lstStyle/>
          <a:p>
            <a:pPr marL="342900" indent="-342900">
              <a:buFont typeface="Calibri" charset="2"/>
              <a:buChar char="-"/>
            </a:pPr>
            <a:r>
              <a:rPr lang="en-US">
                <a:solidFill>
                  <a:schemeClr val="tx1"/>
                </a:solidFill>
                <a:latin typeface="Calibri"/>
                <a:ea typeface="Calibri"/>
                <a:cs typeface="Calibri"/>
              </a:rPr>
              <a:t>Increased LOS</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Functional decline- 30–50% of older adults lose ability to perform at least one ADL during hospitalization.</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Often unrelated to admitting diagnosis</a:t>
            </a:r>
            <a:endParaRPr lang="en-US" dirty="0">
              <a:solidFill>
                <a:schemeClr val="tx1"/>
              </a:solidFill>
              <a:latin typeface="Calibri"/>
              <a:ea typeface="Calibri"/>
              <a:cs typeface="Calibri"/>
            </a:endParaRPr>
          </a:p>
          <a:p>
            <a:pPr marL="342900" indent="-342900">
              <a:buFont typeface="Calibri" charset="2"/>
              <a:buChar char="-"/>
            </a:pPr>
            <a:r>
              <a:rPr lang="en-US" dirty="0">
                <a:solidFill>
                  <a:schemeClr val="tx1"/>
                </a:solidFill>
                <a:latin typeface="Calibri"/>
                <a:ea typeface="Calibri"/>
                <a:cs typeface="Calibri"/>
              </a:rPr>
              <a:t>Inability to return to previous setting </a:t>
            </a:r>
          </a:p>
          <a:p>
            <a:pPr marL="342900" indent="-342900">
              <a:buFont typeface="Calibri" charset="2"/>
              <a:buChar char="-"/>
            </a:pPr>
            <a:r>
              <a:rPr lang="en-US">
                <a:solidFill>
                  <a:schemeClr val="tx1"/>
                </a:solidFill>
                <a:latin typeface="Calibri"/>
                <a:ea typeface="Calibri"/>
                <a:cs typeface="Calibri"/>
              </a:rPr>
              <a:t>Higher mortality</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Long-term cognitive impairment</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Caregiver burden </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Readmissions </a:t>
            </a:r>
            <a:endParaRPr lang="en-US" dirty="0">
              <a:solidFill>
                <a:schemeClr val="tx1"/>
              </a:solidFill>
              <a:latin typeface="Calibri"/>
              <a:ea typeface="Calibri"/>
              <a:cs typeface="Calibri"/>
            </a:endParaRPr>
          </a:p>
          <a:p>
            <a:endParaRPr lang="en-US"/>
          </a:p>
          <a:p>
            <a:endParaRPr lang="en-US"/>
          </a:p>
          <a:p>
            <a:endParaRPr lang="en-US"/>
          </a:p>
          <a:p>
            <a:r>
              <a:rPr lang="en-US" dirty="0"/>
              <a:t> </a:t>
            </a:r>
          </a:p>
          <a:p>
            <a:endParaRPr lang="en-US"/>
          </a:p>
          <a:p>
            <a:endParaRPr lang="en-US" b="1"/>
          </a:p>
          <a:p>
            <a:endParaRPr lang="en-US"/>
          </a:p>
          <a:p>
            <a:endParaRPr lang="en-US"/>
          </a:p>
        </p:txBody>
      </p:sp>
    </p:spTree>
    <p:extLst>
      <p:ext uri="{BB962C8B-B14F-4D97-AF65-F5344CB8AC3E}">
        <p14:creationId xmlns:p14="http://schemas.microsoft.com/office/powerpoint/2010/main" val="1649657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A69A-935C-5155-9B51-23B8E4FA3970}"/>
              </a:ext>
            </a:extLst>
          </p:cNvPr>
          <p:cNvSpPr>
            <a:spLocks noGrp="1"/>
          </p:cNvSpPr>
          <p:nvPr>
            <p:ph type="title"/>
          </p:nvPr>
        </p:nvSpPr>
        <p:spPr>
          <a:xfrm>
            <a:off x="360659" y="346228"/>
            <a:ext cx="8313883" cy="627549"/>
          </a:xfrm>
        </p:spPr>
        <p:txBody>
          <a:bodyPr>
            <a:normAutofit/>
          </a:bodyPr>
          <a:lstStyle/>
          <a:p>
            <a:r>
              <a:rPr lang="en-US" sz="2000" b="1">
                <a:solidFill>
                  <a:schemeClr val="accent2">
                    <a:lumMod val="76000"/>
                  </a:schemeClr>
                </a:solidFill>
                <a:latin typeface="Calibri"/>
                <a:ea typeface="Calibri"/>
                <a:cs typeface="Calibri"/>
              </a:rPr>
              <a:t>Optimal care of geriatric inpatients </a:t>
            </a:r>
          </a:p>
        </p:txBody>
      </p:sp>
      <p:sp>
        <p:nvSpPr>
          <p:cNvPr id="3" name="Text Placeholder 2">
            <a:extLst>
              <a:ext uri="{FF2B5EF4-FFF2-40B4-BE49-F238E27FC236}">
                <a16:creationId xmlns:a16="http://schemas.microsoft.com/office/drawing/2014/main" id="{D86B52C1-B615-1805-FE7E-18F566023D70}"/>
              </a:ext>
            </a:extLst>
          </p:cNvPr>
          <p:cNvSpPr>
            <a:spLocks noGrp="1"/>
          </p:cNvSpPr>
          <p:nvPr>
            <p:ph type="body" idx="1"/>
          </p:nvPr>
        </p:nvSpPr>
        <p:spPr>
          <a:xfrm>
            <a:off x="357293" y="1307592"/>
            <a:ext cx="8953963" cy="4080256"/>
          </a:xfrm>
        </p:spPr>
        <p:txBody>
          <a:bodyPr>
            <a:normAutofit fontScale="92500" lnSpcReduction="10000"/>
          </a:bodyPr>
          <a:lstStyle/>
          <a:p>
            <a:r>
              <a:rPr lang="en-US">
                <a:solidFill>
                  <a:schemeClr val="tx1"/>
                </a:solidFill>
                <a:latin typeface="Calibri"/>
                <a:ea typeface="Calibri"/>
                <a:cs typeface="Calibri"/>
              </a:rPr>
              <a:t>Care for hospitalized older adults requires a systematic approach, not simply disease-based management.</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a:p>
            <a:r>
              <a:rPr lang="en-US">
                <a:solidFill>
                  <a:schemeClr val="tx1"/>
                </a:solidFill>
                <a:latin typeface="Calibri"/>
                <a:ea typeface="Calibri"/>
                <a:cs typeface="Calibri"/>
              </a:rPr>
              <a:t>Geriatric Evaluation and Management (GEM) Unit </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Acute Care for Elders (ACE) Unit</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Hospital Elder Life Program (HELP)</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Surgical Co-Management</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Nurses Improving Care of Health System Elders (NICHE)</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Assess, evaluate, and address for geriatric syndromes </a:t>
            </a:r>
            <a:r>
              <a:rPr lang="en-US">
                <a:solidFill>
                  <a:schemeClr val="tx1"/>
                </a:solidFill>
                <a:latin typeface="Calibri"/>
                <a:ea typeface="Calibri"/>
                <a:cs typeface="Calibri"/>
                <a:sym typeface="Arial"/>
              </a:rPr>
              <a:t>(cognitive impairment, sensory deficits, depression, venous thromboembolism prophylaxis, code status discussions)</a:t>
            </a:r>
            <a:endParaRPr lang="en-US" dirty="0">
              <a:solidFill>
                <a:schemeClr val="tx1"/>
              </a:solidFill>
              <a:latin typeface="Calibri"/>
              <a:ea typeface="Calibri"/>
              <a:cs typeface="Calibri"/>
            </a:endParaRP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404898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2EDC-F9A2-B603-42D4-50D46223F788}"/>
              </a:ext>
            </a:extLst>
          </p:cNvPr>
          <p:cNvSpPr>
            <a:spLocks noGrp="1"/>
          </p:cNvSpPr>
          <p:nvPr>
            <p:ph type="title"/>
          </p:nvPr>
        </p:nvSpPr>
        <p:spPr>
          <a:xfrm>
            <a:off x="548639" y="341715"/>
            <a:ext cx="7710379" cy="270933"/>
          </a:xfrm>
        </p:spPr>
        <p:txBody>
          <a:bodyPr>
            <a:normAutofit fontScale="90000"/>
          </a:bodyPr>
          <a:lstStyle/>
          <a:p>
            <a:endParaRPr lang="en-US"/>
          </a:p>
        </p:txBody>
      </p:sp>
      <p:sp>
        <p:nvSpPr>
          <p:cNvPr id="3" name="Text Placeholder 2">
            <a:extLst>
              <a:ext uri="{FF2B5EF4-FFF2-40B4-BE49-F238E27FC236}">
                <a16:creationId xmlns:a16="http://schemas.microsoft.com/office/drawing/2014/main" id="{FC5FB302-C981-1833-8494-830C869BD8E7}"/>
              </a:ext>
            </a:extLst>
          </p:cNvPr>
          <p:cNvSpPr>
            <a:spLocks noGrp="1"/>
          </p:cNvSpPr>
          <p:nvPr>
            <p:ph type="body" idx="1"/>
          </p:nvPr>
        </p:nvSpPr>
        <p:spPr>
          <a:xfrm>
            <a:off x="545512" y="813816"/>
            <a:ext cx="8728491" cy="5514161"/>
          </a:xfrm>
        </p:spPr>
        <p:txBody>
          <a:bodyPr>
            <a:normAutofit/>
          </a:bodyPr>
          <a:lstStyle/>
          <a:p>
            <a:r>
              <a:rPr lang="en-US" b="1" dirty="0">
                <a:solidFill>
                  <a:schemeClr val="accent2">
                    <a:lumMod val="76000"/>
                  </a:schemeClr>
                </a:solidFill>
                <a:latin typeface="Calibri"/>
                <a:ea typeface="Calibri"/>
                <a:cs typeface="Calibri"/>
              </a:rPr>
              <a:t>Geriatric Evaluation and Management (GEM) </a:t>
            </a:r>
            <a:r>
              <a:rPr lang="en-US" b="1">
                <a:solidFill>
                  <a:schemeClr val="accent2">
                    <a:lumMod val="76000"/>
                  </a:schemeClr>
                </a:solidFill>
                <a:latin typeface="Calibri"/>
                <a:ea typeface="Calibri"/>
                <a:cs typeface="Calibri"/>
              </a:rPr>
              <a:t>Unit. </a:t>
            </a:r>
            <a:endParaRPr lang="en-US" dirty="0">
              <a:solidFill>
                <a:schemeClr val="accent2">
                  <a:lumMod val="76000"/>
                </a:schemeClr>
              </a:solidFill>
              <a:latin typeface="Trebuchet MS" panose="020B0603020202020204"/>
              <a:ea typeface="Calibri"/>
              <a:cs typeface="Calibri"/>
            </a:endParaRPr>
          </a:p>
          <a:p>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GEM</a:t>
            </a:r>
            <a:r>
              <a:rPr lang="en-US" sz="1800" dirty="0">
                <a:solidFill>
                  <a:schemeClr val="tx1"/>
                </a:solidFill>
                <a:latin typeface="Calibri"/>
                <a:ea typeface="Calibri"/>
                <a:cs typeface="Calibri"/>
              </a:rPr>
              <a:t> units were developed and pioneered in Veterans Affairs Medical Centers</a:t>
            </a:r>
            <a:endParaRPr lang="en-US" sz="1800">
              <a:solidFill>
                <a:schemeClr val="tx1"/>
              </a:solidFill>
              <a:latin typeface="Calibri"/>
              <a:ea typeface="Calibri"/>
              <a:cs typeface="Calibri"/>
            </a:endParaRPr>
          </a:p>
          <a:p>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Integrates comprehensive geriatric assessment &amp; interprofessional team-based care. Functional, Cognitive, Psychological, Social, Environmental domains</a:t>
            </a:r>
            <a:endParaRPr lang="en-US" sz="1800" dirty="0">
              <a:solidFill>
                <a:schemeClr val="tx1"/>
              </a:solidFill>
              <a:latin typeface="Calibri"/>
              <a:ea typeface="Calibri"/>
              <a:cs typeface="Calibri"/>
            </a:endParaRPr>
          </a:p>
          <a:p>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For older patients who have stabilized during acute hospitalization</a:t>
            </a:r>
            <a:endParaRPr lang="en-US" sz="1800" dirty="0">
              <a:solidFill>
                <a:schemeClr val="tx1"/>
              </a:solidFill>
              <a:latin typeface="Calibri"/>
              <a:ea typeface="Calibri"/>
              <a:cs typeface="Calibri"/>
            </a:endParaRPr>
          </a:p>
          <a:p>
            <a:endParaRPr lang="en-US" sz="1800" dirty="0">
              <a:solidFill>
                <a:schemeClr val="tx1"/>
              </a:solidFill>
              <a:latin typeface="Calibri"/>
              <a:ea typeface="Calibri"/>
              <a:cs typeface="Calibri"/>
            </a:endParaRPr>
          </a:p>
          <a:p>
            <a:endParaRPr lang="en-US" sz="1800" dirty="0">
              <a:solidFill>
                <a:schemeClr val="tx1"/>
              </a:solidFill>
              <a:latin typeface="Calibri"/>
              <a:ea typeface="Calibri"/>
              <a:cs typeface="Calibri"/>
            </a:endParaRPr>
          </a:p>
          <a:p>
            <a:r>
              <a:rPr lang="en-US" sz="1800" u="sng">
                <a:solidFill>
                  <a:schemeClr val="tx1"/>
                </a:solidFill>
                <a:latin typeface="Calibri"/>
                <a:ea typeface="Calibri"/>
                <a:cs typeface="Calibri"/>
              </a:rPr>
              <a:t>Outcomes demonstrated </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Less functional decline</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Lower risk of institutionalization at 1 year</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No benefit in mortality, re-admissions, or length of stay </a:t>
            </a:r>
            <a:endParaRPr lang="en-US" sz="1800" dirty="0">
              <a:solidFill>
                <a:schemeClr val="tx1"/>
              </a:solidFill>
              <a:latin typeface="Calibri"/>
              <a:ea typeface="Calibri"/>
              <a:cs typeface="Calibri"/>
            </a:endParaRPr>
          </a:p>
          <a:p>
            <a:endParaRPr lang="en-US"/>
          </a:p>
        </p:txBody>
      </p:sp>
    </p:spTree>
    <p:extLst>
      <p:ext uri="{BB962C8B-B14F-4D97-AF65-F5344CB8AC3E}">
        <p14:creationId xmlns:p14="http://schemas.microsoft.com/office/powerpoint/2010/main" val="1503945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9C5E-8C82-D38C-FFB2-5E37CBD4DDC9}"/>
              </a:ext>
            </a:extLst>
          </p:cNvPr>
          <p:cNvSpPr>
            <a:spLocks noGrp="1"/>
          </p:cNvSpPr>
          <p:nvPr>
            <p:ph type="title"/>
          </p:nvPr>
        </p:nvSpPr>
        <p:spPr>
          <a:xfrm>
            <a:off x="1252727" y="350859"/>
            <a:ext cx="5543251" cy="435525"/>
          </a:xfrm>
        </p:spPr>
        <p:txBody>
          <a:bodyPr>
            <a:normAutofit fontScale="90000"/>
          </a:bodyPr>
          <a:lstStyle/>
          <a:p>
            <a:endParaRPr lang="en-US"/>
          </a:p>
        </p:txBody>
      </p:sp>
      <p:sp>
        <p:nvSpPr>
          <p:cNvPr id="3" name="Text Placeholder 2">
            <a:extLst>
              <a:ext uri="{FF2B5EF4-FFF2-40B4-BE49-F238E27FC236}">
                <a16:creationId xmlns:a16="http://schemas.microsoft.com/office/drawing/2014/main" id="{F4D784C2-9C0B-608E-6909-25C1BAD49655}"/>
              </a:ext>
            </a:extLst>
          </p:cNvPr>
          <p:cNvSpPr>
            <a:spLocks noGrp="1"/>
          </p:cNvSpPr>
          <p:nvPr>
            <p:ph type="body" idx="1"/>
          </p:nvPr>
        </p:nvSpPr>
        <p:spPr>
          <a:xfrm>
            <a:off x="584073" y="1014603"/>
            <a:ext cx="8521827" cy="5643372"/>
          </a:xfrm>
        </p:spPr>
        <p:txBody>
          <a:bodyPr/>
          <a:lstStyle/>
          <a:p>
            <a:endParaRPr lang="en-US"/>
          </a:p>
        </p:txBody>
      </p:sp>
      <p:pic>
        <p:nvPicPr>
          <p:cNvPr id="4" name="table">
            <a:extLst>
              <a:ext uri="{FF2B5EF4-FFF2-40B4-BE49-F238E27FC236}">
                <a16:creationId xmlns:a16="http://schemas.microsoft.com/office/drawing/2014/main" id="{531F2D79-868D-81E4-0416-06F6C95017CF}"/>
              </a:ext>
            </a:extLst>
          </p:cNvPr>
          <p:cNvPicPr>
            <a:picLocks noChangeAspect="1"/>
          </p:cNvPicPr>
          <p:nvPr/>
        </p:nvPicPr>
        <p:blipFill>
          <a:blip r:embed="rId3"/>
          <a:stretch>
            <a:fillRect/>
          </a:stretch>
        </p:blipFill>
        <p:spPr>
          <a:xfrm>
            <a:off x="1466850" y="1317689"/>
            <a:ext cx="7208319" cy="5189451"/>
          </a:xfrm>
          <a:prstGeom prst="rect">
            <a:avLst/>
          </a:prstGeom>
        </p:spPr>
      </p:pic>
    </p:spTree>
    <p:extLst>
      <p:ext uri="{BB962C8B-B14F-4D97-AF65-F5344CB8AC3E}">
        <p14:creationId xmlns:p14="http://schemas.microsoft.com/office/powerpoint/2010/main" val="29185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variety of health issues&#10;&#10;AI-generated content may be incorrect.">
            <a:extLst>
              <a:ext uri="{FF2B5EF4-FFF2-40B4-BE49-F238E27FC236}">
                <a16:creationId xmlns:a16="http://schemas.microsoft.com/office/drawing/2014/main" id="{5F4D4A26-4C8E-F0FD-1E1A-DE8C5304CDCE}"/>
              </a:ext>
            </a:extLst>
          </p:cNvPr>
          <p:cNvPicPr>
            <a:picLocks noChangeAspect="1"/>
          </p:cNvPicPr>
          <p:nvPr/>
        </p:nvPicPr>
        <p:blipFill>
          <a:blip r:embed="rId2"/>
          <a:stretch>
            <a:fillRect/>
          </a:stretch>
        </p:blipFill>
        <p:spPr>
          <a:xfrm>
            <a:off x="1580880" y="647701"/>
            <a:ext cx="6356050" cy="5864524"/>
          </a:xfrm>
          <a:prstGeom prst="rect">
            <a:avLst/>
          </a:prstGeom>
        </p:spPr>
      </p:pic>
    </p:spTree>
    <p:extLst>
      <p:ext uri="{BB962C8B-B14F-4D97-AF65-F5344CB8AC3E}">
        <p14:creationId xmlns:p14="http://schemas.microsoft.com/office/powerpoint/2010/main" val="4054886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4228-5626-9366-5CCB-727EF53A27C2}"/>
              </a:ext>
            </a:extLst>
          </p:cNvPr>
          <p:cNvSpPr>
            <a:spLocks noGrp="1"/>
          </p:cNvSpPr>
          <p:nvPr>
            <p:ph type="title"/>
          </p:nvPr>
        </p:nvSpPr>
        <p:spPr>
          <a:xfrm>
            <a:off x="118872" y="219456"/>
            <a:ext cx="7372050" cy="466344"/>
          </a:xfrm>
        </p:spPr>
        <p:txBody>
          <a:bodyPr>
            <a:normAutofit fontScale="90000"/>
          </a:bodyPr>
          <a:lstStyle/>
          <a:p>
            <a:endParaRPr lang="en-US"/>
          </a:p>
        </p:txBody>
      </p:sp>
      <p:sp>
        <p:nvSpPr>
          <p:cNvPr id="3" name="Text Placeholder 2">
            <a:extLst>
              <a:ext uri="{FF2B5EF4-FFF2-40B4-BE49-F238E27FC236}">
                <a16:creationId xmlns:a16="http://schemas.microsoft.com/office/drawing/2014/main" id="{1B8DC5A6-35D9-C621-95E3-7D59C6CF560C}"/>
              </a:ext>
            </a:extLst>
          </p:cNvPr>
          <p:cNvSpPr>
            <a:spLocks noGrp="1"/>
          </p:cNvSpPr>
          <p:nvPr>
            <p:ph type="body" idx="1"/>
          </p:nvPr>
        </p:nvSpPr>
        <p:spPr>
          <a:xfrm>
            <a:off x="346482" y="844138"/>
            <a:ext cx="9100268" cy="6172201"/>
          </a:xfrm>
        </p:spPr>
        <p:txBody>
          <a:bodyPr>
            <a:normAutofit fontScale="92500" lnSpcReduction="10000"/>
          </a:bodyPr>
          <a:lstStyle/>
          <a:p>
            <a:r>
              <a:rPr lang="en-US" b="1">
                <a:solidFill>
                  <a:schemeClr val="accent2">
                    <a:lumMod val="76000"/>
                  </a:schemeClr>
                </a:solidFill>
                <a:latin typeface="Calibri"/>
                <a:ea typeface="Calibri"/>
                <a:cs typeface="Calibri"/>
              </a:rPr>
              <a:t> Acute Care for Elders (ACE) Units</a:t>
            </a:r>
          </a:p>
          <a:p>
            <a:r>
              <a:rPr lang="en-US" dirty="0">
                <a:solidFill>
                  <a:schemeClr val="tx1"/>
                </a:solidFill>
                <a:latin typeface="Calibri"/>
                <a:ea typeface="Calibri"/>
                <a:cs typeface="Calibri"/>
              </a:rPr>
              <a:t>The Acute Care for Elders (ACE) unit is an evidence-based model of care designed to reduce incidence of functional decline for older adults during hospitalizations. Two randomized-controlled trials demonstrate significantly greater independence in</a:t>
            </a:r>
            <a:r>
              <a:rPr lang="en-US" dirty="0">
                <a:latin typeface="Calibri"/>
                <a:ea typeface="Calibri"/>
                <a:cs typeface="Calibri"/>
              </a:rPr>
              <a:t> </a:t>
            </a:r>
            <a:r>
              <a:rPr lang="en-US" dirty="0">
                <a:solidFill>
                  <a:schemeClr val="tx1"/>
                </a:solidFill>
                <a:latin typeface="Calibri"/>
                <a:ea typeface="Calibri"/>
                <a:cs typeface="Calibri"/>
              </a:rPr>
              <a:t>performance of activities of daily living (ADLs) in patients aged 70 or above who are admitted to the ACE unit compared to similar patients admitted to usual care. In addition, patients on ACE units compared to usual care, are more likely to have shorter length of hospital stay and reduced costs. </a:t>
            </a:r>
          </a:p>
          <a:p>
            <a:endParaRPr lang="en-US" dirty="0">
              <a:solidFill>
                <a:schemeClr val="tx1"/>
              </a:solidFill>
              <a:latin typeface="Calibri"/>
              <a:ea typeface="Calibri"/>
              <a:cs typeface="Calibri"/>
            </a:endParaRPr>
          </a:p>
          <a:p>
            <a:r>
              <a:rPr lang="en-US" u="sng">
                <a:solidFill>
                  <a:schemeClr val="tx1"/>
                </a:solidFill>
                <a:latin typeface="Calibri"/>
                <a:ea typeface="Calibri"/>
                <a:cs typeface="Calibri"/>
              </a:rPr>
              <a:t>Four components:</a:t>
            </a:r>
          </a:p>
          <a:p>
            <a:pPr marL="342900" indent="-342900">
              <a:buFont typeface="Calibri" charset="2"/>
              <a:buChar char="-"/>
            </a:pPr>
            <a:r>
              <a:rPr lang="en-US" dirty="0">
                <a:solidFill>
                  <a:schemeClr val="tx1"/>
                </a:solidFill>
                <a:latin typeface="Calibri"/>
                <a:ea typeface="Calibri"/>
                <a:cs typeface="Calibri"/>
              </a:rPr>
              <a:t>Environment promoting mobility and orientation- to facilitate patients’ physical and cognitive functioning.  PT/OT, Shift from: "Bed rest unless necessary” To: "Mobility unless contraindicated”</a:t>
            </a:r>
          </a:p>
          <a:p>
            <a:pPr marL="342900" indent="-342900">
              <a:buFont typeface="Calibri" charset="2"/>
              <a:buChar char="-"/>
            </a:pPr>
            <a:r>
              <a:rPr lang="en-US">
                <a:solidFill>
                  <a:schemeClr val="tx1"/>
                </a:solidFill>
                <a:latin typeface="Calibri"/>
                <a:ea typeface="Calibri"/>
                <a:cs typeface="Calibri"/>
              </a:rPr>
              <a:t>Interprofessional patient-centered care with nursing-initiated protocols</a:t>
            </a:r>
            <a:endParaRPr lang="en-US" dirty="0">
              <a:solidFill>
                <a:schemeClr val="tx1"/>
              </a:solidFill>
              <a:latin typeface="Calibri"/>
              <a:ea typeface="Calibri"/>
              <a:cs typeface="Calibri"/>
            </a:endParaRPr>
          </a:p>
          <a:p>
            <a:pPr marL="342900" indent="-342900">
              <a:buFont typeface="Calibri" charset="2"/>
              <a:buChar char="-"/>
            </a:pPr>
            <a:r>
              <a:rPr lang="en-US" dirty="0">
                <a:solidFill>
                  <a:schemeClr val="tx1"/>
                </a:solidFill>
                <a:latin typeface="Calibri"/>
                <a:ea typeface="Calibri"/>
                <a:cs typeface="Calibri"/>
              </a:rPr>
              <a:t>Early social work intervention &amp; discharge planning to facilitate return to the community- Assess, f/u, meds on dc, communication, Patient education</a:t>
            </a:r>
          </a:p>
          <a:p>
            <a:pPr marL="342900" indent="-342900">
              <a:buFont typeface="Calibri" charset="2"/>
              <a:buChar char="-"/>
            </a:pPr>
            <a:r>
              <a:rPr lang="en-US" dirty="0">
                <a:solidFill>
                  <a:schemeClr val="tx1"/>
                </a:solidFill>
                <a:latin typeface="Calibri"/>
                <a:ea typeface="Calibri"/>
                <a:cs typeface="Calibri"/>
              </a:rPr>
              <a:t>Medication review optimize medication management, assure patient safety and medical standards of care.</a:t>
            </a:r>
          </a:p>
          <a:p>
            <a:endParaRPr lang="en-US" u="sng" dirty="0">
              <a:solidFill>
                <a:schemeClr val="tx1"/>
              </a:solidFill>
              <a:latin typeface="Calibri"/>
              <a:ea typeface="Calibri"/>
              <a:cs typeface="Calibri"/>
            </a:endParaRPr>
          </a:p>
          <a:p>
            <a:endParaRPr lang="en-US" u="sng"/>
          </a:p>
          <a:p>
            <a:endParaRPr lang="en-US"/>
          </a:p>
          <a:p>
            <a:endParaRPr lang="en-US"/>
          </a:p>
          <a:p>
            <a:endParaRPr lang="en-US"/>
          </a:p>
        </p:txBody>
      </p:sp>
    </p:spTree>
    <p:extLst>
      <p:ext uri="{BB962C8B-B14F-4D97-AF65-F5344CB8AC3E}">
        <p14:creationId xmlns:p14="http://schemas.microsoft.com/office/powerpoint/2010/main" val="295545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A821-594D-469D-B858-B38E1C3104A2}"/>
              </a:ext>
            </a:extLst>
          </p:cNvPr>
          <p:cNvSpPr>
            <a:spLocks noGrp="1"/>
          </p:cNvSpPr>
          <p:nvPr>
            <p:ph type="title"/>
          </p:nvPr>
        </p:nvSpPr>
        <p:spPr>
          <a:xfrm>
            <a:off x="565575" y="367792"/>
            <a:ext cx="6418409" cy="502920"/>
          </a:xfrm>
        </p:spPr>
        <p:txBody>
          <a:bodyPr>
            <a:normAutofit/>
          </a:bodyPr>
          <a:lstStyle/>
          <a:p>
            <a:r>
              <a:rPr lang="en-US" sz="2400" b="1">
                <a:solidFill>
                  <a:schemeClr val="accent2">
                    <a:lumMod val="76000"/>
                  </a:schemeClr>
                </a:solidFill>
              </a:rPr>
              <a:t>Why does Geriatric care at hospital matter</a:t>
            </a:r>
          </a:p>
        </p:txBody>
      </p:sp>
      <p:sp>
        <p:nvSpPr>
          <p:cNvPr id="3" name="Text Placeholder 2">
            <a:extLst>
              <a:ext uri="{FF2B5EF4-FFF2-40B4-BE49-F238E27FC236}">
                <a16:creationId xmlns:a16="http://schemas.microsoft.com/office/drawing/2014/main" id="{89511BCC-A6DA-CA25-81D5-842405FE6069}"/>
              </a:ext>
            </a:extLst>
          </p:cNvPr>
          <p:cNvSpPr>
            <a:spLocks noGrp="1"/>
          </p:cNvSpPr>
          <p:nvPr>
            <p:ph type="body" idx="1"/>
          </p:nvPr>
        </p:nvSpPr>
        <p:spPr>
          <a:xfrm>
            <a:off x="362712" y="1129792"/>
            <a:ext cx="8890971" cy="5147056"/>
          </a:xfrm>
        </p:spPr>
        <p:txBody>
          <a:bodyPr>
            <a:normAutofit/>
          </a:bodyPr>
          <a:lstStyle/>
          <a:p>
            <a:pPr marL="342900" indent="-342900">
              <a:buFont typeface="Calibri" charset="2"/>
              <a:buChar char="-"/>
            </a:pPr>
            <a:r>
              <a:rPr lang="en-US">
                <a:solidFill>
                  <a:schemeClr val="tx1"/>
                </a:solidFill>
                <a:latin typeface="Calibri"/>
                <a:ea typeface="Calibri"/>
                <a:cs typeface="Calibri"/>
              </a:rPr>
              <a:t>Acute illness is often a stressful experience for patients and their family caregivers.</a:t>
            </a:r>
            <a:endParaRPr lang="en-US">
              <a:solidFill>
                <a:schemeClr val="tx1"/>
              </a:solidFill>
            </a:endParaRPr>
          </a:p>
          <a:p>
            <a:pPr marL="342900" indent="-342900">
              <a:buFont typeface="Calibri" charset="2"/>
              <a:buChar char="-"/>
            </a:pPr>
            <a:r>
              <a:rPr lang="en-US">
                <a:solidFill>
                  <a:schemeClr val="tx1"/>
                </a:solidFill>
                <a:latin typeface="Calibri"/>
                <a:ea typeface="Calibri"/>
                <a:cs typeface="Calibri"/>
              </a:rPr>
              <a:t>People aged 65 years or older, who make up only 16% of the US population, account for 40% of acute-care hospital admissions. Number to increase.</a:t>
            </a:r>
          </a:p>
          <a:p>
            <a:pPr marL="342900" indent="-342900">
              <a:buFont typeface="Calibri" charset="2"/>
              <a:buChar char="-"/>
            </a:pPr>
            <a:r>
              <a:rPr lang="en-US">
                <a:solidFill>
                  <a:schemeClr val="tx1"/>
                </a:solidFill>
                <a:latin typeface="Calibri"/>
                <a:ea typeface="Calibri"/>
                <a:cs typeface="Calibri"/>
              </a:rPr>
              <a:t>Once hospitalized, older patients are at high risk of loss of Functional independence or a failure to restore physical functioning to baseline. </a:t>
            </a:r>
          </a:p>
          <a:p>
            <a:pPr marL="342900" indent="-342900">
              <a:buFont typeface="Calibri" charset="2"/>
              <a:buChar char="-"/>
            </a:pPr>
            <a:r>
              <a:rPr lang="en-US">
                <a:solidFill>
                  <a:schemeClr val="tx1"/>
                </a:solidFill>
                <a:latin typeface="Calibri"/>
                <a:ea typeface="Calibri"/>
                <a:cs typeface="Calibri"/>
              </a:rPr>
              <a:t>More vulnerable for  hospital-associated disability (HAD). 50% of new-onset</a:t>
            </a:r>
          </a:p>
          <a:p>
            <a:pPr marL="342900" indent="-342900">
              <a:buFont typeface="Calibri" charset="2"/>
              <a:buChar char="-"/>
            </a:pPr>
            <a:r>
              <a:rPr lang="en-US">
                <a:solidFill>
                  <a:schemeClr val="tx1"/>
                </a:solidFill>
                <a:latin typeface="Calibri"/>
                <a:ea typeface="Calibri"/>
                <a:cs typeface="Calibri"/>
              </a:rPr>
              <a:t>The hostile environment, prolonged bedrest, undernutrition/starvation, immobility/physical restraints/tethers, silo-based care contribute to the risks of functional decline and culminate in a dysfunctional or disabled patient.</a:t>
            </a:r>
          </a:p>
          <a:p>
            <a:pPr marL="342900" indent="-342900">
              <a:buFont typeface="Calibri" charset="2"/>
              <a:buChar char="-"/>
            </a:pPr>
            <a:r>
              <a:rPr lang="en-US">
                <a:solidFill>
                  <a:schemeClr val="tx1"/>
                </a:solidFill>
                <a:latin typeface="Calibri"/>
                <a:ea typeface="Calibri"/>
                <a:cs typeface="Calibri"/>
              </a:rPr>
              <a:t>In a cohort of 449 adults ≥70 years old discharged after hospitalization for medical illness with new ADL dependence, 36% fully recovered at 1 year, 27% remained dependent, and 37% died.</a:t>
            </a:r>
          </a:p>
          <a:p>
            <a:endParaRPr lang="en-US"/>
          </a:p>
          <a:p>
            <a:endParaRPr lang="en-US"/>
          </a:p>
          <a:p>
            <a:endParaRPr lang="en-US"/>
          </a:p>
        </p:txBody>
      </p:sp>
    </p:spTree>
    <p:extLst>
      <p:ext uri="{BB962C8B-B14F-4D97-AF65-F5344CB8AC3E}">
        <p14:creationId xmlns:p14="http://schemas.microsoft.com/office/powerpoint/2010/main" val="804997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ircular chart of a person&amp;#39;s face&#10;&#10;AI-generated content may be incorrect.">
            <a:extLst>
              <a:ext uri="{FF2B5EF4-FFF2-40B4-BE49-F238E27FC236}">
                <a16:creationId xmlns:a16="http://schemas.microsoft.com/office/drawing/2014/main" id="{44E9111E-A049-B5C1-67FA-D281644EE9DE}"/>
              </a:ext>
            </a:extLst>
          </p:cNvPr>
          <p:cNvPicPr>
            <a:picLocks noChangeAspect="1"/>
          </p:cNvPicPr>
          <p:nvPr/>
        </p:nvPicPr>
        <p:blipFill>
          <a:blip r:embed="rId2"/>
          <a:stretch>
            <a:fillRect/>
          </a:stretch>
        </p:blipFill>
        <p:spPr>
          <a:xfrm>
            <a:off x="2381251" y="770467"/>
            <a:ext cx="5990166" cy="5327649"/>
          </a:xfrm>
          <a:prstGeom prst="rect">
            <a:avLst/>
          </a:prstGeom>
        </p:spPr>
      </p:pic>
    </p:spTree>
    <p:extLst>
      <p:ext uri="{BB962C8B-B14F-4D97-AF65-F5344CB8AC3E}">
        <p14:creationId xmlns:p14="http://schemas.microsoft.com/office/powerpoint/2010/main" val="4165911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00485-D928-EEA4-77B2-A85D835ED797}"/>
              </a:ext>
            </a:extLst>
          </p:cNvPr>
          <p:cNvSpPr>
            <a:spLocks noGrp="1"/>
          </p:cNvSpPr>
          <p:nvPr>
            <p:ph type="title"/>
          </p:nvPr>
        </p:nvSpPr>
        <p:spPr>
          <a:xfrm>
            <a:off x="859537" y="728641"/>
            <a:ext cx="8066994" cy="243501"/>
          </a:xfrm>
        </p:spPr>
        <p:txBody>
          <a:bodyPr>
            <a:normAutofit fontScale="90000"/>
          </a:bodyPr>
          <a:lstStyle/>
          <a:p>
            <a:endParaRPr lang="en-US"/>
          </a:p>
        </p:txBody>
      </p:sp>
      <p:sp>
        <p:nvSpPr>
          <p:cNvPr id="3" name="Text Placeholder 2">
            <a:extLst>
              <a:ext uri="{FF2B5EF4-FFF2-40B4-BE49-F238E27FC236}">
                <a16:creationId xmlns:a16="http://schemas.microsoft.com/office/drawing/2014/main" id="{E2142D6B-050C-0EF3-0150-B42708077A84}"/>
              </a:ext>
            </a:extLst>
          </p:cNvPr>
          <p:cNvSpPr>
            <a:spLocks noGrp="1"/>
          </p:cNvSpPr>
          <p:nvPr>
            <p:ph type="body" idx="1"/>
          </p:nvPr>
        </p:nvSpPr>
        <p:spPr>
          <a:xfrm>
            <a:off x="724515" y="969383"/>
            <a:ext cx="7564075" cy="5577840"/>
          </a:xfrm>
        </p:spPr>
        <p:txBody>
          <a:bodyPr vert="horz" lIns="91440" tIns="45720" rIns="91440" bIns="45720" rtlCol="0" anchor="t">
            <a:noAutofit/>
          </a:bodyPr>
          <a:lstStyle/>
          <a:p>
            <a:pPr marL="285750" indent="-285750">
              <a:buFont typeface="Calibri" charset="2"/>
              <a:buChar char="-"/>
            </a:pPr>
            <a:r>
              <a:rPr lang="en-US" sz="1800">
                <a:solidFill>
                  <a:schemeClr val="tx1"/>
                </a:solidFill>
                <a:latin typeface="Calibri"/>
                <a:ea typeface="Calibri"/>
                <a:cs typeface="Calibri"/>
              </a:rPr>
              <a:t>Reduced functional decline</a:t>
            </a:r>
            <a:endParaRPr lang="en-US">
              <a:solidFill>
                <a:schemeClr val="tx1"/>
              </a:solidFill>
            </a:endParaRPr>
          </a:p>
          <a:p>
            <a:pPr marL="285750" indent="-285750">
              <a:buFont typeface="Calibri" charset="2"/>
              <a:buChar char="-"/>
            </a:pPr>
            <a:r>
              <a:rPr lang="en-US" sz="1800">
                <a:solidFill>
                  <a:schemeClr val="tx1"/>
                </a:solidFill>
                <a:latin typeface="Calibri"/>
                <a:ea typeface="Calibri"/>
                <a:cs typeface="Calibri"/>
              </a:rPr>
              <a:t>Shorter LOS- Reduced nursing home placement</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Lower costs without increased readmission</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Increase odds of living at home at discharge and 3 months after discharge. </a:t>
            </a:r>
            <a:endParaRPr lang="en-US" sz="1800" dirty="0">
              <a:solidFill>
                <a:schemeClr val="tx1"/>
              </a:solidFill>
              <a:latin typeface="Calibri"/>
              <a:ea typeface="Calibri"/>
              <a:cs typeface="Calibri"/>
            </a:endParaRPr>
          </a:p>
          <a:p>
            <a:pPr marL="285750" indent="-285750">
              <a:buFont typeface="Calibri" charset="2"/>
              <a:buChar char="-"/>
            </a:pPr>
            <a:r>
              <a:rPr lang="en-US" sz="1800" dirty="0">
                <a:solidFill>
                  <a:schemeClr val="tx1"/>
                </a:solidFill>
                <a:latin typeface="Calibri"/>
                <a:ea typeface="Calibri"/>
                <a:cs typeface="Calibri"/>
              </a:rPr>
              <a:t>Studies have shown more success of the ACE Unit model when it is located on one specialized unit with dedicated staff compared with ACE-like care for older patients on several different units</a:t>
            </a:r>
          </a:p>
          <a:p>
            <a:pPr marL="285750" indent="-285750">
              <a:buFont typeface="Calibri" charset="2"/>
              <a:buChar char="-"/>
            </a:pPr>
            <a:r>
              <a:rPr lang="en-US" sz="1800">
                <a:solidFill>
                  <a:schemeClr val="tx1"/>
                </a:solidFill>
                <a:latin typeface="Calibri"/>
                <a:ea typeface="Calibri"/>
                <a:cs typeface="Calibri"/>
              </a:rPr>
              <a:t>Improved patient satisfaction</a:t>
            </a:r>
            <a:endParaRPr lang="en-US" sz="1800" dirty="0">
              <a:solidFill>
                <a:schemeClr val="tx1"/>
              </a:solidFill>
              <a:latin typeface="Calibri"/>
              <a:ea typeface="Calibri"/>
              <a:cs typeface="Calibri"/>
            </a:endParaRPr>
          </a:p>
          <a:p>
            <a:endParaRPr lang="en-US" sz="1800" dirty="0">
              <a:solidFill>
                <a:schemeClr val="tx1"/>
              </a:solidFill>
              <a:latin typeface="Calibri"/>
              <a:ea typeface="Calibri"/>
              <a:cs typeface="Calibri"/>
            </a:endParaRPr>
          </a:p>
          <a:p>
            <a:r>
              <a:rPr lang="en-US" sz="1800">
                <a:solidFill>
                  <a:schemeClr val="tx1"/>
                </a:solidFill>
                <a:latin typeface="Calibri"/>
                <a:ea typeface="Calibri"/>
                <a:cs typeface="Calibri"/>
              </a:rPr>
              <a:t>Randomized trials show </a:t>
            </a:r>
            <a:r>
              <a:rPr lang="en-US" sz="1800" i="1">
                <a:solidFill>
                  <a:schemeClr val="tx1"/>
                </a:solidFill>
                <a:latin typeface="Calibri"/>
                <a:ea typeface="Calibri"/>
                <a:cs typeface="Calibri"/>
              </a:rPr>
              <a:t>higher rates of improved ADLs at discharge</a:t>
            </a:r>
            <a:r>
              <a:rPr lang="en-US" sz="1800">
                <a:solidFill>
                  <a:schemeClr val="tx1"/>
                </a:solidFill>
                <a:latin typeface="Calibri"/>
                <a:ea typeface="Calibri"/>
                <a:cs typeface="Calibri"/>
              </a:rPr>
              <a:t> in ACE patients vs usual care (34% vs 24%).</a:t>
            </a:r>
            <a:endParaRPr lang="en-US" sz="1800" dirty="0">
              <a:solidFill>
                <a:schemeClr val="tx1"/>
              </a:solidFill>
              <a:latin typeface="Calibri"/>
              <a:ea typeface="Calibri"/>
              <a:cs typeface="Calibri"/>
            </a:endParaRPr>
          </a:p>
          <a:p>
            <a:r>
              <a:rPr lang="en-US" sz="1800">
                <a:solidFill>
                  <a:schemeClr val="tx1"/>
                </a:solidFill>
                <a:latin typeface="Calibri"/>
                <a:ea typeface="Calibri"/>
                <a:cs typeface="Calibri"/>
              </a:rPr>
              <a:t>Some analyses show cost savings and fewer 30-day readmissions.</a:t>
            </a:r>
          </a:p>
          <a:p>
            <a:r>
              <a:rPr lang="en-US" sz="1800">
                <a:solidFill>
                  <a:schemeClr val="tx1"/>
                </a:solidFill>
                <a:latin typeface="Calibri"/>
                <a:ea typeface="Calibri"/>
                <a:cs typeface="Calibri"/>
              </a:rPr>
              <a:t>Sustained ACE quality programs report consistent </a:t>
            </a:r>
            <a:r>
              <a:rPr lang="en-US" sz="1800" i="1">
                <a:solidFill>
                  <a:schemeClr val="tx1"/>
                </a:solidFill>
                <a:latin typeface="Calibri"/>
                <a:ea typeface="Calibri"/>
                <a:cs typeface="Calibri"/>
              </a:rPr>
              <a:t>30-day readmission rates &lt;10%</a:t>
            </a:r>
            <a:r>
              <a:rPr lang="en-US" sz="1800">
                <a:solidFill>
                  <a:schemeClr val="tx1"/>
                </a:solidFill>
                <a:latin typeface="Calibri"/>
                <a:ea typeface="Calibri"/>
                <a:cs typeface="Calibri"/>
              </a:rPr>
              <a:t> and favorable mortality indices.</a:t>
            </a:r>
            <a:endParaRPr lang="en-US" sz="1800" dirty="0">
              <a:solidFill>
                <a:schemeClr val="tx1"/>
              </a:solidFill>
              <a:latin typeface="Calibri"/>
              <a:ea typeface="Calibri"/>
              <a:cs typeface="Calibri"/>
            </a:endParaRPr>
          </a:p>
          <a:p>
            <a:endParaRPr lang="en-US"/>
          </a:p>
        </p:txBody>
      </p:sp>
    </p:spTree>
    <p:extLst>
      <p:ext uri="{BB962C8B-B14F-4D97-AF65-F5344CB8AC3E}">
        <p14:creationId xmlns:p14="http://schemas.microsoft.com/office/powerpoint/2010/main" val="1811475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2167-B317-4075-502C-B9B58A47C450}"/>
              </a:ext>
            </a:extLst>
          </p:cNvPr>
          <p:cNvSpPr>
            <a:spLocks noGrp="1"/>
          </p:cNvSpPr>
          <p:nvPr>
            <p:ph type="title"/>
          </p:nvPr>
        </p:nvSpPr>
        <p:spPr>
          <a:xfrm>
            <a:off x="804671" y="12531"/>
            <a:ext cx="8387035" cy="462957"/>
          </a:xfrm>
        </p:spPr>
        <p:txBody>
          <a:bodyPr>
            <a:normAutofit fontScale="90000"/>
          </a:bodyPr>
          <a:lstStyle/>
          <a:p>
            <a:endParaRPr lang="en-US"/>
          </a:p>
        </p:txBody>
      </p:sp>
      <p:sp>
        <p:nvSpPr>
          <p:cNvPr id="3" name="Text Placeholder 2">
            <a:extLst>
              <a:ext uri="{FF2B5EF4-FFF2-40B4-BE49-F238E27FC236}">
                <a16:creationId xmlns:a16="http://schemas.microsoft.com/office/drawing/2014/main" id="{C6F673E7-4478-9773-141E-611121647238}"/>
              </a:ext>
            </a:extLst>
          </p:cNvPr>
          <p:cNvSpPr>
            <a:spLocks noGrp="1"/>
          </p:cNvSpPr>
          <p:nvPr>
            <p:ph type="body" idx="1"/>
          </p:nvPr>
        </p:nvSpPr>
        <p:spPr>
          <a:xfrm>
            <a:off x="585216" y="813816"/>
            <a:ext cx="8606489" cy="5020056"/>
          </a:xfrm>
        </p:spPr>
        <p:txBody>
          <a:bodyPr>
            <a:normAutofit lnSpcReduction="10000"/>
          </a:bodyPr>
          <a:lstStyle/>
          <a:p>
            <a:endParaRPr lang="en-US" sz="1200" dirty="0">
              <a:solidFill>
                <a:schemeClr val="tx1"/>
              </a:solidFill>
              <a:latin typeface="Aptos"/>
              <a:ea typeface="Calibri"/>
              <a:cs typeface="Calibri"/>
            </a:endParaRPr>
          </a:p>
          <a:p>
            <a:r>
              <a:rPr lang="en-US" b="1" dirty="0">
                <a:solidFill>
                  <a:schemeClr val="accent2">
                    <a:lumMod val="76000"/>
                  </a:schemeClr>
                </a:solidFill>
                <a:latin typeface="Calibri"/>
                <a:ea typeface="Calibri"/>
                <a:cs typeface="Calibri"/>
              </a:rPr>
              <a:t>AGS </a:t>
            </a:r>
            <a:r>
              <a:rPr lang="en-US" b="1" dirty="0" err="1">
                <a:solidFill>
                  <a:schemeClr val="accent2">
                    <a:lumMod val="76000"/>
                  </a:schemeClr>
                </a:solidFill>
                <a:latin typeface="Calibri"/>
                <a:ea typeface="Calibri"/>
                <a:cs typeface="Calibri"/>
              </a:rPr>
              <a:t>CoCare</a:t>
            </a:r>
            <a:r>
              <a:rPr lang="en-US" b="1" dirty="0">
                <a:solidFill>
                  <a:schemeClr val="accent2">
                    <a:lumMod val="76000"/>
                  </a:schemeClr>
                </a:solidFill>
                <a:latin typeface="Calibri"/>
                <a:ea typeface="Calibri"/>
                <a:cs typeface="Calibri"/>
              </a:rPr>
              <a:t> </a:t>
            </a:r>
            <a:endParaRPr lang="en-US" sz="1200" b="1" dirty="0">
              <a:solidFill>
                <a:schemeClr val="accent2">
                  <a:lumMod val="76000"/>
                </a:schemeClr>
              </a:solidFill>
              <a:latin typeface="Aptos"/>
              <a:ea typeface="Calibri"/>
              <a:cs typeface="Calibri"/>
            </a:endParaRPr>
          </a:p>
          <a:p>
            <a:r>
              <a:rPr lang="en-US">
                <a:solidFill>
                  <a:schemeClr val="tx1"/>
                </a:solidFill>
                <a:latin typeface="Calibri"/>
                <a:ea typeface="Calibri"/>
                <a:cs typeface="Calibri"/>
              </a:rPr>
              <a:t>Co-management of surgical patients by surgeons/ortho and hospitalists or </a:t>
            </a:r>
            <a:r>
              <a:rPr lang="en-US" dirty="0">
                <a:solidFill>
                  <a:schemeClr val="tx1"/>
                </a:solidFill>
                <a:latin typeface="Calibri"/>
                <a:ea typeface="Calibri"/>
                <a:cs typeface="Calibri"/>
              </a:rPr>
              <a:t>geriatricians</a:t>
            </a:r>
            <a:endParaRPr lang="en-US" sz="1200">
              <a:solidFill>
                <a:schemeClr val="tx1"/>
              </a:solidFill>
              <a:latin typeface="Aptos"/>
              <a:ea typeface="Calibri"/>
              <a:cs typeface="Calibri"/>
            </a:endParaRPr>
          </a:p>
          <a:p>
            <a:pPr marL="342900" indent="-342900">
              <a:buFont typeface="Calibri" charset="2"/>
              <a:buChar char="-"/>
            </a:pPr>
            <a:r>
              <a:rPr lang="en-US" dirty="0">
                <a:solidFill>
                  <a:schemeClr val="tx1"/>
                </a:solidFill>
                <a:latin typeface="Calibri"/>
                <a:ea typeface="Calibri"/>
                <a:cs typeface="Calibri"/>
              </a:rPr>
              <a:t>Hip fracture co-management is one model. (improve </a:t>
            </a:r>
            <a:r>
              <a:rPr lang="en-US" err="1">
                <a:solidFill>
                  <a:schemeClr val="tx1"/>
                </a:solidFill>
                <a:latin typeface="Calibri"/>
                <a:ea typeface="Calibri"/>
                <a:cs typeface="Calibri"/>
              </a:rPr>
              <a:t>periop</a:t>
            </a:r>
            <a:r>
              <a:rPr lang="en-US" dirty="0">
                <a:solidFill>
                  <a:schemeClr val="tx1"/>
                </a:solidFill>
                <a:latin typeface="Calibri"/>
                <a:ea typeface="Calibri"/>
                <a:cs typeface="Calibri"/>
              </a:rPr>
              <a:t> care of hip </a:t>
            </a:r>
            <a:r>
              <a:rPr lang="en-US">
                <a:solidFill>
                  <a:schemeClr val="tx1"/>
                </a:solidFill>
                <a:latin typeface="Calibri"/>
                <a:ea typeface="Calibri"/>
                <a:cs typeface="Calibri"/>
              </a:rPr>
              <a:t>fractures</a:t>
            </a:r>
            <a:r>
              <a:rPr lang="en-US" dirty="0">
                <a:solidFill>
                  <a:schemeClr val="tx1"/>
                </a:solidFill>
                <a:latin typeface="Calibri"/>
                <a:ea typeface="Calibri"/>
                <a:cs typeface="Calibri"/>
              </a:rPr>
              <a:t>)</a:t>
            </a:r>
          </a:p>
          <a:p>
            <a:r>
              <a:rPr lang="en-US">
                <a:solidFill>
                  <a:schemeClr val="tx1"/>
                </a:solidFill>
                <a:latin typeface="Calibri"/>
                <a:ea typeface="Calibri"/>
                <a:cs typeface="Calibri"/>
              </a:rPr>
              <a:t>Components: standardized protocols and order sets, frequent communication between surgeon and geriatrician, early discharge planning, and clear delineation of responsibilities </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a:p>
            <a:r>
              <a:rPr lang="en-US" u="sng">
                <a:solidFill>
                  <a:schemeClr val="tx1"/>
                </a:solidFill>
                <a:latin typeface="Calibri"/>
                <a:ea typeface="Calibri"/>
                <a:cs typeface="Calibri"/>
              </a:rPr>
              <a:t>Outcomes demonstrated</a:t>
            </a:r>
          </a:p>
          <a:p>
            <a:pPr marL="342900" indent="-342900">
              <a:buFont typeface="Calibri" charset="2"/>
              <a:buChar char="-"/>
            </a:pPr>
            <a:r>
              <a:rPr lang="en-US">
                <a:solidFill>
                  <a:schemeClr val="tx1"/>
                </a:solidFill>
                <a:latin typeface="Calibri"/>
                <a:ea typeface="Calibri"/>
                <a:cs typeface="Calibri"/>
              </a:rPr>
              <a:t>Reduced length of stay</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Reduced complication rates, readmissions &amp; mortality</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Reduced cost</a:t>
            </a:r>
            <a:endParaRPr lang="en-US" dirty="0">
              <a:solidFill>
                <a:schemeClr val="tx1"/>
              </a:solidFill>
              <a:latin typeface="Calibri"/>
              <a:ea typeface="Calibri"/>
              <a:cs typeface="Calibri"/>
            </a:endParaRPr>
          </a:p>
        </p:txBody>
      </p:sp>
    </p:spTree>
    <p:extLst>
      <p:ext uri="{BB962C8B-B14F-4D97-AF65-F5344CB8AC3E}">
        <p14:creationId xmlns:p14="http://schemas.microsoft.com/office/powerpoint/2010/main" val="4012382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4010-944C-8CF4-1E6A-F2A3001CE39A}"/>
              </a:ext>
            </a:extLst>
          </p:cNvPr>
          <p:cNvSpPr>
            <a:spLocks noGrp="1"/>
          </p:cNvSpPr>
          <p:nvPr>
            <p:ph type="title"/>
          </p:nvPr>
        </p:nvSpPr>
        <p:spPr>
          <a:xfrm>
            <a:off x="1216151" y="670899"/>
            <a:ext cx="7436059" cy="645837"/>
          </a:xfrm>
        </p:spPr>
        <p:txBody>
          <a:bodyPr>
            <a:normAutofit fontScale="90000"/>
          </a:bodyPr>
          <a:lstStyle/>
          <a:p>
            <a:endParaRPr lang="en-US"/>
          </a:p>
        </p:txBody>
      </p:sp>
      <p:sp>
        <p:nvSpPr>
          <p:cNvPr id="3" name="Text Placeholder 2">
            <a:extLst>
              <a:ext uri="{FF2B5EF4-FFF2-40B4-BE49-F238E27FC236}">
                <a16:creationId xmlns:a16="http://schemas.microsoft.com/office/drawing/2014/main" id="{CB286DE5-FAA5-B0E6-ACA8-D161154CDB05}"/>
              </a:ext>
            </a:extLst>
          </p:cNvPr>
          <p:cNvSpPr>
            <a:spLocks noGrp="1"/>
          </p:cNvSpPr>
          <p:nvPr>
            <p:ph type="body" idx="1"/>
          </p:nvPr>
        </p:nvSpPr>
        <p:spPr>
          <a:xfrm>
            <a:off x="500783" y="1716816"/>
            <a:ext cx="8773220" cy="4650746"/>
          </a:xfrm>
        </p:spPr>
        <p:txBody>
          <a:bodyPr/>
          <a:lstStyle/>
          <a:p>
            <a:endParaRPr lang="en-US"/>
          </a:p>
          <a:p>
            <a:endParaRPr lang="en-US" dirty="0"/>
          </a:p>
          <a:p>
            <a:endParaRPr lang="en-US" dirty="0"/>
          </a:p>
          <a:p>
            <a:endParaRPr lang="en-US" dirty="0"/>
          </a:p>
          <a:p>
            <a:endParaRPr lang="en-US" dirty="0"/>
          </a:p>
          <a:p>
            <a:endParaRPr lang="en-US" dirty="0"/>
          </a:p>
          <a:p>
            <a:endParaRPr lang="en-US" dirty="0"/>
          </a:p>
          <a:p>
            <a:endParaRPr lang="en-US" dirty="0"/>
          </a:p>
          <a:p>
            <a:pPr marL="342900" indent="-342900">
              <a:buFont typeface="Calibri" charset="2"/>
              <a:buChar char="-"/>
            </a:pPr>
            <a:r>
              <a:rPr lang="en-US">
                <a:solidFill>
                  <a:schemeClr val="tx1"/>
                </a:solidFill>
                <a:latin typeface="Calibri"/>
                <a:ea typeface="Calibri"/>
                <a:cs typeface="Calibri"/>
              </a:rPr>
              <a:t>CNA geriatric  aid </a:t>
            </a:r>
            <a:endParaRPr lang="en-US" dirty="0">
              <a:solidFill>
                <a:schemeClr val="tx1"/>
              </a:solidFill>
              <a:latin typeface="Calibri"/>
              <a:ea typeface="Calibri"/>
              <a:cs typeface="Calibri"/>
            </a:endParaRPr>
          </a:p>
        </p:txBody>
      </p:sp>
      <p:pic>
        <p:nvPicPr>
          <p:cNvPr id="5" name="Picture 4">
            <a:extLst>
              <a:ext uri="{FF2B5EF4-FFF2-40B4-BE49-F238E27FC236}">
                <a16:creationId xmlns:a16="http://schemas.microsoft.com/office/drawing/2014/main" id="{5FFDCE0E-81AD-5B3C-DDE8-913C14F810BD}"/>
              </a:ext>
            </a:extLst>
          </p:cNvPr>
          <p:cNvPicPr>
            <a:picLocks noChangeAspect="1"/>
          </p:cNvPicPr>
          <p:nvPr/>
        </p:nvPicPr>
        <p:blipFill>
          <a:blip r:embed="rId2"/>
          <a:stretch>
            <a:fillRect/>
          </a:stretch>
        </p:blipFill>
        <p:spPr>
          <a:xfrm>
            <a:off x="649105" y="1317785"/>
            <a:ext cx="7909314" cy="3424652"/>
          </a:xfrm>
          <a:prstGeom prst="rect">
            <a:avLst/>
          </a:prstGeom>
        </p:spPr>
      </p:pic>
    </p:spTree>
    <p:extLst>
      <p:ext uri="{BB962C8B-B14F-4D97-AF65-F5344CB8AC3E}">
        <p14:creationId xmlns:p14="http://schemas.microsoft.com/office/powerpoint/2010/main" val="1067374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F517-E9E5-EEBC-821D-7107FAB812C6}"/>
              </a:ext>
            </a:extLst>
          </p:cNvPr>
          <p:cNvSpPr>
            <a:spLocks noGrp="1"/>
          </p:cNvSpPr>
          <p:nvPr>
            <p:ph type="title"/>
          </p:nvPr>
        </p:nvSpPr>
        <p:spPr>
          <a:xfrm>
            <a:off x="1704975" y="291043"/>
            <a:ext cx="7664278" cy="394758"/>
          </a:xfrm>
        </p:spPr>
        <p:txBody>
          <a:bodyPr>
            <a:normAutofit fontScale="90000"/>
          </a:bodyPr>
          <a:lstStyle/>
          <a:p>
            <a:endParaRPr lang="en-US"/>
          </a:p>
        </p:txBody>
      </p:sp>
      <p:sp>
        <p:nvSpPr>
          <p:cNvPr id="3" name="Text Placeholder 2">
            <a:extLst>
              <a:ext uri="{FF2B5EF4-FFF2-40B4-BE49-F238E27FC236}">
                <a16:creationId xmlns:a16="http://schemas.microsoft.com/office/drawing/2014/main" id="{8BC8F50F-DB73-1CE9-C203-C91EE6502EF5}"/>
              </a:ext>
            </a:extLst>
          </p:cNvPr>
          <p:cNvSpPr>
            <a:spLocks noGrp="1"/>
          </p:cNvSpPr>
          <p:nvPr>
            <p:ph type="body" idx="1"/>
          </p:nvPr>
        </p:nvSpPr>
        <p:spPr>
          <a:xfrm>
            <a:off x="436706" y="685801"/>
            <a:ext cx="8837297" cy="6296792"/>
          </a:xfrm>
        </p:spPr>
        <p:txBody>
          <a:bodyPr vert="horz" lIns="91440" tIns="45720" rIns="91440" bIns="45720" rtlCol="0" anchor="t">
            <a:noAutofit/>
          </a:bodyPr>
          <a:lstStyle/>
          <a:p>
            <a:endParaRPr lang="en-US" b="1"/>
          </a:p>
          <a:p>
            <a:endParaRPr lang="en-US" b="1"/>
          </a:p>
          <a:p>
            <a:endParaRPr lang="en-US" b="1"/>
          </a:p>
          <a:p>
            <a:endParaRPr lang="en-US" b="1"/>
          </a:p>
          <a:p>
            <a:endParaRPr lang="en-US" b="1"/>
          </a:p>
          <a:p>
            <a:endParaRPr lang="en-US" b="1"/>
          </a:p>
          <a:p>
            <a:endParaRPr lang="en-US" b="1"/>
          </a:p>
          <a:p>
            <a:endParaRPr lang="en-US" b="1"/>
          </a:p>
          <a:p>
            <a:r>
              <a:rPr lang="en-US" sz="1800" b="1">
                <a:solidFill>
                  <a:schemeClr val="tx1"/>
                </a:solidFill>
                <a:latin typeface="Calibri"/>
                <a:ea typeface="Calibri"/>
                <a:cs typeface="Calibri"/>
              </a:rPr>
              <a:t>Outcomes</a:t>
            </a:r>
            <a:endParaRPr lang="en-US" sz="180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Reduced delirium incidence</a:t>
            </a:r>
          </a:p>
          <a:p>
            <a:pPr marL="285750" indent="-285750">
              <a:buFont typeface="Calibri" charset="2"/>
              <a:buChar char="-"/>
            </a:pPr>
            <a:r>
              <a:rPr lang="en-US" sz="1800">
                <a:solidFill>
                  <a:schemeClr val="tx1"/>
                </a:solidFill>
                <a:latin typeface="Calibri"/>
                <a:ea typeface="Calibri"/>
                <a:cs typeface="Calibri"/>
              </a:rPr>
              <a:t>Reduced falls</a:t>
            </a:r>
          </a:p>
          <a:p>
            <a:pPr marL="285750" indent="-285750">
              <a:buFont typeface="Calibri" charset="2"/>
              <a:buChar char="-"/>
            </a:pPr>
            <a:r>
              <a:rPr lang="en-US" sz="1800">
                <a:solidFill>
                  <a:schemeClr val="tx1"/>
                </a:solidFill>
                <a:latin typeface="Calibri"/>
                <a:ea typeface="Calibri"/>
                <a:cs typeface="Calibri"/>
              </a:rPr>
              <a:t>Cost savings</a:t>
            </a:r>
          </a:p>
          <a:p>
            <a:pPr marL="285750" indent="-285750">
              <a:buFont typeface="Calibri" charset="2"/>
              <a:buChar char="-"/>
            </a:pPr>
            <a:r>
              <a:rPr lang="en-US" sz="1800">
                <a:solidFill>
                  <a:schemeClr val="tx1"/>
                </a:solidFill>
                <a:latin typeface="Calibri"/>
                <a:ea typeface="Calibri"/>
                <a:cs typeface="Calibri"/>
              </a:rPr>
              <a:t>Improved patient satisfaction</a:t>
            </a:r>
          </a:p>
          <a:p>
            <a:pPr marL="285750" indent="-285750">
              <a:buFont typeface="Calibri" charset="2"/>
              <a:buChar char="-"/>
            </a:pPr>
            <a:r>
              <a:rPr lang="en-US" sz="1800">
                <a:solidFill>
                  <a:schemeClr val="tx1"/>
                </a:solidFill>
                <a:latin typeface="Calibri"/>
                <a:ea typeface="Calibri"/>
                <a:cs typeface="Calibri"/>
              </a:rPr>
              <a:t>Statistically significant reductions in delirium and related events.</a:t>
            </a:r>
          </a:p>
          <a:p>
            <a:endParaRPr lang="en-US" sz="1800" dirty="0">
              <a:latin typeface="Calibri"/>
              <a:ea typeface="Calibri"/>
              <a:cs typeface="Calibri"/>
            </a:endParaRPr>
          </a:p>
        </p:txBody>
      </p:sp>
      <p:pic>
        <p:nvPicPr>
          <p:cNvPr id="4" name="table">
            <a:extLst>
              <a:ext uri="{FF2B5EF4-FFF2-40B4-BE49-F238E27FC236}">
                <a16:creationId xmlns:a16="http://schemas.microsoft.com/office/drawing/2014/main" id="{F3637952-DCC4-F05A-D6AE-6A4EE04F3CF3}"/>
              </a:ext>
            </a:extLst>
          </p:cNvPr>
          <p:cNvPicPr>
            <a:picLocks noChangeAspect="1"/>
          </p:cNvPicPr>
          <p:nvPr/>
        </p:nvPicPr>
        <p:blipFill>
          <a:blip r:embed="rId3"/>
          <a:stretch>
            <a:fillRect/>
          </a:stretch>
        </p:blipFill>
        <p:spPr>
          <a:xfrm>
            <a:off x="1704975" y="793532"/>
            <a:ext cx="7569028" cy="3483827"/>
          </a:xfrm>
          <a:prstGeom prst="rect">
            <a:avLst/>
          </a:prstGeom>
        </p:spPr>
      </p:pic>
      <p:pic>
        <p:nvPicPr>
          <p:cNvPr id="5" name="Picture 4" descr="A logo for a company&#10;&#10;AI-generated content may be incorrect.">
            <a:extLst>
              <a:ext uri="{FF2B5EF4-FFF2-40B4-BE49-F238E27FC236}">
                <a16:creationId xmlns:a16="http://schemas.microsoft.com/office/drawing/2014/main" id="{786AD402-D5A0-8B41-1519-6643CAD0E3FF}"/>
              </a:ext>
            </a:extLst>
          </p:cNvPr>
          <p:cNvPicPr>
            <a:picLocks noChangeAspect="1"/>
          </p:cNvPicPr>
          <p:nvPr/>
        </p:nvPicPr>
        <p:blipFill>
          <a:blip r:embed="rId4"/>
          <a:stretch>
            <a:fillRect/>
          </a:stretch>
        </p:blipFill>
        <p:spPr>
          <a:xfrm>
            <a:off x="4855633" y="4436533"/>
            <a:ext cx="4131734" cy="1244600"/>
          </a:xfrm>
          <a:prstGeom prst="rect">
            <a:avLst/>
          </a:prstGeom>
        </p:spPr>
      </p:pic>
    </p:spTree>
    <p:extLst>
      <p:ext uri="{BB962C8B-B14F-4D97-AF65-F5344CB8AC3E}">
        <p14:creationId xmlns:p14="http://schemas.microsoft.com/office/powerpoint/2010/main" val="732919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8B4F-10DD-E429-89D2-F07875E88BBB}"/>
              </a:ext>
            </a:extLst>
          </p:cNvPr>
          <p:cNvSpPr>
            <a:spLocks noGrp="1"/>
          </p:cNvSpPr>
          <p:nvPr>
            <p:ph type="title"/>
          </p:nvPr>
        </p:nvSpPr>
        <p:spPr>
          <a:xfrm>
            <a:off x="1179575" y="542883"/>
            <a:ext cx="6969715" cy="408093"/>
          </a:xfrm>
        </p:spPr>
        <p:txBody>
          <a:bodyPr>
            <a:normAutofit fontScale="90000"/>
          </a:bodyPr>
          <a:lstStyle/>
          <a:p>
            <a:endParaRPr lang="en-US"/>
          </a:p>
        </p:txBody>
      </p:sp>
      <p:sp>
        <p:nvSpPr>
          <p:cNvPr id="3" name="Text Placeholder 2">
            <a:extLst>
              <a:ext uri="{FF2B5EF4-FFF2-40B4-BE49-F238E27FC236}">
                <a16:creationId xmlns:a16="http://schemas.microsoft.com/office/drawing/2014/main" id="{E44A84BC-AB7D-3275-52D2-C56351EA1A9E}"/>
              </a:ext>
            </a:extLst>
          </p:cNvPr>
          <p:cNvSpPr>
            <a:spLocks noGrp="1"/>
          </p:cNvSpPr>
          <p:nvPr>
            <p:ph type="body" idx="1"/>
          </p:nvPr>
        </p:nvSpPr>
        <p:spPr>
          <a:xfrm>
            <a:off x="512065" y="1234439"/>
            <a:ext cx="8574786" cy="5518785"/>
          </a:xfrm>
        </p:spPr>
        <p:txBody>
          <a:bodyPr>
            <a:normAutofit fontScale="77500" lnSpcReduction="20000"/>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latin typeface="Times New Roman" panose="02020603050405020304" pitchFamily="18" charset="0"/>
              <a:ea typeface="Times New Roman" panose="02020603050405020304" pitchFamily="18" charset="0"/>
            </a:endParaRPr>
          </a:p>
          <a:p>
            <a:endParaRPr lang="en-US">
              <a:latin typeface="Times New Roman" panose="02020603050405020304" pitchFamily="18" charset="0"/>
              <a:ea typeface="Times New Roman" panose="02020603050405020304" pitchFamily="18" charset="0"/>
            </a:endParaRPr>
          </a:p>
          <a:p>
            <a:endParaRPr lang="en-US">
              <a:latin typeface="Times New Roman" panose="02020603050405020304" pitchFamily="18" charset="0"/>
              <a:ea typeface="Times New Roman" panose="02020603050405020304" pitchFamily="18" charset="0"/>
            </a:endParaRPr>
          </a:p>
          <a:p>
            <a:endParaRPr lang="en-US">
              <a:latin typeface="Times New Roman" panose="02020603050405020304" pitchFamily="18" charset="0"/>
              <a:ea typeface="Times New Roman" panose="02020603050405020304" pitchFamily="18" charset="0"/>
            </a:endParaRPr>
          </a:p>
          <a:p>
            <a:endParaRPr lang="en-US">
              <a:latin typeface="Times New Roman" panose="02020603050405020304" pitchFamily="18" charset="0"/>
              <a:ea typeface="Times New Roman" panose="02020603050405020304" pitchFamily="18" charset="0"/>
            </a:endParaRPr>
          </a:p>
          <a:p>
            <a:r>
              <a:rPr lang="en-US">
                <a:latin typeface="Times New Roman" panose="02020603050405020304" pitchFamily="18" charset="0"/>
                <a:ea typeface="Times New Roman" panose="02020603050405020304" pitchFamily="18" charset="0"/>
              </a:rPr>
              <a:t>An initiative of the John A. Hartford Foundation and the Institute for Healthcare Improvement in partnership with the American Hospital Association and the Catholic Health Association of the United States (http://www.ihi.org/Engage/Initiatives/Age-Friendly-Health-Systems/Pages/default.as)</a:t>
            </a:r>
          </a:p>
          <a:p>
            <a:endParaRPr lang="en-US"/>
          </a:p>
          <a:p>
            <a:endParaRPr lang="en-US"/>
          </a:p>
        </p:txBody>
      </p:sp>
      <p:pic>
        <p:nvPicPr>
          <p:cNvPr id="4" name="table">
            <a:extLst>
              <a:ext uri="{FF2B5EF4-FFF2-40B4-BE49-F238E27FC236}">
                <a16:creationId xmlns:a16="http://schemas.microsoft.com/office/drawing/2014/main" id="{46C6BFAA-B406-E7FC-54A5-AE2741334D66}"/>
              </a:ext>
            </a:extLst>
          </p:cNvPr>
          <p:cNvPicPr>
            <a:picLocks noChangeAspect="1"/>
          </p:cNvPicPr>
          <p:nvPr/>
        </p:nvPicPr>
        <p:blipFill>
          <a:blip r:embed="rId2"/>
          <a:stretch>
            <a:fillRect/>
          </a:stretch>
        </p:blipFill>
        <p:spPr>
          <a:xfrm>
            <a:off x="662639" y="1203528"/>
            <a:ext cx="7109761" cy="3973675"/>
          </a:xfrm>
          <a:prstGeom prst="rect">
            <a:avLst/>
          </a:prstGeom>
        </p:spPr>
      </p:pic>
    </p:spTree>
    <p:extLst>
      <p:ext uri="{BB962C8B-B14F-4D97-AF65-F5344CB8AC3E}">
        <p14:creationId xmlns:p14="http://schemas.microsoft.com/office/powerpoint/2010/main" val="567402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EEDA-9AB1-F92B-6355-D76497EB0EA9}"/>
              </a:ext>
            </a:extLst>
          </p:cNvPr>
          <p:cNvSpPr>
            <a:spLocks noGrp="1"/>
          </p:cNvSpPr>
          <p:nvPr>
            <p:ph type="title"/>
          </p:nvPr>
        </p:nvSpPr>
        <p:spPr>
          <a:xfrm>
            <a:off x="1316736" y="341715"/>
            <a:ext cx="7967090" cy="453813"/>
          </a:xfrm>
        </p:spPr>
        <p:txBody>
          <a:bodyPr>
            <a:normAutofit fontScale="90000"/>
          </a:bodyPr>
          <a:lstStyle/>
          <a:p>
            <a:endParaRPr lang="en-US"/>
          </a:p>
        </p:txBody>
      </p:sp>
      <p:sp>
        <p:nvSpPr>
          <p:cNvPr id="3" name="Text Placeholder 2">
            <a:extLst>
              <a:ext uri="{FF2B5EF4-FFF2-40B4-BE49-F238E27FC236}">
                <a16:creationId xmlns:a16="http://schemas.microsoft.com/office/drawing/2014/main" id="{A1879253-F54A-50D7-0017-39649283C166}"/>
              </a:ext>
            </a:extLst>
          </p:cNvPr>
          <p:cNvSpPr>
            <a:spLocks noGrp="1"/>
          </p:cNvSpPr>
          <p:nvPr>
            <p:ph type="body" idx="1"/>
          </p:nvPr>
        </p:nvSpPr>
        <p:spPr>
          <a:xfrm>
            <a:off x="411480" y="886968"/>
            <a:ext cx="8862523" cy="4500880"/>
          </a:xfrm>
        </p:spPr>
        <p:txBody>
          <a:bodyPr/>
          <a:lstStyle/>
          <a:p>
            <a:r>
              <a:rPr lang="en-US" b="1" dirty="0">
                <a:solidFill>
                  <a:schemeClr val="accent2">
                    <a:lumMod val="76000"/>
                  </a:schemeClr>
                </a:solidFill>
                <a:latin typeface="Calibri"/>
                <a:ea typeface="Calibri"/>
                <a:cs typeface="Calibri"/>
              </a:rPr>
              <a:t>4 </a:t>
            </a:r>
            <a:r>
              <a:rPr lang="en-US" b="1">
                <a:solidFill>
                  <a:schemeClr val="accent2">
                    <a:lumMod val="76000"/>
                  </a:schemeClr>
                </a:solidFill>
                <a:latin typeface="Calibri"/>
                <a:ea typeface="Calibri"/>
                <a:cs typeface="Calibri"/>
              </a:rPr>
              <a:t>M’s</a:t>
            </a:r>
            <a:endParaRPr lang="en-US">
              <a:solidFill>
                <a:srgbClr val="000000"/>
              </a:solidFill>
              <a:latin typeface="Trebuchet MS" panose="020B0603020202020204"/>
              <a:ea typeface="Calibri"/>
              <a:cs typeface="Calibri"/>
            </a:endParaRPr>
          </a:p>
          <a:p>
            <a:pPr marL="285750" indent="-285750">
              <a:buFont typeface="Calibri" charset="2"/>
              <a:buChar char="-"/>
            </a:pPr>
            <a:r>
              <a:rPr lang="en-US" sz="1800">
                <a:solidFill>
                  <a:schemeClr val="tx1"/>
                </a:solidFill>
                <a:latin typeface="Calibri"/>
                <a:ea typeface="Calibri"/>
                <a:cs typeface="Calibri"/>
              </a:rPr>
              <a:t>Our</a:t>
            </a:r>
            <a:r>
              <a:rPr lang="en-US" sz="1800" dirty="0">
                <a:solidFill>
                  <a:schemeClr val="tx1"/>
                </a:solidFill>
                <a:latin typeface="Calibri"/>
                <a:ea typeface="Calibri"/>
                <a:cs typeface="Calibri"/>
              </a:rPr>
              <a:t> health needs become more complex as we get older, and what matters most to us may vary also.</a:t>
            </a:r>
            <a:endParaRPr lang="en-US" dirty="0">
              <a:solidFill>
                <a:schemeClr val="tx1"/>
              </a:solidFill>
            </a:endParaRPr>
          </a:p>
          <a:p>
            <a:endParaRPr lang="en-US" dirty="0"/>
          </a:p>
        </p:txBody>
      </p:sp>
      <p:pic>
        <p:nvPicPr>
          <p:cNvPr id="5" name="Picture 4">
            <a:extLst>
              <a:ext uri="{FF2B5EF4-FFF2-40B4-BE49-F238E27FC236}">
                <a16:creationId xmlns:a16="http://schemas.microsoft.com/office/drawing/2014/main" id="{25723C59-75F3-EA93-9D95-701C6B70EE45}"/>
              </a:ext>
            </a:extLst>
          </p:cNvPr>
          <p:cNvPicPr>
            <a:picLocks noChangeAspect="1"/>
          </p:cNvPicPr>
          <p:nvPr/>
        </p:nvPicPr>
        <p:blipFill>
          <a:blip r:embed="rId2"/>
          <a:stretch>
            <a:fillRect/>
          </a:stretch>
        </p:blipFill>
        <p:spPr>
          <a:xfrm>
            <a:off x="1536613" y="1919319"/>
            <a:ext cx="7526705" cy="5161566"/>
          </a:xfrm>
          <a:prstGeom prst="rect">
            <a:avLst/>
          </a:prstGeom>
        </p:spPr>
      </p:pic>
    </p:spTree>
    <p:extLst>
      <p:ext uri="{BB962C8B-B14F-4D97-AF65-F5344CB8AC3E}">
        <p14:creationId xmlns:p14="http://schemas.microsoft.com/office/powerpoint/2010/main" val="1393206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medical care&#10;&#10;AI-generated content may be incorrect.">
            <a:extLst>
              <a:ext uri="{FF2B5EF4-FFF2-40B4-BE49-F238E27FC236}">
                <a16:creationId xmlns:a16="http://schemas.microsoft.com/office/drawing/2014/main" id="{101D94FB-0CE6-990D-1662-A13DA7A26750}"/>
              </a:ext>
            </a:extLst>
          </p:cNvPr>
          <p:cNvPicPr>
            <a:picLocks noChangeAspect="1"/>
          </p:cNvPicPr>
          <p:nvPr/>
        </p:nvPicPr>
        <p:blipFill>
          <a:blip r:embed="rId2"/>
          <a:stretch>
            <a:fillRect/>
          </a:stretch>
        </p:blipFill>
        <p:spPr>
          <a:xfrm>
            <a:off x="2109788" y="407194"/>
            <a:ext cx="6400799" cy="4841081"/>
          </a:xfrm>
          <a:prstGeom prst="rect">
            <a:avLst/>
          </a:prstGeom>
        </p:spPr>
      </p:pic>
    </p:spTree>
    <p:extLst>
      <p:ext uri="{BB962C8B-B14F-4D97-AF65-F5344CB8AC3E}">
        <p14:creationId xmlns:p14="http://schemas.microsoft.com/office/powerpoint/2010/main" val="1416445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AE4A-7A99-1A1F-E509-E5D787314431}"/>
              </a:ext>
            </a:extLst>
          </p:cNvPr>
          <p:cNvSpPr>
            <a:spLocks noGrp="1"/>
          </p:cNvSpPr>
          <p:nvPr>
            <p:ph type="title"/>
          </p:nvPr>
        </p:nvSpPr>
        <p:spPr>
          <a:xfrm>
            <a:off x="1453895" y="39963"/>
            <a:ext cx="7673803" cy="590973"/>
          </a:xfrm>
        </p:spPr>
        <p:txBody>
          <a:bodyPr>
            <a:normAutofit fontScale="90000"/>
          </a:bodyPr>
          <a:lstStyle/>
          <a:p>
            <a:endParaRPr lang="en-US"/>
          </a:p>
        </p:txBody>
      </p:sp>
      <p:sp>
        <p:nvSpPr>
          <p:cNvPr id="3" name="Text Placeholder 2">
            <a:extLst>
              <a:ext uri="{FF2B5EF4-FFF2-40B4-BE49-F238E27FC236}">
                <a16:creationId xmlns:a16="http://schemas.microsoft.com/office/drawing/2014/main" id="{3556602A-CB3C-9464-45AA-143F3737D9F4}"/>
              </a:ext>
            </a:extLst>
          </p:cNvPr>
          <p:cNvSpPr>
            <a:spLocks noGrp="1"/>
          </p:cNvSpPr>
          <p:nvPr>
            <p:ph type="body" idx="1"/>
          </p:nvPr>
        </p:nvSpPr>
        <p:spPr>
          <a:xfrm>
            <a:off x="752117" y="469300"/>
            <a:ext cx="8752795" cy="6391656"/>
          </a:xfrm>
        </p:spPr>
        <p:txBody>
          <a:bodyPr>
            <a:normAutofit/>
          </a:bodyPr>
          <a:lstStyle/>
          <a:p>
            <a:r>
              <a:rPr lang="en-US" b="1">
                <a:solidFill>
                  <a:schemeClr val="accent2">
                    <a:lumMod val="76000"/>
                  </a:schemeClr>
                </a:solidFill>
                <a:latin typeface="Calibri"/>
                <a:ea typeface="Calibri"/>
                <a:cs typeface="Calibri"/>
              </a:rPr>
              <a:t>Hospital-at-Home Models</a:t>
            </a:r>
          </a:p>
          <a:p>
            <a:r>
              <a:rPr lang="en-US" dirty="0">
                <a:solidFill>
                  <a:schemeClr val="tx1"/>
                </a:solidFill>
                <a:latin typeface="Calibri"/>
                <a:ea typeface="Calibri"/>
                <a:cs typeface="Calibri"/>
              </a:rPr>
              <a:t>Type of hospital care that enables some patients who need </a:t>
            </a:r>
            <a:r>
              <a:rPr lang="en-US">
                <a:solidFill>
                  <a:schemeClr val="tx1"/>
                </a:solidFill>
                <a:latin typeface="Calibri"/>
                <a:ea typeface="Calibri"/>
                <a:cs typeface="Calibri"/>
              </a:rPr>
              <a:t>less</a:t>
            </a:r>
            <a:r>
              <a:rPr lang="en-US" dirty="0">
                <a:solidFill>
                  <a:schemeClr val="tx1"/>
                </a:solidFill>
                <a:latin typeface="Calibri"/>
                <a:ea typeface="Calibri"/>
                <a:cs typeface="Calibri"/>
              </a:rPr>
              <a:t> acute care to receive that care in their homes. </a:t>
            </a:r>
          </a:p>
          <a:p>
            <a:r>
              <a:rPr lang="en-US" dirty="0">
                <a:solidFill>
                  <a:schemeClr val="tx1"/>
                </a:solidFill>
                <a:latin typeface="Calibri"/>
                <a:ea typeface="Calibri"/>
                <a:cs typeface="Calibri"/>
              </a:rPr>
              <a:t>These patients still require some acute level services but are generally stable. </a:t>
            </a:r>
          </a:p>
          <a:p>
            <a:r>
              <a:rPr lang="en-US" dirty="0">
                <a:solidFill>
                  <a:schemeClr val="tx1"/>
                </a:solidFill>
                <a:latin typeface="Calibri"/>
                <a:ea typeface="Calibri"/>
                <a:cs typeface="Calibri"/>
              </a:rPr>
              <a:t>Examples: Intravenous therapy or oncology patients requiring ongoing chemotherapy, IV diuresis </a:t>
            </a:r>
            <a:r>
              <a:rPr lang="en-US" dirty="0" err="1">
                <a:solidFill>
                  <a:schemeClr val="tx1"/>
                </a:solidFill>
                <a:latin typeface="Calibri"/>
                <a:ea typeface="Calibri"/>
                <a:cs typeface="Calibri"/>
              </a:rPr>
              <a:t>etc</a:t>
            </a:r>
            <a:r>
              <a:rPr lang="en-US" dirty="0">
                <a:solidFill>
                  <a:schemeClr val="tx1"/>
                </a:solidFill>
                <a:latin typeface="Calibri"/>
                <a:ea typeface="Calibri"/>
                <a:cs typeface="Calibri"/>
              </a:rPr>
              <a:t>. </a:t>
            </a:r>
          </a:p>
          <a:p>
            <a:r>
              <a:rPr lang="en-US">
                <a:solidFill>
                  <a:schemeClr val="tx1"/>
                </a:solidFill>
                <a:latin typeface="Calibri"/>
                <a:ea typeface="Calibri"/>
                <a:cs typeface="Calibri"/>
              </a:rPr>
              <a:t>This care delivery model has been shown to improve clinical outcomes as well as improved patient satisfaction.</a:t>
            </a:r>
            <a:endParaRPr lang="en-US" dirty="0">
              <a:solidFill>
                <a:schemeClr val="tx1"/>
              </a:solidFill>
              <a:latin typeface="Calibri"/>
              <a:ea typeface="Calibri"/>
              <a:cs typeface="Calibri"/>
            </a:endParaRPr>
          </a:p>
          <a:p>
            <a:endParaRPr lang="en-US" u="sng" dirty="0">
              <a:solidFill>
                <a:schemeClr val="tx1"/>
              </a:solidFill>
              <a:latin typeface="Calibri"/>
              <a:ea typeface="Calibri"/>
              <a:cs typeface="Calibri"/>
            </a:endParaRPr>
          </a:p>
          <a:p>
            <a:r>
              <a:rPr lang="en-US" u="sng">
                <a:solidFill>
                  <a:schemeClr val="tx1"/>
                </a:solidFill>
                <a:latin typeface="Calibri"/>
                <a:ea typeface="Calibri"/>
                <a:cs typeface="Calibri"/>
              </a:rPr>
              <a:t>Outcomes</a:t>
            </a:r>
            <a:r>
              <a:rPr lang="en-US">
                <a:solidFill>
                  <a:schemeClr val="tx1"/>
                </a:solidFill>
                <a:latin typeface="Calibri"/>
                <a:ea typeface="Calibri"/>
                <a:cs typeface="Calibri"/>
              </a:rPr>
              <a:t>:</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Lower delirium rates</a:t>
            </a:r>
          </a:p>
          <a:p>
            <a:pPr marL="342900" indent="-342900">
              <a:buFont typeface="Calibri" charset="2"/>
              <a:buChar char="-"/>
            </a:pPr>
            <a:r>
              <a:rPr lang="en-US">
                <a:solidFill>
                  <a:schemeClr val="tx1"/>
                </a:solidFill>
                <a:latin typeface="Calibri"/>
                <a:ea typeface="Calibri"/>
                <a:cs typeface="Calibri"/>
              </a:rPr>
              <a:t>Higher patient satisfaction</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Reduced functional decline</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Lower cost</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No difference in 6-month mortality or readmission but may reduce likelihood of nursing home care</a:t>
            </a:r>
            <a:endParaRPr lang="en-US" dirty="0">
              <a:solidFill>
                <a:schemeClr val="tx1"/>
              </a:solidFill>
              <a:latin typeface="Calibri"/>
              <a:ea typeface="Calibri"/>
              <a:cs typeface="Calibri"/>
            </a:endParaRPr>
          </a:p>
          <a:p>
            <a:endParaRPr lang="en-US"/>
          </a:p>
        </p:txBody>
      </p:sp>
    </p:spTree>
    <p:extLst>
      <p:ext uri="{BB962C8B-B14F-4D97-AF65-F5344CB8AC3E}">
        <p14:creationId xmlns:p14="http://schemas.microsoft.com/office/powerpoint/2010/main" val="3627444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E5281-C37B-C97C-B671-2DEF06AA06FD}"/>
              </a:ext>
            </a:extLst>
          </p:cNvPr>
          <p:cNvSpPr>
            <a:spLocks noGrp="1"/>
          </p:cNvSpPr>
          <p:nvPr>
            <p:ph type="title"/>
          </p:nvPr>
        </p:nvSpPr>
        <p:spPr>
          <a:xfrm>
            <a:off x="493775" y="323427"/>
            <a:ext cx="7774387" cy="435525"/>
          </a:xfrm>
        </p:spPr>
        <p:txBody>
          <a:bodyPr>
            <a:normAutofit fontScale="90000"/>
          </a:bodyPr>
          <a:lstStyle/>
          <a:p>
            <a:endParaRPr lang="en-US"/>
          </a:p>
        </p:txBody>
      </p:sp>
      <p:sp>
        <p:nvSpPr>
          <p:cNvPr id="3" name="Text Placeholder 2">
            <a:extLst>
              <a:ext uri="{FF2B5EF4-FFF2-40B4-BE49-F238E27FC236}">
                <a16:creationId xmlns:a16="http://schemas.microsoft.com/office/drawing/2014/main" id="{44776E4B-BCF7-296B-B845-B5F350000C74}"/>
              </a:ext>
            </a:extLst>
          </p:cNvPr>
          <p:cNvSpPr>
            <a:spLocks noGrp="1"/>
          </p:cNvSpPr>
          <p:nvPr>
            <p:ph type="body" idx="1"/>
          </p:nvPr>
        </p:nvSpPr>
        <p:spPr>
          <a:xfrm>
            <a:off x="493775" y="767726"/>
            <a:ext cx="8780228" cy="5501301"/>
          </a:xfrm>
        </p:spPr>
        <p:txBody>
          <a:bodyPr>
            <a:normAutofit fontScale="92500"/>
          </a:bodyPr>
          <a:lstStyle/>
          <a:p>
            <a:pPr>
              <a:lnSpc>
                <a:spcPct val="110000"/>
              </a:lnSpc>
              <a:buSzTx/>
              <a:defRPr sz="2400"/>
            </a:pPr>
            <a:r>
              <a:rPr lang="en-US" b="1">
                <a:solidFill>
                  <a:schemeClr val="accent2">
                    <a:lumMod val="76000"/>
                  </a:schemeClr>
                </a:solidFill>
                <a:latin typeface="Calibri"/>
                <a:ea typeface="Calibri"/>
                <a:cs typeface="Calibri"/>
              </a:rPr>
              <a:t>Choosing Wisely Program</a:t>
            </a:r>
            <a:endParaRPr lang="en-US" b="1" dirty="0">
              <a:solidFill>
                <a:schemeClr val="accent2">
                  <a:lumMod val="76000"/>
                </a:schemeClr>
              </a:solidFill>
              <a:latin typeface="Calibri"/>
              <a:ea typeface="Calibri"/>
              <a:cs typeface="Calibri"/>
            </a:endParaRPr>
          </a:p>
          <a:p>
            <a:pPr>
              <a:lnSpc>
                <a:spcPct val="110000"/>
              </a:lnSpc>
              <a:buSzTx/>
              <a:defRPr sz="2400"/>
            </a:pPr>
            <a:r>
              <a:rPr lang="en-US" sz="2400">
                <a:solidFill>
                  <a:schemeClr val="tx1"/>
                </a:solidFill>
                <a:latin typeface="Calibri"/>
                <a:ea typeface="Calibri"/>
                <a:cs typeface="Calibri"/>
              </a:rPr>
              <a:t>Recommendations based on the American Board of Internal Medicine Foundation’s Choosing Wisely® Campaign</a:t>
            </a:r>
            <a:endParaRPr lang="en-US" sz="2400" dirty="0">
              <a:solidFill>
                <a:schemeClr val="tx1"/>
              </a:solidFill>
              <a:latin typeface="Calibri"/>
              <a:ea typeface="Calibri"/>
              <a:cs typeface="Calibri"/>
            </a:endParaRPr>
          </a:p>
          <a:p>
            <a:pPr marL="342900" indent="-342900">
              <a:lnSpc>
                <a:spcPct val="110000"/>
              </a:lnSpc>
              <a:buSzTx/>
              <a:buFont typeface="Calibri" charset="2"/>
              <a:buChar char="-"/>
              <a:defRPr sz="2400"/>
            </a:pPr>
            <a:r>
              <a:rPr lang="en-US">
                <a:solidFill>
                  <a:schemeClr val="tx1"/>
                </a:solidFill>
                <a:latin typeface="Calibri"/>
                <a:ea typeface="Calibri"/>
                <a:cs typeface="Calibri"/>
              </a:rPr>
              <a:t>Eating and Feeding: Do not recommend percutaneous feeding tubes in patients with advanced dementia; instead, offer oral assisted feeding. </a:t>
            </a:r>
            <a:endParaRPr lang="en-US" dirty="0">
              <a:solidFill>
                <a:schemeClr val="tx1"/>
              </a:solidFill>
              <a:latin typeface="Calibri"/>
              <a:ea typeface="Calibri"/>
              <a:cs typeface="Calibri"/>
            </a:endParaRPr>
          </a:p>
          <a:p>
            <a:pPr marL="342900" indent="-342900">
              <a:lnSpc>
                <a:spcPct val="110000"/>
              </a:lnSpc>
              <a:buSzTx/>
              <a:buFont typeface="Calibri" charset="2"/>
              <a:buChar char="-"/>
              <a:defRPr sz="2400"/>
            </a:pPr>
            <a:r>
              <a:rPr lang="en-US" dirty="0">
                <a:solidFill>
                  <a:schemeClr val="tx1"/>
                </a:solidFill>
                <a:latin typeface="Calibri"/>
                <a:ea typeface="Calibri"/>
                <a:cs typeface="Calibri"/>
              </a:rPr>
              <a:t>Avoid prescription appetite stimulants or high-calorie supplements to treat anorexia or cachexia in older adults; instead, optimize social supports, provide feeding assistance, and clarify goals and expectations</a:t>
            </a:r>
          </a:p>
          <a:p>
            <a:pPr>
              <a:buSzTx/>
              <a:defRPr sz="2400"/>
            </a:pPr>
            <a:r>
              <a:rPr lang="en-US">
                <a:solidFill>
                  <a:schemeClr val="tx1"/>
                </a:solidFill>
                <a:latin typeface="Calibri"/>
                <a:ea typeface="Calibri"/>
                <a:cs typeface="Calibri"/>
              </a:rPr>
              <a:t>Prevent delirium:</a:t>
            </a:r>
            <a:endParaRPr lang="en-US" dirty="0">
              <a:solidFill>
                <a:schemeClr val="tx1"/>
              </a:solidFill>
              <a:latin typeface="Calibri"/>
              <a:ea typeface="Calibri"/>
              <a:cs typeface="Calibri"/>
            </a:endParaRPr>
          </a:p>
          <a:p>
            <a:pPr marL="342900" indent="-342900">
              <a:buSzTx/>
              <a:buFont typeface="Calibri" charset="2"/>
              <a:buChar char="-"/>
              <a:defRPr sz="2400"/>
            </a:pPr>
            <a:r>
              <a:rPr lang="en-US">
                <a:solidFill>
                  <a:schemeClr val="tx1"/>
                </a:solidFill>
                <a:latin typeface="Calibri"/>
                <a:ea typeface="Calibri"/>
                <a:cs typeface="Calibri"/>
              </a:rPr>
              <a:t>Avoid physical restraints to manage behavioral symptoms of hospitalized </a:t>
            </a:r>
            <a:r>
              <a:rPr lang="en-US" dirty="0">
                <a:solidFill>
                  <a:schemeClr val="tx1"/>
                </a:solidFill>
                <a:latin typeface="Calibri"/>
                <a:ea typeface="Calibri"/>
                <a:cs typeface="Calibri"/>
              </a:rPr>
              <a:t>older adults with delirium.</a:t>
            </a:r>
          </a:p>
          <a:p>
            <a:pPr marL="342900" indent="-342900">
              <a:buSzTx/>
              <a:buFont typeface="Calibri" charset="2"/>
              <a:buChar char="-"/>
              <a:defRPr sz="2400"/>
            </a:pPr>
            <a:r>
              <a:rPr lang="en-US">
                <a:solidFill>
                  <a:schemeClr val="tx1"/>
                </a:solidFill>
                <a:latin typeface="Calibri"/>
                <a:ea typeface="Calibri"/>
                <a:cs typeface="Calibri"/>
              </a:rPr>
              <a:t>Do not use benzodiazepines or other sedative-hypnotics in older adults as first choice for insomnia, agitation, or delirium.</a:t>
            </a:r>
            <a:endParaRPr lang="en-US" dirty="0">
              <a:solidFill>
                <a:schemeClr val="tx1"/>
              </a:solidFill>
              <a:latin typeface="Calibri"/>
              <a:ea typeface="Calibri"/>
              <a:cs typeface="Calibri"/>
            </a:endParaRPr>
          </a:p>
          <a:p>
            <a:pPr>
              <a:lnSpc>
                <a:spcPct val="110000"/>
              </a:lnSpc>
              <a:buSzTx/>
              <a:defRPr sz="2400"/>
            </a:pPr>
            <a:endParaRPr lang="en-US"/>
          </a:p>
        </p:txBody>
      </p:sp>
    </p:spTree>
    <p:extLst>
      <p:ext uri="{BB962C8B-B14F-4D97-AF65-F5344CB8AC3E}">
        <p14:creationId xmlns:p14="http://schemas.microsoft.com/office/powerpoint/2010/main" val="649988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425B-97F0-4D3A-A279-B4798A97005E}"/>
              </a:ext>
            </a:extLst>
          </p:cNvPr>
          <p:cNvSpPr>
            <a:spLocks noGrp="1"/>
          </p:cNvSpPr>
          <p:nvPr>
            <p:ph type="title"/>
          </p:nvPr>
        </p:nvSpPr>
        <p:spPr>
          <a:xfrm>
            <a:off x="850055" y="778256"/>
            <a:ext cx="7664659" cy="376072"/>
          </a:xfrm>
        </p:spPr>
        <p:txBody>
          <a:bodyPr>
            <a:noAutofit/>
          </a:bodyPr>
          <a:lstStyle/>
          <a:p>
            <a:r>
              <a:rPr lang="en-US" sz="2000" b="1">
                <a:solidFill>
                  <a:schemeClr val="accent2">
                    <a:lumMod val="76000"/>
                  </a:schemeClr>
                </a:solidFill>
              </a:rPr>
              <a:t>Older adults are at more risk due to :</a:t>
            </a:r>
            <a:r>
              <a:rPr lang="en-US" sz="2000">
                <a:solidFill>
                  <a:schemeClr val="accent2">
                    <a:lumMod val="76000"/>
                  </a:schemeClr>
                </a:solidFill>
              </a:rPr>
              <a:t> </a:t>
            </a:r>
          </a:p>
        </p:txBody>
      </p:sp>
      <p:sp>
        <p:nvSpPr>
          <p:cNvPr id="3" name="Text Placeholder 2">
            <a:extLst>
              <a:ext uri="{FF2B5EF4-FFF2-40B4-BE49-F238E27FC236}">
                <a16:creationId xmlns:a16="http://schemas.microsoft.com/office/drawing/2014/main" id="{5A8F7E71-30CB-B50C-8D89-58849CE15FCA}"/>
              </a:ext>
            </a:extLst>
          </p:cNvPr>
          <p:cNvSpPr>
            <a:spLocks noGrp="1"/>
          </p:cNvSpPr>
          <p:nvPr>
            <p:ph type="body" idx="1"/>
          </p:nvPr>
        </p:nvSpPr>
        <p:spPr>
          <a:xfrm>
            <a:off x="648208" y="1066800"/>
            <a:ext cx="8707075" cy="4321048"/>
          </a:xfrm>
        </p:spPr>
        <p:txBody>
          <a:bodyPr vert="horz" lIns="91440" tIns="45720" rIns="91440" bIns="45720" rtlCol="0" anchor="t">
            <a:noAutofit/>
          </a:bodyPr>
          <a:lstStyle/>
          <a:p>
            <a:endParaRPr lang="en-US" sz="1800">
              <a:solidFill>
                <a:schemeClr val="tx1"/>
              </a:solidFill>
              <a:latin typeface="Calibri"/>
              <a:ea typeface="Calibri"/>
              <a:cs typeface="Calibri"/>
            </a:endParaRPr>
          </a:p>
          <a:p>
            <a:pPr marL="285750" indent="-285750">
              <a:buFont typeface="Calibri" charset="2"/>
              <a:buChar char="-"/>
            </a:pPr>
            <a:r>
              <a:rPr lang="en-US">
                <a:solidFill>
                  <a:schemeClr val="tx1"/>
                </a:solidFill>
                <a:latin typeface="Calibri"/>
                <a:ea typeface="Calibri"/>
                <a:cs typeface="Calibri"/>
              </a:rPr>
              <a:t>Age</a:t>
            </a:r>
          </a:p>
          <a:p>
            <a:pPr marL="285750" indent="-285750">
              <a:buFont typeface="Calibri" charset="2"/>
              <a:buChar char="-"/>
            </a:pPr>
            <a:r>
              <a:rPr lang="en-US">
                <a:solidFill>
                  <a:schemeClr val="tx1"/>
                </a:solidFill>
                <a:latin typeface="Calibri"/>
                <a:ea typeface="Calibri"/>
                <a:cs typeface="Calibri"/>
              </a:rPr>
              <a:t>Age Related Changes- loss of muscle mass, strength , aerobic capacity </a:t>
            </a:r>
          </a:p>
          <a:p>
            <a:pPr marL="285750" indent="-285750">
              <a:buFont typeface="Calibri" charset="2"/>
              <a:buChar char="-"/>
            </a:pPr>
            <a:r>
              <a:rPr lang="en-US">
                <a:solidFill>
                  <a:schemeClr val="tx1"/>
                </a:solidFill>
                <a:latin typeface="Calibri"/>
                <a:ea typeface="Calibri"/>
                <a:cs typeface="Calibri"/>
              </a:rPr>
              <a:t>Reduced physiologic reserve</a:t>
            </a:r>
          </a:p>
          <a:p>
            <a:pPr marL="285750" indent="-285750">
              <a:buFont typeface="Calibri" charset="2"/>
              <a:buChar char="-"/>
            </a:pPr>
            <a:r>
              <a:rPr lang="en-US">
                <a:solidFill>
                  <a:schemeClr val="tx1"/>
                </a:solidFill>
                <a:latin typeface="Calibri"/>
                <a:ea typeface="Calibri"/>
                <a:cs typeface="Calibri"/>
              </a:rPr>
              <a:t>Impaired baroreceptor reflexes (</a:t>
            </a:r>
            <a:r>
              <a:rPr lang="en-US" err="1">
                <a:solidFill>
                  <a:schemeClr val="tx1"/>
                </a:solidFill>
                <a:latin typeface="Calibri"/>
                <a:ea typeface="Calibri"/>
                <a:cs typeface="Calibri"/>
              </a:rPr>
              <a:t>eg</a:t>
            </a:r>
            <a:r>
              <a:rPr lang="en-US">
                <a:solidFill>
                  <a:schemeClr val="tx1"/>
                </a:solidFill>
                <a:latin typeface="Calibri"/>
                <a:ea typeface="Calibri"/>
                <a:cs typeface="Calibri"/>
              </a:rPr>
              <a:t> orthostatic hypotension)</a:t>
            </a:r>
          </a:p>
          <a:p>
            <a:pPr marL="285750" indent="-285750">
              <a:buFont typeface="Calibri" charset="2"/>
              <a:buChar char="-"/>
            </a:pPr>
            <a:r>
              <a:rPr lang="en-US">
                <a:solidFill>
                  <a:schemeClr val="tx1"/>
                </a:solidFill>
                <a:latin typeface="Calibri"/>
                <a:ea typeface="Calibri"/>
                <a:cs typeface="Calibri"/>
              </a:rPr>
              <a:t>Altered pharmacokinetics/pharmacodynamics (Renal and hepatic clearance of medications)</a:t>
            </a:r>
          </a:p>
          <a:p>
            <a:pPr marL="285750" indent="-285750">
              <a:buFont typeface="Calibri" charset="2"/>
              <a:buChar char="-"/>
            </a:pPr>
            <a:r>
              <a:rPr lang="en-US">
                <a:solidFill>
                  <a:schemeClr val="tx1"/>
                </a:solidFill>
                <a:latin typeface="Calibri"/>
                <a:ea typeface="Calibri"/>
                <a:cs typeface="Calibri"/>
              </a:rPr>
              <a:t>Blunted stress responses</a:t>
            </a:r>
          </a:p>
          <a:p>
            <a:pPr marL="285750" indent="-285750">
              <a:buFont typeface="Calibri" charset="2"/>
              <a:buChar char="-"/>
            </a:pPr>
            <a:r>
              <a:rPr lang="en-US">
                <a:solidFill>
                  <a:schemeClr val="tx1"/>
                </a:solidFill>
                <a:latin typeface="Calibri"/>
                <a:ea typeface="Calibri"/>
                <a:cs typeface="Calibri"/>
              </a:rPr>
              <a:t>Cognition Vulnerability  </a:t>
            </a:r>
          </a:p>
          <a:p>
            <a:endParaRPr lang="en-US"/>
          </a:p>
        </p:txBody>
      </p:sp>
    </p:spTree>
    <p:extLst>
      <p:ext uri="{BB962C8B-B14F-4D97-AF65-F5344CB8AC3E}">
        <p14:creationId xmlns:p14="http://schemas.microsoft.com/office/powerpoint/2010/main" val="2282103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0C22-DE68-BC70-E56E-8D6DEA1DFA36}"/>
              </a:ext>
            </a:extLst>
          </p:cNvPr>
          <p:cNvSpPr>
            <a:spLocks noGrp="1"/>
          </p:cNvSpPr>
          <p:nvPr>
            <p:ph type="title"/>
          </p:nvPr>
        </p:nvSpPr>
        <p:spPr>
          <a:xfrm>
            <a:off x="677334" y="396579"/>
            <a:ext cx="7436059" cy="371517"/>
          </a:xfrm>
        </p:spPr>
        <p:txBody>
          <a:bodyPr>
            <a:normAutofit fontScale="90000"/>
          </a:bodyPr>
          <a:lstStyle/>
          <a:p>
            <a:endParaRPr lang="en-US"/>
          </a:p>
        </p:txBody>
      </p:sp>
      <p:sp>
        <p:nvSpPr>
          <p:cNvPr id="3" name="Text Placeholder 2">
            <a:extLst>
              <a:ext uri="{FF2B5EF4-FFF2-40B4-BE49-F238E27FC236}">
                <a16:creationId xmlns:a16="http://schemas.microsoft.com/office/drawing/2014/main" id="{84058FD9-7926-BF22-83E0-E724DC830A64}"/>
              </a:ext>
            </a:extLst>
          </p:cNvPr>
          <p:cNvSpPr>
            <a:spLocks noGrp="1"/>
          </p:cNvSpPr>
          <p:nvPr>
            <p:ph type="body" idx="1"/>
          </p:nvPr>
        </p:nvSpPr>
        <p:spPr>
          <a:xfrm>
            <a:off x="557784" y="1069848"/>
            <a:ext cx="8716219" cy="4318000"/>
          </a:xfrm>
        </p:spPr>
        <p:txBody>
          <a:bodyPr/>
          <a:lstStyle/>
          <a:p>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There is also evidence from randomized trials that integrating informal caregivers into discharge planning results in fewer readmissions at 90 days and 180 days, shorter rehospitalization, and lower care costs after discharge.</a:t>
            </a:r>
            <a:endParaRPr lang="en-US">
              <a:solidFill>
                <a:schemeClr val="tx1"/>
              </a:solidFill>
            </a:endParaRPr>
          </a:p>
        </p:txBody>
      </p:sp>
    </p:spTree>
    <p:extLst>
      <p:ext uri="{BB962C8B-B14F-4D97-AF65-F5344CB8AC3E}">
        <p14:creationId xmlns:p14="http://schemas.microsoft.com/office/powerpoint/2010/main" val="3846321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0EE9-678A-D3A8-EB43-80EACA292FB3}"/>
              </a:ext>
            </a:extLst>
          </p:cNvPr>
          <p:cNvSpPr>
            <a:spLocks noGrp="1"/>
          </p:cNvSpPr>
          <p:nvPr>
            <p:ph type="title"/>
          </p:nvPr>
        </p:nvSpPr>
        <p:spPr>
          <a:xfrm>
            <a:off x="502919" y="350859"/>
            <a:ext cx="7664659" cy="298365"/>
          </a:xfrm>
        </p:spPr>
        <p:txBody>
          <a:bodyPr>
            <a:normAutofit fontScale="90000"/>
          </a:bodyPr>
          <a:lstStyle/>
          <a:p>
            <a:endParaRPr lang="en-US"/>
          </a:p>
        </p:txBody>
      </p:sp>
      <p:sp>
        <p:nvSpPr>
          <p:cNvPr id="3" name="Text Placeholder 2">
            <a:extLst>
              <a:ext uri="{FF2B5EF4-FFF2-40B4-BE49-F238E27FC236}">
                <a16:creationId xmlns:a16="http://schemas.microsoft.com/office/drawing/2014/main" id="{AF74F389-EE9A-C5D9-74CF-00833C9CCFBF}"/>
              </a:ext>
            </a:extLst>
          </p:cNvPr>
          <p:cNvSpPr>
            <a:spLocks noGrp="1"/>
          </p:cNvSpPr>
          <p:nvPr>
            <p:ph type="body" idx="1"/>
          </p:nvPr>
        </p:nvSpPr>
        <p:spPr>
          <a:xfrm>
            <a:off x="413881" y="941832"/>
            <a:ext cx="8860122" cy="4619197"/>
          </a:xfrm>
        </p:spPr>
        <p:txBody>
          <a:bodyPr>
            <a:normAutofit/>
          </a:bodyPr>
          <a:lstStyle/>
          <a:p>
            <a:r>
              <a:rPr lang="en-US" u="sng">
                <a:solidFill>
                  <a:schemeClr val="tx1"/>
                </a:solidFill>
                <a:latin typeface="Calibri"/>
                <a:ea typeface="Calibri"/>
                <a:cs typeface="Calibri"/>
              </a:rPr>
              <a:t>Other important assessments </a:t>
            </a:r>
          </a:p>
          <a:p>
            <a:pPr marL="342900" indent="-342900">
              <a:buFont typeface="Calibri" charset="2"/>
              <a:buChar char="-"/>
            </a:pPr>
            <a:r>
              <a:rPr lang="en-US">
                <a:solidFill>
                  <a:schemeClr val="tx1"/>
                </a:solidFill>
                <a:latin typeface="Calibri"/>
                <a:ea typeface="Calibri"/>
                <a:cs typeface="Calibri"/>
              </a:rPr>
              <a:t>Evaluate for sensory deficits </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Evaluate for mood – PHq-2 , F/u after dc </a:t>
            </a:r>
            <a:endParaRPr lang="en-US" dirty="0">
              <a:solidFill>
                <a:schemeClr val="tx1"/>
              </a:solidFill>
              <a:latin typeface="Calibri"/>
              <a:ea typeface="Calibri"/>
              <a:cs typeface="Calibri"/>
            </a:endParaRPr>
          </a:p>
          <a:p>
            <a:pPr marL="342900" indent="-342900">
              <a:buSzPct val="100000"/>
              <a:buFont typeface="Calibri" charset="2"/>
              <a:buChar char="-"/>
            </a:pPr>
            <a:r>
              <a:rPr lang="en-US" dirty="0">
                <a:solidFill>
                  <a:schemeClr val="tx1"/>
                </a:solidFill>
                <a:latin typeface="Calibri"/>
                <a:ea typeface="Calibri"/>
                <a:cs typeface="Calibri"/>
              </a:rPr>
              <a:t>Assess for DVT- Patients hospitalized for illness other than DVT who subsequently developed DVT were more likely to be elderly than nonelderly. Despite this, older patients receive DVT prophylaxis &lt;50% of the time. </a:t>
            </a:r>
          </a:p>
          <a:p>
            <a:pPr marL="171450" indent="-171450">
              <a:buSzPct val="100000"/>
              <a:buFont typeface="Calibri"/>
              <a:buChar char="-"/>
            </a:pPr>
            <a:r>
              <a:rPr lang="en-US">
                <a:solidFill>
                  <a:schemeClr val="tx1"/>
                </a:solidFill>
                <a:latin typeface="Calibri"/>
                <a:ea typeface="Calibri"/>
                <a:cs typeface="Calibri"/>
              </a:rPr>
              <a:t>Capacity</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Code status Physician Orders for Life-Sustaining Treatment (POLST) allow for patient wishes to be translated by a health care provider into actionable medical orders – GO FAR calculator </a:t>
            </a:r>
            <a:endParaRPr lang="en-US" dirty="0">
              <a:solidFill>
                <a:schemeClr val="tx1"/>
              </a:solidFill>
              <a:latin typeface="Calibri"/>
              <a:ea typeface="Calibri"/>
              <a:cs typeface="Calibri"/>
            </a:endParaRPr>
          </a:p>
          <a:p>
            <a:pPr algn="r"/>
            <a:endParaRPr lang="en-US"/>
          </a:p>
        </p:txBody>
      </p:sp>
    </p:spTree>
    <p:extLst>
      <p:ext uri="{BB962C8B-B14F-4D97-AF65-F5344CB8AC3E}">
        <p14:creationId xmlns:p14="http://schemas.microsoft.com/office/powerpoint/2010/main" val="3980444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7453-AA3C-6329-A24E-899802B443F7}"/>
              </a:ext>
            </a:extLst>
          </p:cNvPr>
          <p:cNvSpPr>
            <a:spLocks noGrp="1"/>
          </p:cNvSpPr>
          <p:nvPr>
            <p:ph type="title"/>
          </p:nvPr>
        </p:nvSpPr>
        <p:spPr>
          <a:xfrm>
            <a:off x="448055" y="731520"/>
            <a:ext cx="7655515" cy="374904"/>
          </a:xfrm>
        </p:spPr>
        <p:txBody>
          <a:bodyPr>
            <a:normAutofit fontScale="90000"/>
          </a:bodyPr>
          <a:lstStyle/>
          <a:p>
            <a:endParaRPr lang="en-US"/>
          </a:p>
        </p:txBody>
      </p:sp>
      <p:sp>
        <p:nvSpPr>
          <p:cNvPr id="3" name="Text Placeholder 2">
            <a:extLst>
              <a:ext uri="{FF2B5EF4-FFF2-40B4-BE49-F238E27FC236}">
                <a16:creationId xmlns:a16="http://schemas.microsoft.com/office/drawing/2014/main" id="{8759AE49-70AD-BC73-E92D-559AF420488D}"/>
              </a:ext>
            </a:extLst>
          </p:cNvPr>
          <p:cNvSpPr>
            <a:spLocks noGrp="1"/>
          </p:cNvSpPr>
          <p:nvPr>
            <p:ph type="body" idx="1"/>
          </p:nvPr>
        </p:nvSpPr>
        <p:spPr>
          <a:xfrm>
            <a:off x="448055" y="1243584"/>
            <a:ext cx="8825948" cy="5221224"/>
          </a:xfrm>
        </p:spPr>
        <p:txBody>
          <a:bodyPr>
            <a:normAutofit lnSpcReduction="10000"/>
          </a:bodyPr>
          <a:lstStyle/>
          <a:p>
            <a:r>
              <a:rPr lang="en-US" b="1">
                <a:solidFill>
                  <a:schemeClr val="accent2">
                    <a:lumMod val="76000"/>
                  </a:schemeClr>
                </a:solidFill>
                <a:latin typeface="Calibri"/>
                <a:ea typeface="Calibri"/>
                <a:cs typeface="Calibri"/>
              </a:rPr>
              <a:t>Patient with Dementia</a:t>
            </a:r>
            <a:r>
              <a:rPr lang="en-US" b="1" dirty="0">
                <a:solidFill>
                  <a:schemeClr val="tx1"/>
                </a:solidFill>
                <a:latin typeface="Calibri"/>
                <a:ea typeface="Calibri"/>
                <a:cs typeface="Calibri"/>
              </a:rPr>
              <a:t> </a:t>
            </a:r>
          </a:p>
          <a:p>
            <a:r>
              <a:rPr lang="en-US">
                <a:solidFill>
                  <a:schemeClr val="tx1"/>
                </a:solidFill>
                <a:latin typeface="Calibri"/>
                <a:ea typeface="Calibri"/>
                <a:cs typeface="Calibri"/>
              </a:rPr>
              <a:t>Older people with dementia are hospitalized at 3× the rate of those without </a:t>
            </a:r>
            <a:r>
              <a:rPr lang="en-US" dirty="0">
                <a:solidFill>
                  <a:schemeClr val="tx1"/>
                </a:solidFill>
                <a:latin typeface="Calibri"/>
                <a:ea typeface="Calibri"/>
                <a:cs typeface="Calibri"/>
              </a:rPr>
              <a:t>dementia. </a:t>
            </a:r>
            <a:endParaRPr lang="en-US">
              <a:solidFill>
                <a:schemeClr val="tx1"/>
              </a:solidFill>
            </a:endParaRPr>
          </a:p>
          <a:p>
            <a:r>
              <a:rPr lang="en-US">
                <a:solidFill>
                  <a:schemeClr val="tx1"/>
                </a:solidFill>
                <a:latin typeface="Calibri"/>
                <a:ea typeface="Calibri"/>
                <a:cs typeface="Calibri"/>
              </a:rPr>
              <a:t>Patients with dementia required more nursing care, longer hospitalizations, and were more likely to develop delirium, functional decline, and discharge to a nursing home</a:t>
            </a:r>
            <a:endParaRPr lang="en-US" dirty="0">
              <a:solidFill>
                <a:schemeClr val="tx1"/>
              </a:solidFill>
              <a:latin typeface="Calibri"/>
              <a:ea typeface="Calibri"/>
              <a:cs typeface="Calibri"/>
            </a:endParaRPr>
          </a:p>
          <a:p>
            <a:pPr marL="171450" indent="-171450">
              <a:buSzPct val="100000"/>
              <a:buFont typeface="Arial"/>
              <a:buChar char="•"/>
            </a:pPr>
            <a:endParaRPr lang="en-US" dirty="0">
              <a:solidFill>
                <a:schemeClr val="tx1"/>
              </a:solidFill>
              <a:latin typeface="Calibri"/>
              <a:ea typeface="Calibri"/>
              <a:cs typeface="Calibri"/>
            </a:endParaRPr>
          </a:p>
          <a:p>
            <a:pPr>
              <a:buSzPct val="100000"/>
            </a:pPr>
            <a:r>
              <a:rPr lang="en-US" dirty="0">
                <a:solidFill>
                  <a:schemeClr val="tx1"/>
                </a:solidFill>
                <a:latin typeface="Calibri"/>
                <a:ea typeface="Calibri"/>
                <a:cs typeface="Calibri"/>
              </a:rPr>
              <a:t>When patients with dementia develop delirium, looking for untreated pain as a possible cause is appropriate.</a:t>
            </a:r>
          </a:p>
          <a:p>
            <a:pPr>
              <a:buSzPct val="100000"/>
            </a:pPr>
            <a:r>
              <a:rPr lang="en-US">
                <a:solidFill>
                  <a:schemeClr val="tx1"/>
                </a:solidFill>
                <a:latin typeface="Calibri"/>
                <a:ea typeface="Calibri"/>
                <a:cs typeface="Calibri"/>
              </a:rPr>
              <a:t>Evaluate using the Mini-Cog, MoCA, SLUMS, or MMSE (Note: MMSE and MoCA are proprietary)</a:t>
            </a:r>
            <a:endParaRPr lang="en-US" dirty="0">
              <a:solidFill>
                <a:schemeClr val="tx1"/>
              </a:solidFill>
              <a:latin typeface="Calibri"/>
              <a:ea typeface="Calibri"/>
              <a:cs typeface="Calibri"/>
            </a:endParaRPr>
          </a:p>
          <a:p>
            <a:pPr>
              <a:buSzPct val="100000"/>
            </a:pPr>
            <a:endParaRPr lang="en-US" dirty="0">
              <a:solidFill>
                <a:schemeClr val="tx1"/>
              </a:solidFill>
              <a:latin typeface="Calibri"/>
              <a:ea typeface="Calibri"/>
              <a:cs typeface="Calibri"/>
            </a:endParaRPr>
          </a:p>
          <a:p>
            <a:r>
              <a:rPr lang="en-US">
                <a:solidFill>
                  <a:schemeClr val="tx1"/>
                </a:solidFill>
                <a:latin typeface="Calibri"/>
                <a:ea typeface="Calibri"/>
                <a:cs typeface="Calibri"/>
              </a:rPr>
              <a:t>When dementia is a possibility, exclude reversible causes, treat pain, and evaluate decision making capacity</a:t>
            </a:r>
            <a:endParaRPr lang="en-US" dirty="0">
              <a:solidFill>
                <a:schemeClr val="tx1"/>
              </a:solidFill>
              <a:latin typeface="Calibri"/>
              <a:ea typeface="Calibri"/>
              <a:cs typeface="Calibri"/>
            </a:endParaRPr>
          </a:p>
          <a:p>
            <a:pPr>
              <a:buSzPct val="100000"/>
            </a:pPr>
            <a:endParaRPr lang="en-US"/>
          </a:p>
          <a:p>
            <a:endParaRPr lang="en-US"/>
          </a:p>
        </p:txBody>
      </p:sp>
    </p:spTree>
    <p:extLst>
      <p:ext uri="{BB962C8B-B14F-4D97-AF65-F5344CB8AC3E}">
        <p14:creationId xmlns:p14="http://schemas.microsoft.com/office/powerpoint/2010/main" val="827847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8B72B7-0DAA-7198-1B04-89DF7F9EC204}"/>
              </a:ext>
            </a:extLst>
          </p:cNvPr>
          <p:cNvPicPr>
            <a:picLocks noChangeAspect="1"/>
          </p:cNvPicPr>
          <p:nvPr/>
        </p:nvPicPr>
        <p:blipFill>
          <a:blip r:embed="rId2"/>
          <a:stretch>
            <a:fillRect/>
          </a:stretch>
        </p:blipFill>
        <p:spPr>
          <a:xfrm>
            <a:off x="1305454" y="1883833"/>
            <a:ext cx="6977591" cy="3270250"/>
          </a:xfrm>
          <a:prstGeom prst="rect">
            <a:avLst/>
          </a:prstGeom>
        </p:spPr>
      </p:pic>
    </p:spTree>
    <p:extLst>
      <p:ext uri="{BB962C8B-B14F-4D97-AF65-F5344CB8AC3E}">
        <p14:creationId xmlns:p14="http://schemas.microsoft.com/office/powerpoint/2010/main" val="1253735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6CE8-245E-4F32-7F4D-E808A7A2FBD7}"/>
              </a:ext>
            </a:extLst>
          </p:cNvPr>
          <p:cNvSpPr>
            <a:spLocks noGrp="1"/>
          </p:cNvSpPr>
          <p:nvPr>
            <p:ph type="title"/>
          </p:nvPr>
        </p:nvSpPr>
        <p:spPr>
          <a:xfrm>
            <a:off x="768095" y="414867"/>
            <a:ext cx="7143451" cy="554397"/>
          </a:xfrm>
        </p:spPr>
        <p:txBody>
          <a:bodyPr>
            <a:normAutofit fontScale="90000"/>
          </a:bodyPr>
          <a:lstStyle/>
          <a:p>
            <a:endParaRPr lang="en-US"/>
          </a:p>
        </p:txBody>
      </p:sp>
      <p:sp>
        <p:nvSpPr>
          <p:cNvPr id="3" name="Text Placeholder 2">
            <a:extLst>
              <a:ext uri="{FF2B5EF4-FFF2-40B4-BE49-F238E27FC236}">
                <a16:creationId xmlns:a16="http://schemas.microsoft.com/office/drawing/2014/main" id="{88727D1D-26E8-9277-DF66-2101D7A7BF54}"/>
              </a:ext>
            </a:extLst>
          </p:cNvPr>
          <p:cNvSpPr>
            <a:spLocks noGrp="1"/>
          </p:cNvSpPr>
          <p:nvPr>
            <p:ph type="body" idx="1"/>
          </p:nvPr>
        </p:nvSpPr>
        <p:spPr>
          <a:xfrm>
            <a:off x="649224" y="1380744"/>
            <a:ext cx="8624779" cy="4007104"/>
          </a:xfrm>
        </p:spPr>
        <p:txBody>
          <a:bodyPr/>
          <a:lstStyle/>
          <a:p>
            <a:r>
              <a:rPr lang="en-US" dirty="0">
                <a:solidFill>
                  <a:schemeClr val="tx1"/>
                </a:solidFill>
                <a:latin typeface="Calibri"/>
                <a:ea typeface="Calibri"/>
                <a:cs typeface="Calibri"/>
              </a:rPr>
              <a:t>Summary of </a:t>
            </a:r>
            <a:r>
              <a:rPr lang="en-US">
                <a:solidFill>
                  <a:schemeClr val="tx1"/>
                </a:solidFill>
                <a:latin typeface="Calibri"/>
                <a:ea typeface="Calibri"/>
                <a:cs typeface="Calibri"/>
              </a:rPr>
              <a:t>system-based</a:t>
            </a:r>
            <a:r>
              <a:rPr lang="en-US" dirty="0">
                <a:solidFill>
                  <a:schemeClr val="tx1"/>
                </a:solidFill>
                <a:latin typeface="Calibri"/>
                <a:ea typeface="Calibri"/>
                <a:cs typeface="Calibri"/>
              </a:rPr>
              <a:t> approach outcomes :</a:t>
            </a:r>
          </a:p>
          <a:p>
            <a:pPr marL="342900" indent="-342900">
              <a:buFont typeface="Calibri" charset="2"/>
              <a:buChar char="-"/>
            </a:pPr>
            <a:r>
              <a:rPr lang="en-US">
                <a:solidFill>
                  <a:schemeClr val="tx1"/>
                </a:solidFill>
                <a:latin typeface="Calibri"/>
                <a:ea typeface="Calibri"/>
                <a:cs typeface="Calibri"/>
              </a:rPr>
              <a:t>Increased</a:t>
            </a:r>
            <a:r>
              <a:rPr lang="en-US" dirty="0">
                <a:solidFill>
                  <a:schemeClr val="tx1"/>
                </a:solidFill>
                <a:latin typeface="Calibri"/>
                <a:ea typeface="Calibri"/>
                <a:cs typeface="Calibri"/>
              </a:rPr>
              <a:t> likelihood of discharge home instead of a facility</a:t>
            </a:r>
          </a:p>
          <a:p>
            <a:pPr marL="342900" indent="-342900">
              <a:buFont typeface="Calibri" charset="2"/>
              <a:buChar char="-"/>
            </a:pPr>
            <a:r>
              <a:rPr lang="en-US">
                <a:solidFill>
                  <a:schemeClr val="tx1"/>
                </a:solidFill>
                <a:latin typeface="Calibri"/>
                <a:ea typeface="Calibri"/>
                <a:cs typeface="Calibri"/>
              </a:rPr>
              <a:t>Decreased incidence of delirium, </a:t>
            </a:r>
          </a:p>
          <a:p>
            <a:pPr marL="342900" indent="-342900">
              <a:buFont typeface="Calibri" charset="2"/>
              <a:buChar char="-"/>
            </a:pPr>
            <a:r>
              <a:rPr lang="en-US">
                <a:solidFill>
                  <a:schemeClr val="tx1"/>
                </a:solidFill>
                <a:latin typeface="Calibri"/>
                <a:ea typeface="Calibri"/>
                <a:cs typeface="Calibri"/>
              </a:rPr>
              <a:t>Decreased</a:t>
            </a:r>
            <a:r>
              <a:rPr lang="en-US" dirty="0">
                <a:solidFill>
                  <a:schemeClr val="tx1"/>
                </a:solidFill>
                <a:latin typeface="Calibri"/>
                <a:ea typeface="Calibri"/>
                <a:cs typeface="Calibri"/>
              </a:rPr>
              <a:t> mortality risk, </a:t>
            </a:r>
          </a:p>
          <a:p>
            <a:pPr marL="342900" indent="-342900">
              <a:buFont typeface="Calibri" charset="2"/>
              <a:buChar char="-"/>
            </a:pPr>
            <a:r>
              <a:rPr lang="en-US">
                <a:solidFill>
                  <a:schemeClr val="tx1"/>
                </a:solidFill>
                <a:latin typeface="Calibri"/>
                <a:ea typeface="Calibri"/>
                <a:cs typeface="Calibri"/>
              </a:rPr>
              <a:t>Shortened</a:t>
            </a:r>
            <a:r>
              <a:rPr lang="en-US" dirty="0">
                <a:solidFill>
                  <a:schemeClr val="tx1"/>
                </a:solidFill>
                <a:latin typeface="Calibri"/>
                <a:ea typeface="Calibri"/>
                <a:cs typeface="Calibri"/>
              </a:rPr>
              <a:t> hospital length of stay (LOS) </a:t>
            </a:r>
          </a:p>
          <a:p>
            <a:pPr marL="342900" indent="-342900">
              <a:buFont typeface="Calibri" charset="2"/>
              <a:buChar char="-"/>
            </a:pPr>
            <a:r>
              <a:rPr lang="en-US">
                <a:solidFill>
                  <a:schemeClr val="tx1"/>
                </a:solidFill>
                <a:latin typeface="Calibri"/>
                <a:ea typeface="Calibri"/>
                <a:cs typeface="Calibri"/>
              </a:rPr>
              <a:t>Lower or equal costs of hospital care. </a:t>
            </a:r>
            <a:endParaRPr lang="en-US" dirty="0">
              <a:solidFill>
                <a:schemeClr val="tx1"/>
              </a:solidFill>
              <a:latin typeface="Calibri"/>
              <a:ea typeface="Calibri"/>
              <a:cs typeface="Calibri"/>
            </a:endParaRPr>
          </a:p>
          <a:p>
            <a:endParaRPr lang="en-US"/>
          </a:p>
        </p:txBody>
      </p:sp>
    </p:spTree>
    <p:extLst>
      <p:ext uri="{BB962C8B-B14F-4D97-AF65-F5344CB8AC3E}">
        <p14:creationId xmlns:p14="http://schemas.microsoft.com/office/powerpoint/2010/main" val="111967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9FD2-0A6C-1B4B-C5B1-E6862618DB8B}"/>
              </a:ext>
            </a:extLst>
          </p:cNvPr>
          <p:cNvSpPr>
            <a:spLocks noGrp="1"/>
          </p:cNvSpPr>
          <p:nvPr>
            <p:ph type="title"/>
          </p:nvPr>
        </p:nvSpPr>
        <p:spPr>
          <a:xfrm>
            <a:off x="677334" y="533739"/>
            <a:ext cx="8112715" cy="362373"/>
          </a:xfrm>
        </p:spPr>
        <p:txBody>
          <a:bodyPr>
            <a:normAutofit fontScale="90000"/>
          </a:bodyPr>
          <a:lstStyle/>
          <a:p>
            <a:endParaRPr lang="en-US"/>
          </a:p>
        </p:txBody>
      </p:sp>
      <p:sp>
        <p:nvSpPr>
          <p:cNvPr id="3" name="Text Placeholder 2">
            <a:extLst>
              <a:ext uri="{FF2B5EF4-FFF2-40B4-BE49-F238E27FC236}">
                <a16:creationId xmlns:a16="http://schemas.microsoft.com/office/drawing/2014/main" id="{8C1BF584-5D45-A341-EC1A-8D2E0F567CE1}"/>
              </a:ext>
            </a:extLst>
          </p:cNvPr>
          <p:cNvSpPr>
            <a:spLocks noGrp="1"/>
          </p:cNvSpPr>
          <p:nvPr>
            <p:ph type="body" idx="1"/>
          </p:nvPr>
        </p:nvSpPr>
        <p:spPr>
          <a:xfrm>
            <a:off x="677334" y="1247649"/>
            <a:ext cx="8596669" cy="5075379"/>
          </a:xfrm>
        </p:spPr>
        <p:txBody>
          <a:bodyPr>
            <a:normAutofit fontScale="92500" lnSpcReduction="10000"/>
          </a:bodyPr>
          <a:lstStyle/>
          <a:p>
            <a:r>
              <a:rPr lang="en-US" b="1" dirty="0">
                <a:solidFill>
                  <a:schemeClr val="accent2">
                    <a:lumMod val="76000"/>
                  </a:schemeClr>
                </a:solidFill>
                <a:latin typeface="Calibri"/>
                <a:ea typeface="Calibri"/>
                <a:cs typeface="Calibri"/>
              </a:rPr>
              <a:t>Geriatric Emergency Department </a:t>
            </a:r>
            <a:r>
              <a:rPr lang="en-US" b="1">
                <a:solidFill>
                  <a:schemeClr val="accent2">
                    <a:lumMod val="76000"/>
                  </a:schemeClr>
                </a:solidFill>
                <a:latin typeface="Calibri"/>
                <a:ea typeface="Calibri"/>
                <a:cs typeface="Calibri"/>
              </a:rPr>
              <a:t>Collaborative</a:t>
            </a:r>
            <a:r>
              <a:rPr lang="en-US" b="1" dirty="0">
                <a:solidFill>
                  <a:schemeClr val="accent2">
                    <a:lumMod val="76000"/>
                  </a:schemeClr>
                </a:solidFill>
                <a:latin typeface="Calibri"/>
                <a:ea typeface="Calibri"/>
                <a:cs typeface="Calibri"/>
              </a:rPr>
              <a:t> (GEDC)</a:t>
            </a:r>
            <a:endParaRPr lang="en-US" dirty="0">
              <a:solidFill>
                <a:schemeClr val="accent2">
                  <a:lumMod val="76000"/>
                </a:schemeClr>
              </a:solidFill>
              <a:latin typeface="Calibri"/>
              <a:ea typeface="Calibri"/>
              <a:cs typeface="Calibri"/>
            </a:endParaRPr>
          </a:p>
          <a:p>
            <a:endParaRPr lang="en-US" sz="1800" dirty="0">
              <a:solidFill>
                <a:schemeClr val="tx1"/>
              </a:solidFill>
              <a:latin typeface="Calibri"/>
              <a:ea typeface="Calibri"/>
              <a:cs typeface="Calibri"/>
            </a:endParaRPr>
          </a:p>
          <a:p>
            <a:r>
              <a:rPr lang="en-US" sz="1800">
                <a:solidFill>
                  <a:schemeClr val="tx1"/>
                </a:solidFill>
                <a:latin typeface="Calibri"/>
                <a:ea typeface="Calibri"/>
                <a:cs typeface="Calibri"/>
              </a:rPr>
              <a:t>Collaborative</a:t>
            </a:r>
            <a:r>
              <a:rPr lang="en-US" sz="1800" dirty="0">
                <a:solidFill>
                  <a:schemeClr val="tx1"/>
                </a:solidFill>
                <a:latin typeface="Calibri"/>
                <a:ea typeface="Calibri"/>
                <a:cs typeface="Calibri"/>
              </a:rPr>
              <a:t> approach of AGS, ACEP, ENA, SAEM, supported by John A Hartford foundation and Gary and Mary West health institute. </a:t>
            </a:r>
            <a:endParaRPr lang="en-US" sz="1800">
              <a:solidFill>
                <a:schemeClr val="tx1"/>
              </a:solidFill>
              <a:latin typeface="Calibri"/>
              <a:ea typeface="Calibri"/>
              <a:cs typeface="Calibri"/>
            </a:endParaRPr>
          </a:p>
          <a:p>
            <a:r>
              <a:rPr lang="en-US" sz="1800" dirty="0">
                <a:solidFill>
                  <a:schemeClr val="tx1"/>
                </a:solidFill>
                <a:highlight>
                  <a:srgbClr val="FEFEFE"/>
                </a:highlight>
                <a:latin typeface="Calibri"/>
                <a:ea typeface="Calibri"/>
                <a:cs typeface="Calibri"/>
              </a:rPr>
              <a:t>Annually, there is nearly one ED visit for every two older Americans. </a:t>
            </a:r>
            <a:endParaRPr lang="en-US" sz="1800" dirty="0">
              <a:solidFill>
                <a:schemeClr val="tx1"/>
              </a:solidFill>
              <a:latin typeface="Calibri"/>
              <a:ea typeface="Calibri"/>
              <a:cs typeface="Calibri"/>
            </a:endParaRPr>
          </a:p>
          <a:p>
            <a:r>
              <a:rPr lang="en-US" sz="1800">
                <a:solidFill>
                  <a:schemeClr val="tx1"/>
                </a:solidFill>
                <a:latin typeface="Calibri"/>
                <a:ea typeface="Calibri"/>
                <a:cs typeface="Calibri"/>
              </a:rPr>
              <a:t>Older adults </a:t>
            </a:r>
            <a:r>
              <a:rPr lang="en-US" sz="1800" dirty="0">
                <a:solidFill>
                  <a:schemeClr val="tx1"/>
                </a:solidFill>
                <a:latin typeface="Calibri"/>
                <a:ea typeface="Calibri"/>
                <a:cs typeface="Calibri"/>
              </a:rPr>
              <a:t>also are at increased risk for serious complications in the ED compared to younger people. </a:t>
            </a:r>
            <a:endParaRPr lang="en-US" sz="1800">
              <a:solidFill>
                <a:schemeClr val="tx1"/>
              </a:solidFill>
              <a:latin typeface="Calibri"/>
              <a:ea typeface="Calibri"/>
              <a:cs typeface="Calibri"/>
            </a:endParaRPr>
          </a:p>
          <a:p>
            <a:r>
              <a:rPr lang="en-US" sz="1800">
                <a:solidFill>
                  <a:schemeClr val="tx1"/>
                </a:solidFill>
                <a:latin typeface="Calibri"/>
                <a:ea typeface="Calibri"/>
                <a:cs typeface="Calibri"/>
              </a:rPr>
              <a:t>Additionally, ED environments, which are often characterized by </a:t>
            </a:r>
            <a:r>
              <a:rPr lang="en-US" sz="1800" dirty="0">
                <a:solidFill>
                  <a:schemeClr val="tx1"/>
                </a:solidFill>
                <a:latin typeface="Calibri"/>
                <a:ea typeface="Calibri"/>
                <a:cs typeface="Calibri"/>
              </a:rPr>
              <a:t>bright lights, fast pace of activity, and loud noises, can be disorienting to older adults and potentially interfere with the effectiveness of care.</a:t>
            </a:r>
            <a:endParaRPr lang="en-US" sz="1800">
              <a:solidFill>
                <a:schemeClr val="tx1"/>
              </a:solidFill>
              <a:latin typeface="Calibri"/>
              <a:ea typeface="Calibri"/>
              <a:cs typeface="Calibri"/>
            </a:endParaRPr>
          </a:p>
          <a:p>
            <a:endParaRPr lang="en-US" sz="1800" dirty="0">
              <a:solidFill>
                <a:schemeClr val="tx1"/>
              </a:solidFill>
              <a:highlight>
                <a:srgbClr val="FEFEFE"/>
              </a:highlight>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Delirium screening</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Fall risk assessment</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Medication review</a:t>
            </a:r>
            <a:endParaRPr lang="en-US" sz="1800" dirty="0">
              <a:solidFill>
                <a:schemeClr val="tx1"/>
              </a:solidFill>
              <a:latin typeface="Calibri"/>
              <a:ea typeface="Calibri"/>
              <a:cs typeface="Calibri"/>
            </a:endParaRPr>
          </a:p>
          <a:p>
            <a:pPr marL="285750" indent="-285750">
              <a:buFont typeface="Calibri" charset="2"/>
              <a:buChar char="-"/>
            </a:pPr>
            <a:r>
              <a:rPr lang="en-US" sz="1800">
                <a:solidFill>
                  <a:schemeClr val="tx1"/>
                </a:solidFill>
                <a:latin typeface="Calibri"/>
                <a:ea typeface="Calibri"/>
                <a:cs typeface="Calibri"/>
              </a:rPr>
              <a:t>Avoid unnecessary admissions</a:t>
            </a:r>
            <a:endParaRPr lang="en-US" sz="1800" dirty="0">
              <a:solidFill>
                <a:schemeClr val="tx1"/>
              </a:solidFill>
              <a:latin typeface="Calibri"/>
              <a:ea typeface="Calibri"/>
              <a:cs typeface="Calibri"/>
            </a:endParaRPr>
          </a:p>
          <a:p>
            <a:endParaRPr lang="en-US"/>
          </a:p>
        </p:txBody>
      </p:sp>
    </p:spTree>
    <p:extLst>
      <p:ext uri="{BB962C8B-B14F-4D97-AF65-F5344CB8AC3E}">
        <p14:creationId xmlns:p14="http://schemas.microsoft.com/office/powerpoint/2010/main" val="2076200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6B62-0567-0129-DA74-F4537932D110}"/>
              </a:ext>
            </a:extLst>
          </p:cNvPr>
          <p:cNvSpPr>
            <a:spLocks noGrp="1"/>
          </p:cNvSpPr>
          <p:nvPr>
            <p:ph type="title"/>
          </p:nvPr>
        </p:nvSpPr>
        <p:spPr>
          <a:xfrm>
            <a:off x="877823" y="265480"/>
            <a:ext cx="6247339" cy="860400"/>
          </a:xfrm>
        </p:spPr>
        <p:txBody>
          <a:bodyPr/>
          <a:lstStyle/>
          <a:p>
            <a:endParaRPr lang="en-US"/>
          </a:p>
        </p:txBody>
      </p:sp>
      <p:sp>
        <p:nvSpPr>
          <p:cNvPr id="3" name="Text Placeholder 2">
            <a:extLst>
              <a:ext uri="{FF2B5EF4-FFF2-40B4-BE49-F238E27FC236}">
                <a16:creationId xmlns:a16="http://schemas.microsoft.com/office/drawing/2014/main" id="{5D06FCF6-23B1-3389-0AB7-0EBE7EA6BD10}"/>
              </a:ext>
            </a:extLst>
          </p:cNvPr>
          <p:cNvSpPr>
            <a:spLocks noGrp="1"/>
          </p:cNvSpPr>
          <p:nvPr>
            <p:ph type="body" idx="1"/>
          </p:nvPr>
        </p:nvSpPr>
        <p:spPr>
          <a:xfrm>
            <a:off x="526472" y="1554480"/>
            <a:ext cx="8747531" cy="4456822"/>
          </a:xfrm>
        </p:spPr>
        <p:txBody>
          <a:bodyPr>
            <a:normAutofit lnSpcReduction="10000"/>
          </a:bodyPr>
          <a:lstStyle/>
          <a:p>
            <a:r>
              <a:rPr lang="en-US" b="1">
                <a:solidFill>
                  <a:schemeClr val="accent2">
                    <a:lumMod val="76000"/>
                  </a:schemeClr>
                </a:solidFill>
                <a:latin typeface="Calibri"/>
                <a:ea typeface="Calibri"/>
                <a:cs typeface="Calibri"/>
              </a:rPr>
              <a:t>Key Takeaways</a:t>
            </a:r>
            <a:endParaRPr lang="en-US">
              <a:solidFill>
                <a:schemeClr val="accent2">
                  <a:lumMod val="76000"/>
                </a:schemeClr>
              </a:solidFill>
              <a:latin typeface="Calibri"/>
              <a:ea typeface="Calibri"/>
              <a:cs typeface="Calibri"/>
            </a:endParaRPr>
          </a:p>
          <a:p>
            <a:r>
              <a:rPr lang="en-US">
                <a:solidFill>
                  <a:schemeClr val="tx1"/>
                </a:solidFill>
                <a:latin typeface="Calibri"/>
                <a:ea typeface="Calibri"/>
                <a:cs typeface="Calibri"/>
              </a:rPr>
              <a:t>“The goal is not just survival of hospitalization, but preservation of function, dignity, and independence.”</a:t>
            </a:r>
            <a:endParaRPr lang="en-US">
              <a:solidFill>
                <a:srgbClr val="000000"/>
              </a:solidFill>
              <a:latin typeface="Calibri"/>
              <a:ea typeface="Calibri"/>
              <a:cs typeface="Calibri"/>
            </a:endParaRPr>
          </a:p>
          <a:p>
            <a:endParaRPr lang="en-US" b="1" dirty="0">
              <a:solidFill>
                <a:schemeClr val="accent2">
                  <a:lumMod val="76000"/>
                </a:schemeClr>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Hospitalization is a high-risk event for older adults. 50% new onset HAD</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Functional decline is common and often preventable.</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Delirium prevention must be proactive.</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Polypharmacy is modifiable.</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Systems-based approaches improve outcomes.</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Mobility and interdisciplinary care are essential.</a:t>
            </a:r>
            <a:endParaRPr lang="en-US" dirty="0">
              <a:solidFill>
                <a:schemeClr val="tx1"/>
              </a:solidFill>
              <a:latin typeface="Calibri"/>
              <a:ea typeface="Calibri"/>
              <a:cs typeface="Calibri"/>
            </a:endParaRPr>
          </a:p>
          <a:p>
            <a:pPr marL="342900" indent="-342900">
              <a:buFont typeface="Calibri" charset="2"/>
              <a:buChar char="-"/>
            </a:pPr>
            <a:r>
              <a:rPr lang="en-US">
                <a:solidFill>
                  <a:schemeClr val="tx1"/>
                </a:solidFill>
                <a:latin typeface="Calibri"/>
                <a:ea typeface="Calibri"/>
                <a:cs typeface="Calibri"/>
              </a:rPr>
              <a:t>Geriatric-focused models are cost-effective and evidence-based.</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p:txBody>
      </p:sp>
    </p:spTree>
    <p:extLst>
      <p:ext uri="{BB962C8B-B14F-4D97-AF65-F5344CB8AC3E}">
        <p14:creationId xmlns:p14="http://schemas.microsoft.com/office/powerpoint/2010/main" val="2397925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008BE-93B0-78D2-46F1-7F6B2FB66A31}"/>
              </a:ext>
            </a:extLst>
          </p:cNvPr>
          <p:cNvSpPr>
            <a:spLocks noGrp="1"/>
          </p:cNvSpPr>
          <p:nvPr>
            <p:ph type="title"/>
          </p:nvPr>
        </p:nvSpPr>
        <p:spPr>
          <a:xfrm>
            <a:off x="1170431" y="552027"/>
            <a:ext cx="6814267" cy="170349"/>
          </a:xfrm>
        </p:spPr>
        <p:txBody>
          <a:bodyPr>
            <a:normAutofit fontScale="90000"/>
          </a:bodyPr>
          <a:lstStyle/>
          <a:p>
            <a:endParaRPr lang="en-US"/>
          </a:p>
        </p:txBody>
      </p:sp>
      <p:sp>
        <p:nvSpPr>
          <p:cNvPr id="3" name="Text Placeholder 2">
            <a:extLst>
              <a:ext uri="{FF2B5EF4-FFF2-40B4-BE49-F238E27FC236}">
                <a16:creationId xmlns:a16="http://schemas.microsoft.com/office/drawing/2014/main" id="{CDC17266-E985-9D2A-1148-7D30AE948B50}"/>
              </a:ext>
            </a:extLst>
          </p:cNvPr>
          <p:cNvSpPr>
            <a:spLocks noGrp="1"/>
          </p:cNvSpPr>
          <p:nvPr>
            <p:ph type="body" idx="1"/>
          </p:nvPr>
        </p:nvSpPr>
        <p:spPr>
          <a:xfrm>
            <a:off x="459140" y="1243584"/>
            <a:ext cx="8814863" cy="4548354"/>
          </a:xfrm>
        </p:spPr>
        <p:txBody>
          <a:bodyPr>
            <a:normAutofit lnSpcReduction="10000"/>
          </a:bodyPr>
          <a:lstStyle/>
          <a:p>
            <a:r>
              <a:rPr lang="en-US" b="1">
                <a:solidFill>
                  <a:schemeClr val="tx1"/>
                </a:solidFill>
                <a:latin typeface="Calibri"/>
                <a:ea typeface="Calibri"/>
                <a:cs typeface="Calibri"/>
              </a:rPr>
              <a:t>A 79-year-old man is hospitalized after surgery for hip fracture. </a:t>
            </a:r>
          </a:p>
          <a:p>
            <a:r>
              <a:rPr lang="en-US">
                <a:solidFill>
                  <a:schemeClr val="tx1"/>
                </a:solidFill>
                <a:latin typeface="Calibri"/>
                <a:ea typeface="Calibri"/>
                <a:cs typeface="Calibri"/>
              </a:rPr>
              <a:t>History includes:</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Hypertension </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Mild cognitive impairment</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a:p>
            <a:r>
              <a:rPr lang="en-US">
                <a:solidFill>
                  <a:schemeClr val="tx1"/>
                </a:solidFill>
                <a:latin typeface="Calibri"/>
                <a:ea typeface="Calibri"/>
                <a:cs typeface="Calibri"/>
              </a:rPr>
              <a:t>On day 2 after surgery, he pulls out an intravenous line and refuses medications. </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The nurse requests administration of haloperidol. </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a:p>
            <a:r>
              <a:rPr lang="en-US">
                <a:solidFill>
                  <a:schemeClr val="tx1"/>
                </a:solidFill>
                <a:latin typeface="Calibri"/>
                <a:ea typeface="Calibri"/>
                <a:cs typeface="Calibri"/>
              </a:rPr>
              <a:t>On examination:</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He is oriented to self. He is somnolent, although easily aroused, and has difficulty reciting days of the week backward. </a:t>
            </a:r>
            <a:endParaRPr lang="en-US" dirty="0">
              <a:solidFill>
                <a:schemeClr val="tx1"/>
              </a:solidFill>
              <a:latin typeface="Calibri"/>
              <a:ea typeface="Calibri"/>
              <a:cs typeface="Calibri"/>
            </a:endParaRPr>
          </a:p>
          <a:p>
            <a:endParaRPr lang="en-US"/>
          </a:p>
        </p:txBody>
      </p:sp>
    </p:spTree>
    <p:extLst>
      <p:ext uri="{BB962C8B-B14F-4D97-AF65-F5344CB8AC3E}">
        <p14:creationId xmlns:p14="http://schemas.microsoft.com/office/powerpoint/2010/main" val="3863443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9D9B-6493-6D14-96F0-E6B2C03CF800}"/>
              </a:ext>
            </a:extLst>
          </p:cNvPr>
          <p:cNvSpPr>
            <a:spLocks noGrp="1"/>
          </p:cNvSpPr>
          <p:nvPr>
            <p:ph type="title"/>
          </p:nvPr>
        </p:nvSpPr>
        <p:spPr>
          <a:xfrm>
            <a:off x="677334" y="670899"/>
            <a:ext cx="6869131" cy="225213"/>
          </a:xfrm>
        </p:spPr>
        <p:txBody>
          <a:bodyPr>
            <a:normAutofit fontScale="90000"/>
          </a:bodyPr>
          <a:lstStyle/>
          <a:p>
            <a:endParaRPr lang="en-US"/>
          </a:p>
        </p:txBody>
      </p:sp>
      <p:sp>
        <p:nvSpPr>
          <p:cNvPr id="3" name="Text Placeholder 2">
            <a:extLst>
              <a:ext uri="{FF2B5EF4-FFF2-40B4-BE49-F238E27FC236}">
                <a16:creationId xmlns:a16="http://schemas.microsoft.com/office/drawing/2014/main" id="{2A709781-260A-6AA9-89A9-BEA7E0092152}"/>
              </a:ext>
            </a:extLst>
          </p:cNvPr>
          <p:cNvSpPr>
            <a:spLocks noGrp="1"/>
          </p:cNvSpPr>
          <p:nvPr>
            <p:ph type="body" idx="1"/>
          </p:nvPr>
        </p:nvSpPr>
        <p:spPr>
          <a:xfrm>
            <a:off x="677334" y="1417320"/>
            <a:ext cx="8596669" cy="3970528"/>
          </a:xfrm>
        </p:spPr>
        <p:txBody>
          <a:bodyPr/>
          <a:lstStyle/>
          <a:p>
            <a:r>
              <a:rPr lang="en-US">
                <a:solidFill>
                  <a:schemeClr val="tx1"/>
                </a:solidFill>
                <a:latin typeface="Calibri"/>
                <a:ea typeface="Calibri"/>
                <a:cs typeface="Calibri"/>
              </a:rPr>
              <a:t>Which of the following is most likely to result from administering haloperidol to this patient?</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a:p>
            <a:r>
              <a:rPr lang="en-US">
                <a:solidFill>
                  <a:schemeClr val="tx1"/>
                </a:solidFill>
                <a:latin typeface="Calibri"/>
                <a:ea typeface="Calibri"/>
                <a:cs typeface="Calibri"/>
              </a:rPr>
              <a:t>Longer hospital stay</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Increased short-term mortality</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Increased risk of drug interactions</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Reduction in severity of symptoms</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p:txBody>
      </p:sp>
    </p:spTree>
    <p:extLst>
      <p:ext uri="{BB962C8B-B14F-4D97-AF65-F5344CB8AC3E}">
        <p14:creationId xmlns:p14="http://schemas.microsoft.com/office/powerpoint/2010/main" val="3985691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8C05-653E-9C46-1957-BA9AF92B6C0B}"/>
              </a:ext>
            </a:extLst>
          </p:cNvPr>
          <p:cNvSpPr>
            <a:spLocks noGrp="1"/>
          </p:cNvSpPr>
          <p:nvPr>
            <p:ph type="title"/>
          </p:nvPr>
        </p:nvSpPr>
        <p:spPr>
          <a:xfrm>
            <a:off x="384047" y="204555"/>
            <a:ext cx="7701235" cy="728133"/>
          </a:xfrm>
        </p:spPr>
        <p:txBody>
          <a:bodyPr/>
          <a:lstStyle/>
          <a:p>
            <a:endParaRPr lang="en-US"/>
          </a:p>
        </p:txBody>
      </p:sp>
      <p:sp>
        <p:nvSpPr>
          <p:cNvPr id="3" name="Text Placeholder 2">
            <a:extLst>
              <a:ext uri="{FF2B5EF4-FFF2-40B4-BE49-F238E27FC236}">
                <a16:creationId xmlns:a16="http://schemas.microsoft.com/office/drawing/2014/main" id="{90B75ED6-690A-14CB-EACE-62C5C7A18952}"/>
              </a:ext>
            </a:extLst>
          </p:cNvPr>
          <p:cNvSpPr>
            <a:spLocks noGrp="1"/>
          </p:cNvSpPr>
          <p:nvPr>
            <p:ph type="body" idx="1"/>
          </p:nvPr>
        </p:nvSpPr>
        <p:spPr>
          <a:xfrm>
            <a:off x="310896" y="1435608"/>
            <a:ext cx="8963107" cy="3952240"/>
          </a:xfrm>
        </p:spPr>
        <p:txBody>
          <a:bodyPr/>
          <a:lstStyle/>
          <a:p>
            <a:endParaRPr lang="en-US" dirty="0"/>
          </a:p>
          <a:p>
            <a:r>
              <a:rPr lang="en-US" b="1">
                <a:solidFill>
                  <a:schemeClr val="tx1"/>
                </a:solidFill>
                <a:latin typeface="Calibri"/>
                <a:ea typeface="Calibri"/>
                <a:cs typeface="Calibri"/>
              </a:rPr>
              <a:t>Answer: Increased risk of drug interactions.</a:t>
            </a:r>
          </a:p>
          <a:p>
            <a:pPr marL="342900" indent="-342900">
              <a:buFont typeface="Calibri" charset="2"/>
              <a:buChar char="-"/>
            </a:pPr>
            <a:r>
              <a:rPr lang="en-US">
                <a:solidFill>
                  <a:schemeClr val="tx1"/>
                </a:solidFill>
                <a:highlight>
                  <a:srgbClr val="F5F5F5"/>
                </a:highlight>
                <a:latin typeface="Calibri"/>
                <a:ea typeface="Calibri"/>
                <a:cs typeface="Calibri"/>
              </a:rPr>
              <a:t>Antipsychotics do not reduce delirium severity, resolve symptoms, or alter mortality , or LOS</a:t>
            </a:r>
            <a:endParaRPr lang="en-US" b="1" dirty="0">
              <a:solidFill>
                <a:schemeClr val="tx1"/>
              </a:solidFill>
              <a:latin typeface="Calibri"/>
              <a:ea typeface="Calibri"/>
              <a:cs typeface="Calibri"/>
            </a:endParaRPr>
          </a:p>
          <a:p>
            <a:endParaRPr lang="en-US"/>
          </a:p>
          <a:p>
            <a:endParaRPr lang="en-US">
              <a:solidFill>
                <a:srgbClr val="7F7F7F"/>
              </a:solidFill>
              <a:latin typeface="Trebuchet MS" panose="020B0603020202020204"/>
              <a:ea typeface="Calibri"/>
              <a:cs typeface="Calibri"/>
            </a:endParaRPr>
          </a:p>
          <a:p>
            <a:pPr marL="342900" indent="-342900">
              <a:buFont typeface="Calibri" charset="2"/>
              <a:buChar char="-"/>
            </a:pPr>
            <a:r>
              <a:rPr lang="en-US">
                <a:solidFill>
                  <a:schemeClr val="tx1"/>
                </a:solidFill>
                <a:latin typeface="Calibri"/>
                <a:ea typeface="Calibri"/>
                <a:cs typeface="Calibri"/>
              </a:rPr>
              <a:t>Despite the limited evidence of efficacy and the known associated risks in frail older adults, use of antipsychotics exceeds 70%–80% for management of delirium in hospitalized patients.</a:t>
            </a:r>
          </a:p>
          <a:p>
            <a:endParaRPr lang="en-US"/>
          </a:p>
        </p:txBody>
      </p:sp>
    </p:spTree>
    <p:extLst>
      <p:ext uri="{BB962C8B-B14F-4D97-AF65-F5344CB8AC3E}">
        <p14:creationId xmlns:p14="http://schemas.microsoft.com/office/powerpoint/2010/main" val="369861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2755-FD28-FC4D-F867-530278A58D2E}"/>
              </a:ext>
            </a:extLst>
          </p:cNvPr>
          <p:cNvSpPr>
            <a:spLocks noGrp="1"/>
          </p:cNvSpPr>
          <p:nvPr>
            <p:ph type="title"/>
          </p:nvPr>
        </p:nvSpPr>
        <p:spPr>
          <a:xfrm>
            <a:off x="459620" y="127880"/>
            <a:ext cx="7379448" cy="411439"/>
          </a:xfrm>
        </p:spPr>
        <p:txBody>
          <a:bodyPr>
            <a:normAutofit fontScale="90000"/>
          </a:bodyPr>
          <a:lstStyle/>
          <a:p>
            <a:endParaRPr lang="en-US"/>
          </a:p>
        </p:txBody>
      </p:sp>
      <p:sp>
        <p:nvSpPr>
          <p:cNvPr id="3" name="Text Placeholder 2">
            <a:extLst>
              <a:ext uri="{FF2B5EF4-FFF2-40B4-BE49-F238E27FC236}">
                <a16:creationId xmlns:a16="http://schemas.microsoft.com/office/drawing/2014/main" id="{2A75D4B3-F628-0651-D46F-51A245EDD582}"/>
              </a:ext>
            </a:extLst>
          </p:cNvPr>
          <p:cNvSpPr>
            <a:spLocks noGrp="1"/>
          </p:cNvSpPr>
          <p:nvPr>
            <p:ph type="body" idx="1"/>
          </p:nvPr>
        </p:nvSpPr>
        <p:spPr>
          <a:xfrm>
            <a:off x="360659" y="717449"/>
            <a:ext cx="8913344" cy="5630321"/>
          </a:xfrm>
        </p:spPr>
        <p:txBody>
          <a:bodyPr/>
          <a:lstStyle/>
          <a:p>
            <a:endParaRPr lang="en-US"/>
          </a:p>
          <a:p>
            <a:endParaRPr lang="en-US" dirty="0"/>
          </a:p>
          <a:p>
            <a:endParaRPr lang="en-US" dirty="0"/>
          </a:p>
          <a:p>
            <a:endParaRPr lang="en-US" dirty="0"/>
          </a:p>
          <a:p>
            <a:endParaRPr lang="en-US" dirty="0"/>
          </a:p>
          <a:p>
            <a:endParaRPr lang="en-US" dirty="0"/>
          </a:p>
          <a:p>
            <a:endParaRPr lang="en-US" dirty="0"/>
          </a:p>
          <a:p>
            <a:endParaRPr lang="en-US" dirty="0"/>
          </a:p>
          <a:p>
            <a:endParaRPr lang="en-US" sz="1700" dirty="0">
              <a:solidFill>
                <a:schemeClr val="tx2"/>
              </a:solidFill>
              <a:latin typeface="Calibri"/>
              <a:ea typeface="Calibri"/>
              <a:cs typeface="Calibri"/>
            </a:endParaRPr>
          </a:p>
          <a:p>
            <a:r>
              <a:rPr lang="en-US" sz="1400">
                <a:solidFill>
                  <a:schemeClr val="tx2"/>
                </a:solidFill>
                <a:latin typeface="Calibri"/>
                <a:ea typeface="Calibri"/>
                <a:cs typeface="Calibri"/>
              </a:rPr>
              <a:t>Older adults only make up 15% of the US population, but account for 35% of all acute care </a:t>
            </a:r>
            <a:r>
              <a:rPr lang="en-US" sz="1400" dirty="0">
                <a:solidFill>
                  <a:schemeClr val="tx2"/>
                </a:solidFill>
                <a:latin typeface="Calibri"/>
                <a:ea typeface="Calibri"/>
                <a:cs typeface="Calibri"/>
              </a:rPr>
              <a:t>admissions and </a:t>
            </a:r>
            <a:r>
              <a:rPr lang="en-US" sz="1400">
                <a:solidFill>
                  <a:schemeClr val="tx2"/>
                </a:solidFill>
                <a:latin typeface="Calibri"/>
                <a:ea typeface="Calibri"/>
                <a:cs typeface="Calibri"/>
              </a:rPr>
              <a:t>nearly  50%</a:t>
            </a:r>
            <a:r>
              <a:rPr lang="en-US" sz="1400" dirty="0">
                <a:solidFill>
                  <a:schemeClr val="tx2"/>
                </a:solidFill>
                <a:latin typeface="Calibri"/>
                <a:ea typeface="Calibri"/>
                <a:cs typeface="Calibri"/>
              </a:rPr>
              <a:t> of hospital expenditures for adults.</a:t>
            </a:r>
          </a:p>
        </p:txBody>
      </p:sp>
      <p:graphicFrame>
        <p:nvGraphicFramePr>
          <p:cNvPr id="4" name="Object 5">
            <a:extLst>
              <a:ext uri="{FF2B5EF4-FFF2-40B4-BE49-F238E27FC236}">
                <a16:creationId xmlns:a16="http://schemas.microsoft.com/office/drawing/2014/main" id="{4FD8010F-2ED0-181F-9D55-30C107956B2A}"/>
              </a:ext>
            </a:extLst>
          </p:cNvPr>
          <p:cNvGraphicFramePr/>
          <p:nvPr>
            <p:extLst>
              <p:ext uri="{D42A27DB-BD31-4B8C-83A1-F6EECF244321}">
                <p14:modId xmlns:p14="http://schemas.microsoft.com/office/powerpoint/2010/main" val="3016566322"/>
              </p:ext>
            </p:extLst>
          </p:nvPr>
        </p:nvGraphicFramePr>
        <p:xfrm>
          <a:off x="1364721" y="804132"/>
          <a:ext cx="6915383" cy="37582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003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AD4D-7A39-B301-8298-6680F5A6D801}"/>
              </a:ext>
            </a:extLst>
          </p:cNvPr>
          <p:cNvSpPr>
            <a:spLocks noGrp="1"/>
          </p:cNvSpPr>
          <p:nvPr>
            <p:ph type="title"/>
          </p:nvPr>
        </p:nvSpPr>
        <p:spPr>
          <a:xfrm>
            <a:off x="677334" y="314283"/>
            <a:ext cx="7500067" cy="545253"/>
          </a:xfrm>
        </p:spPr>
        <p:txBody>
          <a:bodyPr>
            <a:normAutofit fontScale="90000"/>
          </a:bodyPr>
          <a:lstStyle/>
          <a:p>
            <a:endParaRPr lang="en-US"/>
          </a:p>
        </p:txBody>
      </p:sp>
      <p:sp>
        <p:nvSpPr>
          <p:cNvPr id="3" name="Text Placeholder 2">
            <a:extLst>
              <a:ext uri="{FF2B5EF4-FFF2-40B4-BE49-F238E27FC236}">
                <a16:creationId xmlns:a16="http://schemas.microsoft.com/office/drawing/2014/main" id="{50AD98C2-FD79-5282-932A-AA9066E3CCAA}"/>
              </a:ext>
            </a:extLst>
          </p:cNvPr>
          <p:cNvSpPr>
            <a:spLocks noGrp="1"/>
          </p:cNvSpPr>
          <p:nvPr>
            <p:ph type="body" idx="1"/>
          </p:nvPr>
        </p:nvSpPr>
        <p:spPr>
          <a:xfrm>
            <a:off x="440852" y="993463"/>
            <a:ext cx="8798515" cy="5120640"/>
          </a:xfrm>
        </p:spPr>
        <p:txBody>
          <a:bodyPr>
            <a:normAutofit fontScale="92500" lnSpcReduction="20000"/>
          </a:bodyPr>
          <a:lstStyle/>
          <a:p>
            <a:r>
              <a:rPr lang="en-US" dirty="0">
                <a:solidFill>
                  <a:schemeClr val="tx1"/>
                </a:solidFill>
                <a:latin typeface="Calibri"/>
                <a:ea typeface="Calibri"/>
                <a:cs typeface="Calibri"/>
              </a:rPr>
              <a:t>An 80-year-old man is brought to the hospital after he fell on his way to the bathroom; he remained on the ground for 4 hours before his son found him. </a:t>
            </a:r>
          </a:p>
          <a:p>
            <a:endParaRPr lang="en-US" dirty="0">
              <a:solidFill>
                <a:schemeClr val="tx1"/>
              </a:solidFill>
              <a:latin typeface="Calibri"/>
              <a:ea typeface="Calibri"/>
              <a:cs typeface="Calibri"/>
            </a:endParaRPr>
          </a:p>
          <a:p>
            <a:r>
              <a:rPr lang="en-US">
                <a:solidFill>
                  <a:schemeClr val="tx1"/>
                </a:solidFill>
                <a:latin typeface="Calibri"/>
                <a:ea typeface="Calibri"/>
                <a:cs typeface="Calibri"/>
              </a:rPr>
              <a:t>History includes:</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Benign prostatic hyperplasia </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Type 2 diabetes mellitus</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a:p>
            <a:r>
              <a:rPr lang="en-US">
                <a:solidFill>
                  <a:schemeClr val="tx1"/>
                </a:solidFill>
                <a:latin typeface="Calibri"/>
                <a:ea typeface="Calibri"/>
                <a:cs typeface="Calibri"/>
              </a:rPr>
              <a:t>Current medications:</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Tamsulosin nightly, </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Metformin</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Aspirin</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a:p>
            <a:r>
              <a:rPr lang="en-US">
                <a:solidFill>
                  <a:schemeClr val="tx1"/>
                </a:solidFill>
                <a:latin typeface="Calibri"/>
                <a:ea typeface="Calibri"/>
                <a:cs typeface="Calibri"/>
              </a:rPr>
              <a:t>He describes stable nocturia, but has no dysuria, frequency, urgency, hematuria, flank pain, fever, palpitations, light headedness, or chest pain. </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He has lower leg pain.</a:t>
            </a:r>
            <a:endParaRPr lang="en-US" dirty="0">
              <a:solidFill>
                <a:schemeClr val="tx1"/>
              </a:solidFill>
              <a:latin typeface="Calibri"/>
              <a:ea typeface="Calibri"/>
              <a:cs typeface="Calibri"/>
            </a:endParaRPr>
          </a:p>
        </p:txBody>
      </p:sp>
    </p:spTree>
    <p:extLst>
      <p:ext uri="{BB962C8B-B14F-4D97-AF65-F5344CB8AC3E}">
        <p14:creationId xmlns:p14="http://schemas.microsoft.com/office/powerpoint/2010/main" val="1628858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0F85-3487-E7E6-A448-8F200FEED4AB}"/>
              </a:ext>
            </a:extLst>
          </p:cNvPr>
          <p:cNvSpPr>
            <a:spLocks noGrp="1"/>
          </p:cNvSpPr>
          <p:nvPr>
            <p:ph type="title"/>
          </p:nvPr>
        </p:nvSpPr>
        <p:spPr>
          <a:xfrm>
            <a:off x="448055" y="323427"/>
            <a:ext cx="7554931" cy="353229"/>
          </a:xfrm>
        </p:spPr>
        <p:txBody>
          <a:bodyPr>
            <a:normAutofit fontScale="90000"/>
          </a:bodyPr>
          <a:lstStyle/>
          <a:p>
            <a:endParaRPr lang="en-US"/>
          </a:p>
        </p:txBody>
      </p:sp>
      <p:sp>
        <p:nvSpPr>
          <p:cNvPr id="3" name="Text Placeholder 2">
            <a:extLst>
              <a:ext uri="{FF2B5EF4-FFF2-40B4-BE49-F238E27FC236}">
                <a16:creationId xmlns:a16="http://schemas.microsoft.com/office/drawing/2014/main" id="{0FE431BE-2E0D-B2F4-5384-BE706A460FA3}"/>
              </a:ext>
            </a:extLst>
          </p:cNvPr>
          <p:cNvSpPr>
            <a:spLocks noGrp="1"/>
          </p:cNvSpPr>
          <p:nvPr>
            <p:ph type="body" idx="1"/>
          </p:nvPr>
        </p:nvSpPr>
        <p:spPr>
          <a:xfrm>
            <a:off x="562032" y="996696"/>
            <a:ext cx="8711971" cy="5072333"/>
          </a:xfrm>
        </p:spPr>
        <p:txBody>
          <a:bodyPr>
            <a:normAutofit fontScale="92500" lnSpcReduction="10000"/>
          </a:bodyPr>
          <a:lstStyle/>
          <a:p>
            <a:r>
              <a:rPr lang="en-US">
                <a:solidFill>
                  <a:schemeClr val="tx1"/>
                </a:solidFill>
                <a:latin typeface="Calibri"/>
                <a:ea typeface="Calibri"/>
                <a:cs typeface="Calibri"/>
              </a:rPr>
              <a:t>On examination:</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Vital signs are normal. </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He is attentive, alert, and oriented to person, place, time, and situation. </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There is deep tissue injury over the left greater trochanter. </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a:p>
            <a:r>
              <a:rPr lang="en-US">
                <a:solidFill>
                  <a:schemeClr val="tx1"/>
                </a:solidFill>
                <a:latin typeface="Calibri"/>
                <a:ea typeface="Calibri"/>
                <a:cs typeface="Calibri"/>
              </a:rPr>
              <a:t>Laboratory findings include:</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WBC count of 8,000/µL</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Creatine kinase of 10,000 U/L</a:t>
            </a:r>
            <a:endParaRPr lang="en-US" dirty="0">
              <a:solidFill>
                <a:schemeClr val="tx1"/>
              </a:solidFill>
              <a:latin typeface="Calibri"/>
              <a:ea typeface="Calibri"/>
              <a:cs typeface="Calibri"/>
            </a:endParaRPr>
          </a:p>
          <a:p>
            <a:r>
              <a:rPr lang="en-US" dirty="0">
                <a:solidFill>
                  <a:schemeClr val="tx1"/>
                </a:solidFill>
                <a:latin typeface="Calibri"/>
                <a:ea typeface="Calibri"/>
                <a:cs typeface="Calibri"/>
              </a:rPr>
              <a:t>Blood urea </a:t>
            </a:r>
            <a:r>
              <a:rPr lang="en-US" dirty="0" err="1">
                <a:solidFill>
                  <a:schemeClr val="tx1"/>
                </a:solidFill>
                <a:latin typeface="Calibri"/>
                <a:ea typeface="Calibri"/>
                <a:cs typeface="Calibri"/>
              </a:rPr>
              <a:t>nitrogen:creatinine</a:t>
            </a:r>
            <a:r>
              <a:rPr lang="en-US" dirty="0">
                <a:solidFill>
                  <a:schemeClr val="tx1"/>
                </a:solidFill>
                <a:latin typeface="Calibri"/>
                <a:ea typeface="Calibri"/>
                <a:cs typeface="Calibri"/>
              </a:rPr>
              <a:t> ratio of 30:1.2. </a:t>
            </a:r>
          </a:p>
          <a:p>
            <a:r>
              <a:rPr lang="en-US">
                <a:solidFill>
                  <a:schemeClr val="tx1"/>
                </a:solidFill>
                <a:latin typeface="Calibri"/>
                <a:ea typeface="Calibri"/>
                <a:cs typeface="Calibri"/>
              </a:rPr>
              <a:t>Urinalysis shows WBC count of 10–20/high-power field</a:t>
            </a:r>
            <a:endParaRPr lang="en-US" dirty="0">
              <a:solidFill>
                <a:schemeClr val="tx1"/>
              </a:solidFill>
              <a:latin typeface="Calibri"/>
              <a:ea typeface="Calibri"/>
              <a:cs typeface="Calibri"/>
            </a:endParaRPr>
          </a:p>
          <a:p>
            <a:r>
              <a:rPr lang="en-US" dirty="0">
                <a:solidFill>
                  <a:schemeClr val="tx1"/>
                </a:solidFill>
                <a:latin typeface="Calibri"/>
                <a:ea typeface="Calibri"/>
                <a:cs typeface="Calibri"/>
              </a:rPr>
              <a:t>Preliminary urine culture results indicate 105 colony-forming units (</a:t>
            </a:r>
            <a:r>
              <a:rPr lang="en-US" dirty="0" err="1">
                <a:solidFill>
                  <a:schemeClr val="tx1"/>
                </a:solidFill>
                <a:latin typeface="Calibri"/>
                <a:ea typeface="Calibri"/>
                <a:cs typeface="Calibri"/>
              </a:rPr>
              <a:t>cfu</a:t>
            </a:r>
            <a:r>
              <a:rPr lang="en-US" dirty="0">
                <a:solidFill>
                  <a:schemeClr val="tx1"/>
                </a:solidFill>
                <a:latin typeface="Calibri"/>
                <a:ea typeface="Calibri"/>
                <a:cs typeface="Calibri"/>
              </a:rPr>
              <a:t>)/mL gram-negative rods</a:t>
            </a:r>
          </a:p>
          <a:p>
            <a:r>
              <a:rPr lang="en-US">
                <a:solidFill>
                  <a:schemeClr val="tx1"/>
                </a:solidFill>
                <a:latin typeface="Calibri"/>
                <a:ea typeface="Calibri"/>
                <a:cs typeface="Calibri"/>
              </a:rPr>
              <a:t>Plain-film radiography reveals distal tibia fracture</a:t>
            </a:r>
            <a:endParaRPr lang="en-US" dirty="0">
              <a:solidFill>
                <a:schemeClr val="tx1"/>
              </a:solidFill>
              <a:latin typeface="Calibri"/>
              <a:ea typeface="Calibri"/>
              <a:cs typeface="Calibri"/>
            </a:endParaRPr>
          </a:p>
          <a:p>
            <a:endParaRPr lang="en-US" dirty="0">
              <a:solidFill>
                <a:schemeClr val="tx1"/>
              </a:solidFill>
              <a:latin typeface="Calibri"/>
              <a:ea typeface="Calibri"/>
              <a:cs typeface="Calibri"/>
            </a:endParaRPr>
          </a:p>
        </p:txBody>
      </p:sp>
    </p:spTree>
    <p:extLst>
      <p:ext uri="{BB962C8B-B14F-4D97-AF65-F5344CB8AC3E}">
        <p14:creationId xmlns:p14="http://schemas.microsoft.com/office/powerpoint/2010/main" val="3330934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36F0-A7EC-8DE1-F741-52A8AF3C02CF}"/>
              </a:ext>
            </a:extLst>
          </p:cNvPr>
          <p:cNvSpPr>
            <a:spLocks noGrp="1"/>
          </p:cNvSpPr>
          <p:nvPr>
            <p:ph type="title"/>
          </p:nvPr>
        </p:nvSpPr>
        <p:spPr>
          <a:xfrm>
            <a:off x="155447" y="186267"/>
            <a:ext cx="7527499" cy="554397"/>
          </a:xfrm>
        </p:spPr>
        <p:txBody>
          <a:bodyPr>
            <a:normAutofit fontScale="90000"/>
          </a:bodyPr>
          <a:lstStyle/>
          <a:p>
            <a:endParaRPr lang="en-US"/>
          </a:p>
        </p:txBody>
      </p:sp>
      <p:sp>
        <p:nvSpPr>
          <p:cNvPr id="3" name="Text Placeholder 2">
            <a:extLst>
              <a:ext uri="{FF2B5EF4-FFF2-40B4-BE49-F238E27FC236}">
                <a16:creationId xmlns:a16="http://schemas.microsoft.com/office/drawing/2014/main" id="{289CDABD-D5DE-43A7-0182-923488F36D83}"/>
              </a:ext>
            </a:extLst>
          </p:cNvPr>
          <p:cNvSpPr>
            <a:spLocks noGrp="1"/>
          </p:cNvSpPr>
          <p:nvPr>
            <p:ph type="body" idx="1"/>
          </p:nvPr>
        </p:nvSpPr>
        <p:spPr>
          <a:xfrm>
            <a:off x="155447" y="1143000"/>
            <a:ext cx="9118556" cy="4244848"/>
          </a:xfrm>
        </p:spPr>
        <p:txBody>
          <a:bodyPr/>
          <a:lstStyle/>
          <a:p>
            <a:r>
              <a:rPr lang="en-US" dirty="0">
                <a:solidFill>
                  <a:schemeClr val="tx1"/>
                </a:solidFill>
                <a:latin typeface="Calibri"/>
                <a:ea typeface="Calibri"/>
                <a:cs typeface="Calibri"/>
              </a:rPr>
              <a:t>Which one of the following is the most appropriate management regarding the urinalysis findings? </a:t>
            </a:r>
          </a:p>
          <a:p>
            <a:endParaRPr lang="en-US" dirty="0">
              <a:solidFill>
                <a:schemeClr val="tx1"/>
              </a:solidFill>
              <a:latin typeface="Calibri"/>
              <a:ea typeface="Calibri"/>
              <a:cs typeface="Calibri"/>
            </a:endParaRPr>
          </a:p>
          <a:p>
            <a:r>
              <a:rPr lang="en-US">
                <a:solidFill>
                  <a:schemeClr val="tx1"/>
                </a:solidFill>
                <a:latin typeface="Calibri"/>
                <a:ea typeface="Calibri"/>
                <a:cs typeface="Calibri"/>
              </a:rPr>
              <a:t>Intravenous ceftriaxone 1,000 mg/d for 3 days </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Oral trimethoprim-sulfamethoxazole for 7 days</a:t>
            </a:r>
            <a:endParaRPr lang="en-US" dirty="0">
              <a:solidFill>
                <a:schemeClr val="tx1"/>
              </a:solidFill>
              <a:latin typeface="Calibri"/>
              <a:ea typeface="Calibri"/>
              <a:cs typeface="Calibri"/>
            </a:endParaRPr>
          </a:p>
          <a:p>
            <a:r>
              <a:rPr lang="en-US">
                <a:solidFill>
                  <a:schemeClr val="tx1"/>
                </a:solidFill>
                <a:latin typeface="Calibri"/>
                <a:ea typeface="Calibri"/>
                <a:cs typeface="Calibri"/>
              </a:rPr>
              <a:t>Oral trimethoprim-sulfamethoxazole for 3 days</a:t>
            </a:r>
            <a:endParaRPr lang="en-US" dirty="0">
              <a:solidFill>
                <a:schemeClr val="tx1"/>
              </a:solidFill>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4140092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FE95-3467-78B2-5583-66BD3FC10402}"/>
              </a:ext>
            </a:extLst>
          </p:cNvPr>
          <p:cNvSpPr>
            <a:spLocks noGrp="1"/>
          </p:cNvSpPr>
          <p:nvPr>
            <p:ph type="title"/>
          </p:nvPr>
        </p:nvSpPr>
        <p:spPr>
          <a:xfrm>
            <a:off x="786383" y="497163"/>
            <a:ext cx="7481779" cy="307509"/>
          </a:xfrm>
        </p:spPr>
        <p:txBody>
          <a:bodyPr>
            <a:normAutofit fontScale="90000"/>
          </a:bodyPr>
          <a:lstStyle/>
          <a:p>
            <a:endParaRPr lang="en-US"/>
          </a:p>
        </p:txBody>
      </p:sp>
      <p:sp>
        <p:nvSpPr>
          <p:cNvPr id="3" name="Text Placeholder 2">
            <a:extLst>
              <a:ext uri="{FF2B5EF4-FFF2-40B4-BE49-F238E27FC236}">
                <a16:creationId xmlns:a16="http://schemas.microsoft.com/office/drawing/2014/main" id="{B2C60912-3403-13F7-C0E3-B89385EA283D}"/>
              </a:ext>
            </a:extLst>
          </p:cNvPr>
          <p:cNvSpPr>
            <a:spLocks noGrp="1"/>
          </p:cNvSpPr>
          <p:nvPr>
            <p:ph type="body" idx="1"/>
          </p:nvPr>
        </p:nvSpPr>
        <p:spPr>
          <a:xfrm>
            <a:off x="356616" y="1271016"/>
            <a:ext cx="8917387" cy="4116832"/>
          </a:xfrm>
        </p:spPr>
        <p:txBody>
          <a:bodyPr/>
          <a:lstStyle/>
          <a:p>
            <a:r>
              <a:rPr lang="en-US">
                <a:solidFill>
                  <a:schemeClr val="tx1"/>
                </a:solidFill>
                <a:latin typeface="Calibri"/>
                <a:ea typeface="Calibri"/>
                <a:cs typeface="Calibri"/>
              </a:rPr>
              <a:t>Answer: No antibiotic treatment</a:t>
            </a:r>
          </a:p>
          <a:p>
            <a:endParaRPr lang="en-US"/>
          </a:p>
        </p:txBody>
      </p:sp>
    </p:spTree>
    <p:extLst>
      <p:ext uri="{BB962C8B-B14F-4D97-AF65-F5344CB8AC3E}">
        <p14:creationId xmlns:p14="http://schemas.microsoft.com/office/powerpoint/2010/main" val="1803922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8" name="Straight Connector 27">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BD82255A-D4E2-94FC-C83F-E32E335D64CE}"/>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endParaRPr lang="en-US" sz="1800"/>
          </a:p>
          <a:p>
            <a:pPr algn="r"/>
            <a:endParaRPr lang="en-US" sz="1800"/>
          </a:p>
        </p:txBody>
      </p:sp>
      <p:sp>
        <p:nvSpPr>
          <p:cNvPr id="2" name="Title 1">
            <a:extLst>
              <a:ext uri="{FF2B5EF4-FFF2-40B4-BE49-F238E27FC236}">
                <a16:creationId xmlns:a16="http://schemas.microsoft.com/office/drawing/2014/main" id="{6D8ACDCC-845E-B871-9FBA-56DA97B57B0B}"/>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a:solidFill>
                  <a:schemeClr val="accent2">
                    <a:lumMod val="76000"/>
                  </a:schemeClr>
                </a:solidFill>
              </a:rPr>
              <a:t>Questions  ?</a:t>
            </a:r>
            <a:r>
              <a:rPr lang="en-US" sz="5400" dirty="0"/>
              <a:t> </a:t>
            </a:r>
          </a:p>
        </p:txBody>
      </p:sp>
    </p:spTree>
    <p:extLst>
      <p:ext uri="{BB962C8B-B14F-4D97-AF65-F5344CB8AC3E}">
        <p14:creationId xmlns:p14="http://schemas.microsoft.com/office/powerpoint/2010/main" val="381999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F00E-B55D-DEB0-A9E3-D6FCE385805E}"/>
              </a:ext>
            </a:extLst>
          </p:cNvPr>
          <p:cNvSpPr>
            <a:spLocks noGrp="1"/>
          </p:cNvSpPr>
          <p:nvPr>
            <p:ph type="title"/>
          </p:nvPr>
        </p:nvSpPr>
        <p:spPr>
          <a:xfrm>
            <a:off x="365761" y="424011"/>
            <a:ext cx="8414466" cy="619421"/>
          </a:xfrm>
        </p:spPr>
        <p:txBody>
          <a:bodyPr>
            <a:normAutofit fontScale="90000"/>
          </a:bodyPr>
          <a:lstStyle/>
          <a:p>
            <a:r>
              <a:rPr lang="en-US" sz="2400" b="1">
                <a:solidFill>
                  <a:schemeClr val="accent2">
                    <a:lumMod val="76000"/>
                  </a:schemeClr>
                </a:solidFill>
              </a:rPr>
              <a:t>Hazards of Hospitalization in older patients</a:t>
            </a:r>
            <a:r>
              <a:rPr lang="en-US" sz="2400" b="1" dirty="0"/>
              <a:t> </a:t>
            </a:r>
            <a:br>
              <a:rPr lang="en-US" sz="2000" b="1" dirty="0"/>
            </a:br>
            <a:endParaRPr lang="en-US" sz="2000" b="1"/>
          </a:p>
        </p:txBody>
      </p:sp>
      <p:sp>
        <p:nvSpPr>
          <p:cNvPr id="3" name="Text Placeholder 2">
            <a:extLst>
              <a:ext uri="{FF2B5EF4-FFF2-40B4-BE49-F238E27FC236}">
                <a16:creationId xmlns:a16="http://schemas.microsoft.com/office/drawing/2014/main" id="{CC3B29E1-6F8D-AABC-695A-196862D8E19D}"/>
              </a:ext>
            </a:extLst>
          </p:cNvPr>
          <p:cNvSpPr>
            <a:spLocks noGrp="1"/>
          </p:cNvSpPr>
          <p:nvPr>
            <p:ph type="body" idx="1"/>
          </p:nvPr>
        </p:nvSpPr>
        <p:spPr>
          <a:xfrm>
            <a:off x="243840" y="652272"/>
            <a:ext cx="9219139" cy="4992624"/>
          </a:xfrm>
        </p:spPr>
        <p:txBody>
          <a:bodyPr>
            <a:normAutofit fontScale="92500" lnSpcReduction="10000"/>
          </a:bodyPr>
          <a:lstStyle/>
          <a:p>
            <a:endParaRPr lang="en-US"/>
          </a:p>
          <a:p>
            <a:pPr marL="342900" indent="-342900">
              <a:buFont typeface="Calibri" charset="2"/>
              <a:buChar char="-"/>
            </a:pPr>
            <a:r>
              <a:rPr lang="en-US" u="sng">
                <a:solidFill>
                  <a:schemeClr val="tx1"/>
                </a:solidFill>
                <a:latin typeface="Calibri"/>
                <a:ea typeface="Calibri"/>
                <a:cs typeface="Calibri"/>
              </a:rPr>
              <a:t>Delirium</a:t>
            </a:r>
            <a:r>
              <a:rPr lang="en-US">
                <a:solidFill>
                  <a:schemeClr val="tx1"/>
                </a:solidFill>
                <a:latin typeface="Calibri"/>
                <a:ea typeface="Calibri"/>
                <a:cs typeface="Calibri"/>
              </a:rPr>
              <a:t>- most common </a:t>
            </a:r>
          </a:p>
          <a:p>
            <a:pPr marL="342900" indent="-342900">
              <a:buFont typeface="Calibri" charset="2"/>
              <a:buChar char="-"/>
            </a:pPr>
            <a:r>
              <a:rPr lang="en-US" u="sng">
                <a:solidFill>
                  <a:schemeClr val="tx1"/>
                </a:solidFill>
                <a:latin typeface="Calibri"/>
                <a:ea typeface="Calibri"/>
                <a:cs typeface="Calibri"/>
              </a:rPr>
              <a:t>Functional decline</a:t>
            </a:r>
            <a:r>
              <a:rPr lang="en-US">
                <a:solidFill>
                  <a:schemeClr val="tx1"/>
                </a:solidFill>
                <a:latin typeface="Calibri"/>
                <a:ea typeface="Calibri"/>
                <a:cs typeface="Calibri"/>
              </a:rPr>
              <a:t>-  32% of those over age 70 and approximately 50% of those above age 80 lose physical function (activities of daily living) during a hospitalization. </a:t>
            </a:r>
          </a:p>
          <a:p>
            <a:pPr marL="342900" indent="-342900">
              <a:buFont typeface="Calibri" charset="2"/>
              <a:buChar char="-"/>
            </a:pPr>
            <a:r>
              <a:rPr lang="en-US" u="sng">
                <a:solidFill>
                  <a:schemeClr val="tx1"/>
                </a:solidFill>
                <a:latin typeface="Calibri"/>
                <a:ea typeface="Calibri"/>
                <a:cs typeface="Calibri"/>
              </a:rPr>
              <a:t>Institutionalization</a:t>
            </a:r>
            <a:r>
              <a:rPr lang="en-US">
                <a:solidFill>
                  <a:schemeClr val="tx1"/>
                </a:solidFill>
                <a:latin typeface="Calibri"/>
                <a:ea typeface="Calibri"/>
                <a:cs typeface="Calibri"/>
              </a:rPr>
              <a:t>- Only 44% of patients 85 years and older and 58% of patients 75–84 years old return home . Other Dc to NH, TCU, memory care, hospice care </a:t>
            </a:r>
          </a:p>
          <a:p>
            <a:pPr marL="342900" indent="-342900">
              <a:buFont typeface="Calibri" charset="2"/>
              <a:buChar char="-"/>
            </a:pPr>
            <a:r>
              <a:rPr lang="en-US">
                <a:solidFill>
                  <a:schemeClr val="tx1"/>
                </a:solidFill>
                <a:latin typeface="Calibri"/>
                <a:ea typeface="Calibri"/>
                <a:cs typeface="Calibri"/>
              </a:rPr>
              <a:t>Increased </a:t>
            </a:r>
            <a:r>
              <a:rPr lang="en-US" u="sng">
                <a:solidFill>
                  <a:schemeClr val="tx1"/>
                </a:solidFill>
                <a:latin typeface="Calibri"/>
                <a:ea typeface="Calibri"/>
                <a:cs typeface="Calibri"/>
              </a:rPr>
              <a:t>mortality</a:t>
            </a:r>
            <a:r>
              <a:rPr lang="en-US">
                <a:solidFill>
                  <a:schemeClr val="tx1"/>
                </a:solidFill>
                <a:latin typeface="Calibri"/>
                <a:ea typeface="Calibri"/>
                <a:cs typeface="Calibri"/>
              </a:rPr>
              <a:t> within 12 months</a:t>
            </a:r>
          </a:p>
          <a:p>
            <a:endParaRPr lang="en-US">
              <a:solidFill>
                <a:schemeClr val="tx1"/>
              </a:solidFill>
              <a:latin typeface="Calibri"/>
              <a:ea typeface="Calibri"/>
              <a:cs typeface="Calibri"/>
            </a:endParaRPr>
          </a:p>
          <a:p>
            <a:pPr marL="342900" indent="-342900">
              <a:buFont typeface="Calibri" charset="2"/>
              <a:buChar char="-"/>
            </a:pPr>
            <a:r>
              <a:rPr lang="en-US" u="sng">
                <a:solidFill>
                  <a:schemeClr val="tx1"/>
                </a:solidFill>
                <a:latin typeface="Calibri"/>
                <a:ea typeface="Calibri"/>
                <a:cs typeface="Calibri"/>
              </a:rPr>
              <a:t>Other hazards</a:t>
            </a:r>
            <a:r>
              <a:rPr lang="en-US">
                <a:solidFill>
                  <a:schemeClr val="tx1"/>
                </a:solidFill>
                <a:latin typeface="Calibri"/>
                <a:ea typeface="Calibri"/>
                <a:cs typeface="Calibri"/>
              </a:rPr>
              <a:t>- falls, injury, pressure ulcers, catheter-associated urinary tract infections (CAUTI’s) and adverse drug events , increase morbidity </a:t>
            </a:r>
          </a:p>
          <a:p>
            <a:endParaRPr lang="en-US">
              <a:solidFill>
                <a:schemeClr val="tx1"/>
              </a:solidFill>
              <a:latin typeface="Calibri"/>
              <a:ea typeface="Calibri"/>
              <a:cs typeface="Calibri"/>
            </a:endParaRPr>
          </a:p>
          <a:p>
            <a:pPr marL="342900" indent="-342900">
              <a:buFont typeface="Calibri" charset="2"/>
              <a:buChar char="-"/>
            </a:pPr>
            <a:r>
              <a:rPr lang="en-US" u="sng">
                <a:solidFill>
                  <a:schemeClr val="tx1"/>
                </a:solidFill>
                <a:latin typeface="Calibri"/>
                <a:ea typeface="Calibri"/>
                <a:cs typeface="Calibri"/>
              </a:rPr>
              <a:t>Health care costs</a:t>
            </a:r>
            <a:r>
              <a:rPr lang="en-US">
                <a:solidFill>
                  <a:schemeClr val="tx1"/>
                </a:solidFill>
                <a:latin typeface="Calibri"/>
                <a:ea typeface="Calibri"/>
                <a:cs typeface="Calibri"/>
              </a:rPr>
              <a:t>. Average 1-year health care costs were 2.5 times higher among general medical patients age 70+ with delirium compared to patients without delirium . </a:t>
            </a:r>
          </a:p>
          <a:p>
            <a:pPr marL="342900" indent="-342900">
              <a:buFont typeface="Calibri" charset="2"/>
              <a:buChar char="-"/>
            </a:pPr>
            <a:r>
              <a:rPr lang="en-US">
                <a:solidFill>
                  <a:schemeClr val="tx1"/>
                </a:solidFill>
                <a:latin typeface="Calibri"/>
                <a:ea typeface="Calibri"/>
                <a:cs typeface="Calibri"/>
              </a:rPr>
              <a:t>Delirium and related complications carry a large economic and health burden</a:t>
            </a:r>
          </a:p>
        </p:txBody>
      </p:sp>
    </p:spTree>
    <p:extLst>
      <p:ext uri="{BB962C8B-B14F-4D97-AF65-F5344CB8AC3E}">
        <p14:creationId xmlns:p14="http://schemas.microsoft.com/office/powerpoint/2010/main" val="13172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15A6-C236-D5C1-D72B-DFA40125D12A}"/>
              </a:ext>
            </a:extLst>
          </p:cNvPr>
          <p:cNvSpPr>
            <a:spLocks noGrp="1"/>
          </p:cNvSpPr>
          <p:nvPr>
            <p:ph type="title"/>
          </p:nvPr>
        </p:nvSpPr>
        <p:spPr>
          <a:xfrm>
            <a:off x="721359" y="297011"/>
            <a:ext cx="8222443" cy="526965"/>
          </a:xfrm>
        </p:spPr>
        <p:txBody>
          <a:bodyPr>
            <a:normAutofit/>
          </a:bodyPr>
          <a:lstStyle/>
          <a:p>
            <a:r>
              <a:rPr lang="en-US" sz="2200" b="1">
                <a:solidFill>
                  <a:schemeClr val="accent2">
                    <a:lumMod val="76000"/>
                  </a:schemeClr>
                </a:solidFill>
                <a:latin typeface="Calibri"/>
                <a:ea typeface="Calibri"/>
                <a:cs typeface="Calibri"/>
              </a:rPr>
              <a:t>Delirium</a:t>
            </a:r>
            <a:endParaRPr lang="en-US" b="1">
              <a:solidFill>
                <a:schemeClr val="accent2">
                  <a:lumMod val="76000"/>
                </a:schemeClr>
              </a:solidFill>
            </a:endParaRPr>
          </a:p>
        </p:txBody>
      </p:sp>
      <p:sp>
        <p:nvSpPr>
          <p:cNvPr id="3" name="Text Placeholder 2">
            <a:extLst>
              <a:ext uri="{FF2B5EF4-FFF2-40B4-BE49-F238E27FC236}">
                <a16:creationId xmlns:a16="http://schemas.microsoft.com/office/drawing/2014/main" id="{934C6E6A-2C74-DF87-9C87-43C2ADC4A63B}"/>
              </a:ext>
            </a:extLst>
          </p:cNvPr>
          <p:cNvSpPr>
            <a:spLocks noGrp="1"/>
          </p:cNvSpPr>
          <p:nvPr>
            <p:ph type="body" idx="1"/>
          </p:nvPr>
        </p:nvSpPr>
        <p:spPr>
          <a:xfrm>
            <a:off x="548639" y="1082040"/>
            <a:ext cx="8725364" cy="4879509"/>
          </a:xfrm>
        </p:spPr>
        <p:txBody>
          <a:bodyPr>
            <a:normAutofit lnSpcReduction="10000"/>
          </a:bodyPr>
          <a:lstStyle/>
          <a:p>
            <a:pPr marL="342900" indent="-342900">
              <a:buFont typeface="Calibri" charset="2"/>
              <a:buChar char="-"/>
            </a:pPr>
            <a:r>
              <a:rPr lang="en-US">
                <a:solidFill>
                  <a:schemeClr val="tx1"/>
                </a:solidFill>
                <a:latin typeface="Calibri"/>
                <a:ea typeface="Calibri"/>
                <a:cs typeface="Calibri"/>
              </a:rPr>
              <a:t>Most common complication of hospitalization in elderly- Acute or fluctuating change in mental status – inattention , LOC, disorganized thinking. </a:t>
            </a:r>
            <a:endParaRPr lang="en-US">
              <a:solidFill>
                <a:schemeClr val="tx1"/>
              </a:solidFill>
            </a:endParaRPr>
          </a:p>
          <a:p>
            <a:pPr marL="342900" indent="-342900">
              <a:buFont typeface="Calibri" charset="2"/>
              <a:buChar char="-"/>
            </a:pPr>
            <a:r>
              <a:rPr lang="en-US">
                <a:solidFill>
                  <a:schemeClr val="tx1"/>
                </a:solidFill>
                <a:latin typeface="Calibri"/>
                <a:ea typeface="Calibri"/>
                <a:cs typeface="Calibri"/>
              </a:rPr>
              <a:t>Incidence: 29-64%, recognized only 15–35</a:t>
            </a:r>
          </a:p>
          <a:p>
            <a:pPr marL="342900" indent="-342900">
              <a:buFont typeface="Calibri" charset="2"/>
              <a:buChar char="-"/>
            </a:pPr>
            <a:r>
              <a:rPr lang="en-US">
                <a:solidFill>
                  <a:schemeClr val="tx1"/>
                </a:solidFill>
                <a:latin typeface="Calibri"/>
                <a:ea typeface="Calibri"/>
                <a:cs typeface="Calibri"/>
              </a:rPr>
              <a:t>Higher in ICU and post-op settings. </a:t>
            </a:r>
          </a:p>
          <a:p>
            <a:pPr marL="221615" indent="-221615" defTabSz="886968">
              <a:spcBef>
                <a:spcPts val="900"/>
              </a:spcBef>
              <a:defRPr sz="2134"/>
            </a:pPr>
            <a:endParaRPr lang="en-US" sz="2100">
              <a:solidFill>
                <a:schemeClr val="tx1"/>
              </a:solidFill>
              <a:latin typeface="Calibri"/>
              <a:ea typeface="Calibri"/>
              <a:cs typeface="Calibri"/>
            </a:endParaRPr>
          </a:p>
          <a:p>
            <a:pPr defTabSz="886968">
              <a:lnSpc>
                <a:spcPct val="100000"/>
              </a:lnSpc>
              <a:spcBef>
                <a:spcPts val="900"/>
              </a:spcBef>
              <a:defRPr sz="2134"/>
            </a:pPr>
            <a:r>
              <a:rPr lang="en-US" sz="2100">
                <a:solidFill>
                  <a:schemeClr val="tx1"/>
                </a:solidFill>
                <a:latin typeface="Calibri"/>
                <a:ea typeface="Calibri"/>
                <a:cs typeface="Calibri"/>
              </a:rPr>
              <a:t>Delirium Subtypes:</a:t>
            </a:r>
            <a:endParaRPr lang="en-US">
              <a:solidFill>
                <a:schemeClr val="tx1"/>
              </a:solidFill>
            </a:endParaRPr>
          </a:p>
          <a:p>
            <a:pPr marL="342900" indent="-342900" defTabSz="886968">
              <a:lnSpc>
                <a:spcPct val="100000"/>
              </a:lnSpc>
              <a:spcBef>
                <a:spcPts val="900"/>
              </a:spcBef>
              <a:buFont typeface="Calibri" charset="2"/>
              <a:buChar char="-"/>
              <a:defRPr sz="2134"/>
            </a:pPr>
            <a:r>
              <a:rPr lang="en-US" sz="2100">
                <a:solidFill>
                  <a:schemeClr val="tx1"/>
                </a:solidFill>
                <a:latin typeface="Calibri"/>
                <a:ea typeface="Calibri"/>
                <a:cs typeface="Calibri"/>
              </a:rPr>
              <a:t>Hypoactive- Decreased movements , reduce responsiveness</a:t>
            </a:r>
          </a:p>
          <a:p>
            <a:pPr marL="342900" indent="-342900" defTabSz="886968">
              <a:lnSpc>
                <a:spcPct val="100000"/>
              </a:lnSpc>
              <a:spcBef>
                <a:spcPts val="900"/>
              </a:spcBef>
              <a:buFont typeface="Calibri" charset="2"/>
              <a:buChar char="-"/>
              <a:defRPr sz="2134"/>
            </a:pPr>
            <a:r>
              <a:rPr lang="en-US" sz="2100">
                <a:solidFill>
                  <a:schemeClr val="tx1"/>
                </a:solidFill>
                <a:latin typeface="Calibri"/>
                <a:ea typeface="Calibri"/>
                <a:cs typeface="Calibri"/>
              </a:rPr>
              <a:t>Hyperactive- restless, agitated, and hyperalert </a:t>
            </a:r>
          </a:p>
          <a:p>
            <a:pPr marL="342900" indent="-342900" defTabSz="886968">
              <a:lnSpc>
                <a:spcPct val="100000"/>
              </a:lnSpc>
              <a:spcBef>
                <a:spcPts val="900"/>
              </a:spcBef>
              <a:buFont typeface="Calibri" charset="2"/>
              <a:buChar char="-"/>
              <a:defRPr sz="2134"/>
            </a:pPr>
            <a:r>
              <a:rPr lang="en-US" sz="2100">
                <a:solidFill>
                  <a:schemeClr val="tx1"/>
                </a:solidFill>
                <a:latin typeface="Calibri"/>
                <a:ea typeface="Calibri"/>
                <a:cs typeface="Calibri"/>
              </a:rPr>
              <a:t>Mixed</a:t>
            </a:r>
          </a:p>
          <a:p>
            <a:pPr marL="342900" indent="-342900" defTabSz="886968">
              <a:spcBef>
                <a:spcPts val="900"/>
              </a:spcBef>
              <a:buFont typeface="Calibri" charset="2"/>
              <a:buChar char="-"/>
              <a:defRPr sz="2134"/>
            </a:pPr>
            <a:r>
              <a:rPr lang="en-US" sz="2100">
                <a:solidFill>
                  <a:schemeClr val="tx1"/>
                </a:solidFill>
                <a:latin typeface="Calibri"/>
                <a:ea typeface="Calibri"/>
                <a:cs typeface="Calibri"/>
              </a:rPr>
              <a:t>Hypoactive patients are often not identified or misdiagnosed</a:t>
            </a:r>
          </a:p>
          <a:p>
            <a:pPr marL="342900" indent="-342900">
              <a:buFont typeface="Calibri" charset="2"/>
              <a:buChar char="-"/>
            </a:pPr>
            <a:r>
              <a:rPr lang="en-US">
                <a:solidFill>
                  <a:schemeClr val="tx1"/>
                </a:solidFill>
                <a:latin typeface="Calibri"/>
                <a:ea typeface="Calibri"/>
                <a:cs typeface="Calibri"/>
              </a:rPr>
              <a:t>Symptoms of delirium can persist for months after hospital discharge.</a:t>
            </a:r>
          </a:p>
          <a:p>
            <a:pPr marL="342900" indent="-342900">
              <a:buFont typeface="Calibri" charset="2"/>
              <a:buChar char="-"/>
            </a:pPr>
            <a:r>
              <a:rPr lang="en-US">
                <a:solidFill>
                  <a:schemeClr val="tx1"/>
                </a:solidFill>
                <a:latin typeface="Calibri"/>
                <a:ea typeface="Calibri"/>
                <a:cs typeface="Calibri"/>
              </a:rPr>
              <a:t>Dementia is preventable and Priority should be to prevent it</a:t>
            </a:r>
          </a:p>
          <a:p>
            <a:endParaRPr lang="en-US"/>
          </a:p>
        </p:txBody>
      </p:sp>
      <p:pic>
        <p:nvPicPr>
          <p:cNvPr id="4" name="Picture 3" descr="A collage of images of people with different emotions&#10;&#10;AI-generated content may be incorrect.">
            <a:extLst>
              <a:ext uri="{FF2B5EF4-FFF2-40B4-BE49-F238E27FC236}">
                <a16:creationId xmlns:a16="http://schemas.microsoft.com/office/drawing/2014/main" id="{F18C41D8-0AA2-E32F-7EFE-B521938CD738}"/>
              </a:ext>
            </a:extLst>
          </p:cNvPr>
          <p:cNvPicPr>
            <a:picLocks noChangeAspect="1"/>
          </p:cNvPicPr>
          <p:nvPr/>
        </p:nvPicPr>
        <p:blipFill>
          <a:blip r:embed="rId3"/>
          <a:stretch>
            <a:fillRect/>
          </a:stretch>
        </p:blipFill>
        <p:spPr>
          <a:xfrm>
            <a:off x="9066742" y="460375"/>
            <a:ext cx="3128433" cy="5926666"/>
          </a:xfrm>
          <a:prstGeom prst="rect">
            <a:avLst/>
          </a:prstGeom>
        </p:spPr>
      </p:pic>
    </p:spTree>
    <p:extLst>
      <p:ext uri="{BB962C8B-B14F-4D97-AF65-F5344CB8AC3E}">
        <p14:creationId xmlns:p14="http://schemas.microsoft.com/office/powerpoint/2010/main" val="406767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3A05-792B-5366-65C2-C1966B41CC4B}"/>
              </a:ext>
            </a:extLst>
          </p:cNvPr>
          <p:cNvSpPr>
            <a:spLocks noGrp="1"/>
          </p:cNvSpPr>
          <p:nvPr>
            <p:ph type="title"/>
          </p:nvPr>
        </p:nvSpPr>
        <p:spPr>
          <a:xfrm>
            <a:off x="677335" y="195411"/>
            <a:ext cx="8422932" cy="325797"/>
          </a:xfrm>
        </p:spPr>
        <p:txBody>
          <a:bodyPr>
            <a:normAutofit fontScale="90000"/>
          </a:bodyPr>
          <a:lstStyle/>
          <a:p>
            <a:endParaRPr lang="en-US"/>
          </a:p>
        </p:txBody>
      </p:sp>
      <p:sp>
        <p:nvSpPr>
          <p:cNvPr id="3" name="Text Placeholder 2">
            <a:extLst>
              <a:ext uri="{FF2B5EF4-FFF2-40B4-BE49-F238E27FC236}">
                <a16:creationId xmlns:a16="http://schemas.microsoft.com/office/drawing/2014/main" id="{6C9B800E-A6F2-239A-62A3-D83829876708}"/>
              </a:ext>
            </a:extLst>
          </p:cNvPr>
          <p:cNvSpPr>
            <a:spLocks noGrp="1"/>
          </p:cNvSpPr>
          <p:nvPr>
            <p:ph type="body" idx="1"/>
          </p:nvPr>
        </p:nvSpPr>
        <p:spPr>
          <a:xfrm>
            <a:off x="851408" y="900327"/>
            <a:ext cx="8921451" cy="5955301"/>
          </a:xfrm>
        </p:spPr>
        <p:txBody>
          <a:bodyPr>
            <a:normAutofit/>
          </a:bodyPr>
          <a:lstStyle/>
          <a:p>
            <a:r>
              <a:rPr lang="en-US" b="1">
                <a:solidFill>
                  <a:schemeClr val="tx1"/>
                </a:solidFill>
                <a:latin typeface="Calibri"/>
                <a:ea typeface="Calibri"/>
                <a:cs typeface="Calibri"/>
              </a:rPr>
              <a:t>Risk + Factors = Delirium </a:t>
            </a:r>
          </a:p>
          <a:p>
            <a:r>
              <a:rPr lang="en-US" u="sng">
                <a:solidFill>
                  <a:schemeClr val="tx1"/>
                </a:solidFill>
                <a:latin typeface="Calibri"/>
                <a:ea typeface="Calibri"/>
                <a:cs typeface="Calibri"/>
              </a:rPr>
              <a:t>Predisposing</a:t>
            </a:r>
            <a:r>
              <a:rPr lang="en-US">
                <a:solidFill>
                  <a:schemeClr val="tx1"/>
                </a:solidFill>
                <a:latin typeface="Calibri"/>
                <a:ea typeface="Calibri"/>
                <a:cs typeface="Calibri"/>
              </a:rPr>
              <a:t>-Age , frailty Baseline cognitive impairment, social isolation, co-morbidities, Depression, Alcohol, Daily ADL’s </a:t>
            </a:r>
          </a:p>
          <a:p>
            <a:r>
              <a:rPr lang="en-US" u="sng">
                <a:solidFill>
                  <a:schemeClr val="tx1"/>
                </a:solidFill>
                <a:latin typeface="Calibri"/>
                <a:ea typeface="Calibri"/>
                <a:cs typeface="Calibri"/>
              </a:rPr>
              <a:t>Precipitation factors</a:t>
            </a:r>
            <a:r>
              <a:rPr lang="en-US">
                <a:solidFill>
                  <a:schemeClr val="tx1"/>
                </a:solidFill>
                <a:latin typeface="Calibri"/>
                <a:ea typeface="Calibri"/>
                <a:cs typeface="Calibri"/>
              </a:rPr>
              <a:t> :</a:t>
            </a:r>
          </a:p>
          <a:p>
            <a:pPr marL="342900" indent="-342900">
              <a:buFont typeface="Calibri" charset="2"/>
              <a:buChar char="-"/>
            </a:pPr>
            <a:r>
              <a:rPr lang="en-US">
                <a:solidFill>
                  <a:schemeClr val="tx1"/>
                </a:solidFill>
                <a:latin typeface="Calibri"/>
                <a:ea typeface="Calibri"/>
                <a:cs typeface="Calibri"/>
              </a:rPr>
              <a:t>Infection- PNA in our patient </a:t>
            </a:r>
          </a:p>
          <a:p>
            <a:pPr marL="342900" indent="-342900">
              <a:buFont typeface="Calibri" charset="2"/>
              <a:buChar char="-"/>
            </a:pPr>
            <a:r>
              <a:rPr lang="en-US">
                <a:solidFill>
                  <a:schemeClr val="tx1"/>
                </a:solidFill>
                <a:latin typeface="Calibri"/>
                <a:ea typeface="Calibri"/>
                <a:cs typeface="Calibri"/>
              </a:rPr>
              <a:t>Polypharmacy (anticholinergics, benzodiazepines)</a:t>
            </a:r>
          </a:p>
          <a:p>
            <a:pPr marL="342900" indent="-342900">
              <a:buFont typeface="Calibri" charset="2"/>
              <a:buChar char="-"/>
            </a:pPr>
            <a:r>
              <a:rPr lang="en-US">
                <a:solidFill>
                  <a:schemeClr val="tx1"/>
                </a:solidFill>
                <a:latin typeface="Calibri"/>
                <a:ea typeface="Calibri"/>
                <a:cs typeface="Calibri"/>
              </a:rPr>
              <a:t>Sleep disruption</a:t>
            </a:r>
          </a:p>
          <a:p>
            <a:pPr marL="342900" indent="-342900">
              <a:buFont typeface="Calibri" charset="2"/>
              <a:buChar char="-"/>
            </a:pPr>
            <a:r>
              <a:rPr lang="en-US">
                <a:solidFill>
                  <a:schemeClr val="tx1"/>
                </a:solidFill>
                <a:latin typeface="Calibri"/>
                <a:ea typeface="Calibri"/>
                <a:cs typeface="Calibri"/>
              </a:rPr>
              <a:t>Immobility- 80-90% in bed , only 43 min </a:t>
            </a:r>
            <a:r>
              <a:rPr lang="en-US" err="1">
                <a:solidFill>
                  <a:schemeClr val="tx1"/>
                </a:solidFill>
                <a:latin typeface="Calibri"/>
                <a:ea typeface="Calibri"/>
                <a:cs typeface="Calibri"/>
              </a:rPr>
              <a:t>oob</a:t>
            </a:r>
            <a:r>
              <a:rPr lang="en-US">
                <a:solidFill>
                  <a:schemeClr val="tx1"/>
                </a:solidFill>
                <a:latin typeface="Calibri"/>
                <a:ea typeface="Calibri"/>
                <a:cs typeface="Calibri"/>
              </a:rPr>
              <a:t>, </a:t>
            </a:r>
            <a:r>
              <a:rPr lang="en-US" err="1">
                <a:solidFill>
                  <a:schemeClr val="tx1"/>
                </a:solidFill>
                <a:latin typeface="Calibri"/>
                <a:ea typeface="Calibri"/>
                <a:cs typeface="Calibri"/>
              </a:rPr>
              <a:t>i.e</a:t>
            </a:r>
            <a:r>
              <a:rPr lang="en-US">
                <a:solidFill>
                  <a:schemeClr val="tx1"/>
                </a:solidFill>
                <a:latin typeface="Calibri"/>
                <a:ea typeface="Calibri"/>
                <a:cs typeface="Calibri"/>
              </a:rPr>
              <a:t> 5 hours less , Foley placement </a:t>
            </a:r>
          </a:p>
          <a:p>
            <a:pPr marL="342900" indent="-342900">
              <a:buFont typeface="Calibri" charset="2"/>
              <a:buChar char="-"/>
            </a:pPr>
            <a:r>
              <a:rPr lang="en-US">
                <a:solidFill>
                  <a:schemeClr val="tx1"/>
                </a:solidFill>
                <a:latin typeface="Calibri"/>
                <a:ea typeface="Calibri"/>
                <a:cs typeface="Calibri"/>
              </a:rPr>
              <a:t>Surgery/anesthesia</a:t>
            </a:r>
          </a:p>
          <a:p>
            <a:pPr marL="342900" indent="-342900">
              <a:buFont typeface="Calibri" charset="2"/>
              <a:buChar char="-"/>
            </a:pPr>
            <a:r>
              <a:rPr lang="en-US">
                <a:solidFill>
                  <a:schemeClr val="tx1"/>
                </a:solidFill>
                <a:latin typeface="Calibri"/>
                <a:ea typeface="Calibri"/>
                <a:cs typeface="Calibri"/>
              </a:rPr>
              <a:t>Sensory deprivation</a:t>
            </a:r>
          </a:p>
          <a:p>
            <a:endParaRPr lang="en-US"/>
          </a:p>
        </p:txBody>
      </p:sp>
    </p:spTree>
    <p:extLst>
      <p:ext uri="{BB962C8B-B14F-4D97-AF65-F5344CB8AC3E}">
        <p14:creationId xmlns:p14="http://schemas.microsoft.com/office/powerpoint/2010/main" val="73138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5054-6089-878F-CFF3-F0D59E044D50}"/>
              </a:ext>
            </a:extLst>
          </p:cNvPr>
          <p:cNvSpPr>
            <a:spLocks noGrp="1"/>
          </p:cNvSpPr>
          <p:nvPr>
            <p:ph type="title"/>
          </p:nvPr>
        </p:nvSpPr>
        <p:spPr>
          <a:xfrm>
            <a:off x="594359" y="250275"/>
            <a:ext cx="7637227" cy="426381"/>
          </a:xfrm>
        </p:spPr>
        <p:txBody>
          <a:bodyPr>
            <a:normAutofit fontScale="90000"/>
          </a:bodyPr>
          <a:lstStyle/>
          <a:p>
            <a:endParaRPr lang="en-US"/>
          </a:p>
        </p:txBody>
      </p:sp>
      <p:sp>
        <p:nvSpPr>
          <p:cNvPr id="3" name="Text Placeholder 2">
            <a:extLst>
              <a:ext uri="{FF2B5EF4-FFF2-40B4-BE49-F238E27FC236}">
                <a16:creationId xmlns:a16="http://schemas.microsoft.com/office/drawing/2014/main" id="{1687D188-BFA5-BB78-FA8C-27040748F4C9}"/>
              </a:ext>
            </a:extLst>
          </p:cNvPr>
          <p:cNvSpPr>
            <a:spLocks noGrp="1"/>
          </p:cNvSpPr>
          <p:nvPr>
            <p:ph type="body" idx="1"/>
          </p:nvPr>
        </p:nvSpPr>
        <p:spPr>
          <a:xfrm>
            <a:off x="475488" y="886968"/>
            <a:ext cx="8798515" cy="4500880"/>
          </a:xfrm>
        </p:spPr>
        <p:txBody>
          <a:bodyPr/>
          <a:lstStyle/>
          <a:p>
            <a:pPr marL="342900" indent="-342900">
              <a:buFont typeface="Calibri" charset="2"/>
              <a:buChar char="-"/>
            </a:pPr>
            <a:r>
              <a:rPr lang="en-US">
                <a:solidFill>
                  <a:schemeClr val="tx1"/>
                </a:solidFill>
                <a:latin typeface="Calibri"/>
                <a:ea typeface="Calibri"/>
                <a:cs typeface="Calibri"/>
              </a:rPr>
              <a:t>Delirium can be prevented by</a:t>
            </a:r>
            <a:endParaRPr lang="en-US">
              <a:solidFill>
                <a:schemeClr val="tx1"/>
              </a:solidFill>
            </a:endParaRPr>
          </a:p>
          <a:p>
            <a:pPr marL="342900" indent="-342900">
              <a:buFont typeface="Calibri" charset="2"/>
              <a:buChar char="-"/>
            </a:pPr>
            <a:r>
              <a:rPr lang="en-US">
                <a:solidFill>
                  <a:schemeClr val="tx1"/>
                </a:solidFill>
                <a:latin typeface="Calibri"/>
                <a:ea typeface="Calibri"/>
                <a:cs typeface="Calibri"/>
              </a:rPr>
              <a:t>Managing the Risk factors </a:t>
            </a:r>
          </a:p>
          <a:p>
            <a:pPr marL="342900" indent="-342900">
              <a:buFont typeface="Calibri" charset="2"/>
              <a:buChar char="-"/>
            </a:pPr>
            <a:r>
              <a:rPr lang="en-US">
                <a:solidFill>
                  <a:schemeClr val="tx1"/>
                </a:solidFill>
                <a:latin typeface="Calibri"/>
                <a:ea typeface="Calibri"/>
                <a:cs typeface="Calibri"/>
              </a:rPr>
              <a:t>Avoid meds associated </a:t>
            </a:r>
          </a:p>
          <a:p>
            <a:pPr marL="342900" indent="-342900">
              <a:buFont typeface="Calibri" charset="2"/>
              <a:buChar char="-"/>
            </a:pPr>
            <a:r>
              <a:rPr lang="en-US">
                <a:solidFill>
                  <a:schemeClr val="tx1"/>
                </a:solidFill>
                <a:latin typeface="Calibri"/>
                <a:ea typeface="Calibri"/>
                <a:cs typeface="Calibri"/>
              </a:rPr>
              <a:t>Treat pain infection</a:t>
            </a:r>
          </a:p>
          <a:p>
            <a:pPr marL="342900" indent="-342900">
              <a:buFont typeface="Calibri" charset="2"/>
              <a:buChar char="-"/>
            </a:pPr>
            <a:r>
              <a:rPr lang="en-US">
                <a:solidFill>
                  <a:schemeClr val="tx1"/>
                </a:solidFill>
                <a:latin typeface="Calibri"/>
                <a:ea typeface="Calibri"/>
                <a:cs typeface="Calibri"/>
              </a:rPr>
              <a:t>Orient patients with cog or sensory impairment</a:t>
            </a:r>
          </a:p>
          <a:p>
            <a:pPr marL="342900" indent="-342900">
              <a:buFont typeface="Calibri" charset="2"/>
              <a:buChar char="-"/>
            </a:pPr>
            <a:r>
              <a:rPr lang="en-US">
                <a:solidFill>
                  <a:schemeClr val="tx1"/>
                </a:solidFill>
                <a:latin typeface="Calibri"/>
                <a:ea typeface="Calibri"/>
                <a:cs typeface="Calibri"/>
              </a:rPr>
              <a:t>Limit room changes</a:t>
            </a:r>
          </a:p>
          <a:p>
            <a:pPr marL="342900" indent="-342900">
              <a:buFont typeface="Calibri" charset="2"/>
              <a:buChar char="-"/>
            </a:pPr>
            <a:r>
              <a:rPr lang="en-US">
                <a:solidFill>
                  <a:schemeClr val="tx1"/>
                </a:solidFill>
                <a:latin typeface="Calibri"/>
                <a:ea typeface="Calibri"/>
                <a:cs typeface="Calibri"/>
              </a:rPr>
              <a:t>Avoid excess bed rest, restraints, Foley etc.</a:t>
            </a:r>
          </a:p>
          <a:p>
            <a:pPr marL="342900" indent="-342900">
              <a:buFont typeface="Calibri" charset="2"/>
              <a:buChar char="-"/>
            </a:pPr>
            <a:r>
              <a:rPr lang="en-US">
                <a:solidFill>
                  <a:schemeClr val="tx1"/>
                </a:solidFill>
                <a:latin typeface="Calibri"/>
                <a:ea typeface="Calibri"/>
                <a:cs typeface="Calibri"/>
              </a:rPr>
              <a:t>Detect and correct urinary retention fecal impaction and metabolic changes </a:t>
            </a:r>
          </a:p>
          <a:p>
            <a:pPr marL="342900" indent="-342900">
              <a:buFont typeface="Calibri" charset="2"/>
              <a:buChar char="-"/>
            </a:pPr>
            <a:r>
              <a:rPr lang="en-US">
                <a:solidFill>
                  <a:schemeClr val="tx1"/>
                </a:solidFill>
                <a:latin typeface="Calibri"/>
                <a:ea typeface="Calibri"/>
                <a:cs typeface="Calibri"/>
              </a:rPr>
              <a:t>Encourage use of family or “sitters” to monitor and assure safety in confused patients</a:t>
            </a:r>
          </a:p>
          <a:p>
            <a:endParaRPr lang="en-US"/>
          </a:p>
          <a:p>
            <a:endParaRPr lang="en-US"/>
          </a:p>
          <a:p>
            <a:endParaRPr lang="en-US"/>
          </a:p>
          <a:p>
            <a:endParaRPr lang="en-US"/>
          </a:p>
        </p:txBody>
      </p:sp>
      <p:pic>
        <p:nvPicPr>
          <p:cNvPr id="4" name="Picture 3" descr="A person in a hospital bed with text around it&#10;&#10;AI-generated content may be incorrect.">
            <a:extLst>
              <a:ext uri="{FF2B5EF4-FFF2-40B4-BE49-F238E27FC236}">
                <a16:creationId xmlns:a16="http://schemas.microsoft.com/office/drawing/2014/main" id="{F92629B1-B635-D319-57EA-CBDD1769C5A2}"/>
              </a:ext>
            </a:extLst>
          </p:cNvPr>
          <p:cNvPicPr>
            <a:picLocks noChangeAspect="1"/>
          </p:cNvPicPr>
          <p:nvPr/>
        </p:nvPicPr>
        <p:blipFill>
          <a:blip r:embed="rId2"/>
          <a:stretch>
            <a:fillRect/>
          </a:stretch>
        </p:blipFill>
        <p:spPr>
          <a:xfrm>
            <a:off x="6466416" y="-3175"/>
            <a:ext cx="4720167" cy="3964517"/>
          </a:xfrm>
          <a:prstGeom prst="rect">
            <a:avLst/>
          </a:prstGeom>
        </p:spPr>
      </p:pic>
    </p:spTree>
    <p:extLst>
      <p:ext uri="{BB962C8B-B14F-4D97-AF65-F5344CB8AC3E}">
        <p14:creationId xmlns:p14="http://schemas.microsoft.com/office/powerpoint/2010/main" val="16240934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8324FC815A51448B247456EAE18793" ma:contentTypeVersion="1" ma:contentTypeDescription="Create a new document." ma:contentTypeScope="" ma:versionID="37f886e1c02fccb7995754a387064984">
  <xsd:schema xmlns:xsd="http://www.w3.org/2001/XMLSchema" xmlns:xs="http://www.w3.org/2001/XMLSchema" xmlns:p="http://schemas.microsoft.com/office/2006/metadata/properties" xmlns:ns3="0c08cb1e-683d-4db5-a919-d69f9baf325a" targetNamespace="http://schemas.microsoft.com/office/2006/metadata/properties" ma:root="true" ma:fieldsID="1e4069f60732f28e55fec4965eaa12fb" ns3:_="">
    <xsd:import namespace="0c08cb1e-683d-4db5-a919-d69f9baf325a"/>
    <xsd:element name="properties">
      <xsd:complexType>
        <xsd:sequence>
          <xsd:element name="documentManagement">
            <xsd:complexType>
              <xsd:all>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08cb1e-683d-4db5-a919-d69f9baf325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5D038A-B487-44D8-8A15-33D77B55C949}">
  <ds:schemaRefs>
    <ds:schemaRef ds:uri="http://schemas.microsoft.com/sharepoint/v3/contenttype/forms"/>
  </ds:schemaRefs>
</ds:datastoreItem>
</file>

<file path=customXml/itemProps2.xml><?xml version="1.0" encoding="utf-8"?>
<ds:datastoreItem xmlns:ds="http://schemas.openxmlformats.org/officeDocument/2006/customXml" ds:itemID="{28AB983F-4E22-4D41-AB97-8CF3A4C3F520}">
  <ds:schemaRefs>
    <ds:schemaRef ds:uri="0c08cb1e-683d-4db5-a919-d69f9baf32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690365-D79E-489A-A6A1-FEF76FC07502}">
  <ds:schemaRefs>
    <ds:schemaRef ds:uri="0c08cb1e-683d-4db5-a919-d69f9baf32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3587</Words>
  <Application>Microsoft Office PowerPoint</Application>
  <PresentationFormat>Widescreen</PresentationFormat>
  <Paragraphs>438</Paragraphs>
  <Slides>54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Aptos</vt:lpstr>
      <vt:lpstr>Arial</vt:lpstr>
      <vt:lpstr>Calibri</vt:lpstr>
      <vt:lpstr>Times New Roman</vt:lpstr>
      <vt:lpstr>Trebuchet MS</vt:lpstr>
      <vt:lpstr>Wingdings 3</vt:lpstr>
      <vt:lpstr>Facet</vt:lpstr>
      <vt:lpstr>Hospital care for Elderly </vt:lpstr>
      <vt:lpstr>Objectives </vt:lpstr>
      <vt:lpstr>Why does Geriatric care at hospital matter</vt:lpstr>
      <vt:lpstr>Older adults are at more risk due to : </vt:lpstr>
      <vt:lpstr>PowerPoint Presentation</vt:lpstr>
      <vt:lpstr>Hazards of Hospitalization in older patients  </vt:lpstr>
      <vt:lpstr>Delirium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Long-Term Impact of hospitalization: </vt:lpstr>
      <vt:lpstr>Optimal care of geriatric inpatients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Fathima, Nida</dc:creator>
  <cp:lastModifiedBy>Flatin, Jan</cp:lastModifiedBy>
  <cp:revision>535</cp:revision>
  <dcterms:created xsi:type="dcterms:W3CDTF">2026-02-28T16:15:59Z</dcterms:created>
  <dcterms:modified xsi:type="dcterms:W3CDTF">2026-03-05T22:02:04Z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0x010100058324FC815A51448B247456EAE18793</vt:lpwstr>
  </property>
</Properties>
</file>