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9" r:id="rId1"/>
    <p:sldMasterId id="2147484593" r:id="rId2"/>
    <p:sldMasterId id="2147484595" r:id="rId3"/>
  </p:sldMasterIdLst>
  <p:notesMasterIdLst>
    <p:notesMasterId r:id="rId83"/>
  </p:notesMasterIdLst>
  <p:sldIdLst>
    <p:sldId id="257" r:id="rId4"/>
    <p:sldId id="402" r:id="rId5"/>
    <p:sldId id="263" r:id="rId6"/>
    <p:sldId id="318" r:id="rId7"/>
    <p:sldId id="359" r:id="rId8"/>
    <p:sldId id="391" r:id="rId9"/>
    <p:sldId id="389" r:id="rId10"/>
    <p:sldId id="390" r:id="rId11"/>
    <p:sldId id="324" r:id="rId12"/>
    <p:sldId id="326" r:id="rId13"/>
    <p:sldId id="392" r:id="rId14"/>
    <p:sldId id="327" r:id="rId15"/>
    <p:sldId id="2134959125" r:id="rId16"/>
    <p:sldId id="2134959126" r:id="rId17"/>
    <p:sldId id="2134959127" r:id="rId18"/>
    <p:sldId id="2134959128" r:id="rId19"/>
    <p:sldId id="2134959129" r:id="rId20"/>
    <p:sldId id="328" r:id="rId21"/>
    <p:sldId id="407" r:id="rId22"/>
    <p:sldId id="329" r:id="rId23"/>
    <p:sldId id="330" r:id="rId24"/>
    <p:sldId id="331" r:id="rId25"/>
    <p:sldId id="333" r:id="rId26"/>
    <p:sldId id="335" r:id="rId27"/>
    <p:sldId id="336" r:id="rId28"/>
    <p:sldId id="337" r:id="rId29"/>
    <p:sldId id="340" r:id="rId30"/>
    <p:sldId id="339" r:id="rId31"/>
    <p:sldId id="341" r:id="rId32"/>
    <p:sldId id="265" r:id="rId33"/>
    <p:sldId id="342" r:id="rId34"/>
    <p:sldId id="343" r:id="rId35"/>
    <p:sldId id="393" r:id="rId36"/>
    <p:sldId id="394" r:id="rId37"/>
    <p:sldId id="395" r:id="rId38"/>
    <p:sldId id="396" r:id="rId39"/>
    <p:sldId id="350" r:id="rId40"/>
    <p:sldId id="397" r:id="rId41"/>
    <p:sldId id="351" r:id="rId42"/>
    <p:sldId id="398" r:id="rId43"/>
    <p:sldId id="344" r:id="rId44"/>
    <p:sldId id="345" r:id="rId45"/>
    <p:sldId id="346" r:id="rId46"/>
    <p:sldId id="347" r:id="rId47"/>
    <p:sldId id="276" r:id="rId48"/>
    <p:sldId id="277" r:id="rId49"/>
    <p:sldId id="275" r:id="rId50"/>
    <p:sldId id="285" r:id="rId51"/>
    <p:sldId id="286" r:id="rId52"/>
    <p:sldId id="284" r:id="rId53"/>
    <p:sldId id="349" r:id="rId54"/>
    <p:sldId id="399" r:id="rId55"/>
    <p:sldId id="353" r:id="rId56"/>
    <p:sldId id="355" r:id="rId57"/>
    <p:sldId id="357" r:id="rId58"/>
    <p:sldId id="356" r:id="rId59"/>
    <p:sldId id="348" r:id="rId60"/>
    <p:sldId id="270" r:id="rId61"/>
    <p:sldId id="373" r:id="rId62"/>
    <p:sldId id="374" r:id="rId63"/>
    <p:sldId id="375" r:id="rId64"/>
    <p:sldId id="377" r:id="rId65"/>
    <p:sldId id="376" r:id="rId66"/>
    <p:sldId id="379" r:id="rId67"/>
    <p:sldId id="378" r:id="rId68"/>
    <p:sldId id="363" r:id="rId69"/>
    <p:sldId id="400" r:id="rId70"/>
    <p:sldId id="386" r:id="rId71"/>
    <p:sldId id="388" r:id="rId72"/>
    <p:sldId id="271" r:id="rId73"/>
    <p:sldId id="272" r:id="rId74"/>
    <p:sldId id="287" r:id="rId75"/>
    <p:sldId id="288" r:id="rId76"/>
    <p:sldId id="289" r:id="rId77"/>
    <p:sldId id="408" r:id="rId78"/>
    <p:sldId id="264" r:id="rId79"/>
    <p:sldId id="403" r:id="rId80"/>
    <p:sldId id="268" r:id="rId81"/>
    <p:sldId id="267" r:id="rId8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egan Criscione" initials="MC" lastIdx="1" clrIdx="0">
    <p:extLst>
      <p:ext uri="{19B8F6BF-5375-455C-9EA6-DF929625EA0E}">
        <p15:presenceInfo xmlns:p15="http://schemas.microsoft.com/office/powerpoint/2012/main" userId="S::mcriscione@hybridgroup.net::8cad4f0c-17bc-426e-a75d-4ca59f4837d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4337"/>
    <a:srgbClr val="F07A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91"/>
    <p:restoredTop sz="73773"/>
  </p:normalViewPr>
  <p:slideViewPr>
    <p:cSldViewPr snapToGrid="0" snapToObjects="1">
      <p:cViewPr varScale="1">
        <p:scale>
          <a:sx n="44" d="100"/>
          <a:sy n="44" d="100"/>
        </p:scale>
        <p:origin x="2400" y="15"/>
      </p:cViewPr>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snapToObjects="1">
      <p:cViewPr varScale="1">
        <p:scale>
          <a:sx n="85" d="100"/>
          <a:sy n="85" d="100"/>
        </p:scale>
        <p:origin x="3928" y="18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commentAuthors" Target="commentAuthors.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theme" Target="theme/theme1.xml"/><Relationship Id="rId61" Type="http://schemas.openxmlformats.org/officeDocument/2006/relationships/slide" Target="slides/slide58.xml"/><Relationship Id="rId82" Type="http://schemas.openxmlformats.org/officeDocument/2006/relationships/slide" Target="slides/slide79.xml"/></Relationships>
</file>

<file path=ppt/diagrams/_rels/data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0DA75C-A045-40D4-8F35-9000773C51E1}" type="doc">
      <dgm:prSet loTypeId="urn:microsoft.com/office/officeart/2018/5/layout/IconCircleLabelList" loCatId="icon" qsTypeId="urn:microsoft.com/office/officeart/2005/8/quickstyle/simple1" qsCatId="simple" csTypeId="urn:microsoft.com/office/officeart/2005/8/colors/accent2_2" csCatId="accent2" phldr="1"/>
      <dgm:spPr/>
      <dgm:t>
        <a:bodyPr/>
        <a:lstStyle/>
        <a:p>
          <a:endParaRPr lang="en-US"/>
        </a:p>
      </dgm:t>
    </dgm:pt>
    <dgm:pt modelId="{2A5FCB1C-9AB7-44E5-B026-FA2315BED41B}">
      <dgm:prSet/>
      <dgm:spPr/>
      <dgm:t>
        <a:bodyPr/>
        <a:lstStyle/>
        <a:p>
          <a:pPr>
            <a:defRPr cap="all"/>
          </a:pPr>
          <a:r>
            <a:rPr lang="en-US"/>
            <a:t>Blood glucose control</a:t>
          </a:r>
        </a:p>
      </dgm:t>
    </dgm:pt>
    <dgm:pt modelId="{05659EB6-72A9-4DE7-9E62-5D84F3708807}" type="parTrans" cxnId="{110B1097-0218-45DD-981B-7F5B586734C1}">
      <dgm:prSet/>
      <dgm:spPr/>
      <dgm:t>
        <a:bodyPr/>
        <a:lstStyle/>
        <a:p>
          <a:endParaRPr lang="en-US"/>
        </a:p>
      </dgm:t>
    </dgm:pt>
    <dgm:pt modelId="{32C83EC8-B5A8-4858-AD59-22FECD77B611}" type="sibTrans" cxnId="{110B1097-0218-45DD-981B-7F5B586734C1}">
      <dgm:prSet/>
      <dgm:spPr/>
      <dgm:t>
        <a:bodyPr/>
        <a:lstStyle/>
        <a:p>
          <a:endParaRPr lang="en-US"/>
        </a:p>
      </dgm:t>
    </dgm:pt>
    <dgm:pt modelId="{0C98DAE4-AB61-4F7E-89A0-F90975D416CB}">
      <dgm:prSet/>
      <dgm:spPr/>
      <dgm:t>
        <a:bodyPr/>
        <a:lstStyle/>
        <a:p>
          <a:pPr>
            <a:defRPr cap="all"/>
          </a:pPr>
          <a:r>
            <a:rPr lang="en-US"/>
            <a:t>Blood pressure control</a:t>
          </a:r>
        </a:p>
      </dgm:t>
    </dgm:pt>
    <dgm:pt modelId="{8451A510-B8AD-4BE4-8285-1AEB435B0925}" type="parTrans" cxnId="{B29D256B-A89B-4432-8167-A2385A014421}">
      <dgm:prSet/>
      <dgm:spPr/>
      <dgm:t>
        <a:bodyPr/>
        <a:lstStyle/>
        <a:p>
          <a:endParaRPr lang="en-US"/>
        </a:p>
      </dgm:t>
    </dgm:pt>
    <dgm:pt modelId="{C896ECDA-FA02-408D-9FFA-710898BCB2E5}" type="sibTrans" cxnId="{B29D256B-A89B-4432-8167-A2385A014421}">
      <dgm:prSet/>
      <dgm:spPr/>
      <dgm:t>
        <a:bodyPr/>
        <a:lstStyle/>
        <a:p>
          <a:endParaRPr lang="en-US"/>
        </a:p>
      </dgm:t>
    </dgm:pt>
    <dgm:pt modelId="{3F4893FE-3610-47BF-8526-1ECE420247F7}">
      <dgm:prSet/>
      <dgm:spPr/>
      <dgm:t>
        <a:bodyPr/>
        <a:lstStyle/>
        <a:p>
          <a:pPr>
            <a:defRPr cap="all"/>
          </a:pPr>
          <a:r>
            <a:rPr lang="en-US"/>
            <a:t>Lipid management</a:t>
          </a:r>
        </a:p>
      </dgm:t>
    </dgm:pt>
    <dgm:pt modelId="{362287F2-AAEF-4B5A-8B1E-1504DECA8803}" type="parTrans" cxnId="{DF37885E-F1C1-4C6B-B496-4C35A11FE1A9}">
      <dgm:prSet/>
      <dgm:spPr/>
      <dgm:t>
        <a:bodyPr/>
        <a:lstStyle/>
        <a:p>
          <a:endParaRPr lang="en-US"/>
        </a:p>
      </dgm:t>
    </dgm:pt>
    <dgm:pt modelId="{12387413-631C-4D9F-A804-7CCADF947284}" type="sibTrans" cxnId="{DF37885E-F1C1-4C6B-B496-4C35A11FE1A9}">
      <dgm:prSet/>
      <dgm:spPr/>
      <dgm:t>
        <a:bodyPr/>
        <a:lstStyle/>
        <a:p>
          <a:endParaRPr lang="en-US"/>
        </a:p>
      </dgm:t>
    </dgm:pt>
    <dgm:pt modelId="{49D7D9FE-5ADA-4513-A3CC-7BE3B67730E4}" type="pres">
      <dgm:prSet presAssocID="{C30DA75C-A045-40D4-8F35-9000773C51E1}" presName="root" presStyleCnt="0">
        <dgm:presLayoutVars>
          <dgm:dir/>
          <dgm:resizeHandles val="exact"/>
        </dgm:presLayoutVars>
      </dgm:prSet>
      <dgm:spPr/>
    </dgm:pt>
    <dgm:pt modelId="{28D6093D-867F-4A96-83AE-7A68D0D581B7}" type="pres">
      <dgm:prSet presAssocID="{2A5FCB1C-9AB7-44E5-B026-FA2315BED41B}" presName="compNode" presStyleCnt="0"/>
      <dgm:spPr/>
    </dgm:pt>
    <dgm:pt modelId="{E920AC0F-3D0E-4A03-97E1-E3285FD05CBB}" type="pres">
      <dgm:prSet presAssocID="{2A5FCB1C-9AB7-44E5-B026-FA2315BED41B}" presName="iconBgRect" presStyleLbl="bgShp" presStyleIdx="0" presStyleCnt="3"/>
      <dgm:spPr/>
    </dgm:pt>
    <dgm:pt modelId="{8A9D595E-EFD4-4755-89E2-710F5D55CF32}" type="pres">
      <dgm:prSet presAssocID="{2A5FCB1C-9AB7-44E5-B026-FA2315BED41B}"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Needle"/>
        </a:ext>
      </dgm:extLst>
    </dgm:pt>
    <dgm:pt modelId="{23745632-E4FD-49D1-914C-4123ECBB2F7F}" type="pres">
      <dgm:prSet presAssocID="{2A5FCB1C-9AB7-44E5-B026-FA2315BED41B}" presName="spaceRect" presStyleCnt="0"/>
      <dgm:spPr/>
    </dgm:pt>
    <dgm:pt modelId="{50736B46-AC1F-475A-9D63-584486A1B201}" type="pres">
      <dgm:prSet presAssocID="{2A5FCB1C-9AB7-44E5-B026-FA2315BED41B}" presName="textRect" presStyleLbl="revTx" presStyleIdx="0" presStyleCnt="3">
        <dgm:presLayoutVars>
          <dgm:chMax val="1"/>
          <dgm:chPref val="1"/>
        </dgm:presLayoutVars>
      </dgm:prSet>
      <dgm:spPr/>
    </dgm:pt>
    <dgm:pt modelId="{9E6DAF38-090B-4E94-9989-75D14B4A699A}" type="pres">
      <dgm:prSet presAssocID="{32C83EC8-B5A8-4858-AD59-22FECD77B611}" presName="sibTrans" presStyleCnt="0"/>
      <dgm:spPr/>
    </dgm:pt>
    <dgm:pt modelId="{8B377B7F-56F2-403B-A0BC-32C2DDDF515F}" type="pres">
      <dgm:prSet presAssocID="{0C98DAE4-AB61-4F7E-89A0-F90975D416CB}" presName="compNode" presStyleCnt="0"/>
      <dgm:spPr/>
    </dgm:pt>
    <dgm:pt modelId="{3B7273EE-FA17-43F4-85FC-509E2AFFF4AB}" type="pres">
      <dgm:prSet presAssocID="{0C98DAE4-AB61-4F7E-89A0-F90975D416CB}" presName="iconBgRect" presStyleLbl="bgShp" presStyleIdx="1" presStyleCnt="3"/>
      <dgm:spPr/>
    </dgm:pt>
    <dgm:pt modelId="{0C0497C9-E515-41EC-90D2-B521F3005DDB}" type="pres">
      <dgm:prSet presAssocID="{0C98DAE4-AB61-4F7E-89A0-F90975D416CB}"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rtbeat"/>
        </a:ext>
      </dgm:extLst>
    </dgm:pt>
    <dgm:pt modelId="{0AFE68ED-1016-4F7F-A381-5772B43C7DA2}" type="pres">
      <dgm:prSet presAssocID="{0C98DAE4-AB61-4F7E-89A0-F90975D416CB}" presName="spaceRect" presStyleCnt="0"/>
      <dgm:spPr/>
    </dgm:pt>
    <dgm:pt modelId="{374AFECF-74EF-49E7-8231-73F88076F27B}" type="pres">
      <dgm:prSet presAssocID="{0C98DAE4-AB61-4F7E-89A0-F90975D416CB}" presName="textRect" presStyleLbl="revTx" presStyleIdx="1" presStyleCnt="3">
        <dgm:presLayoutVars>
          <dgm:chMax val="1"/>
          <dgm:chPref val="1"/>
        </dgm:presLayoutVars>
      </dgm:prSet>
      <dgm:spPr/>
    </dgm:pt>
    <dgm:pt modelId="{FD06495F-EFD8-4517-B050-6F212FDAB1AB}" type="pres">
      <dgm:prSet presAssocID="{C896ECDA-FA02-408D-9FFA-710898BCB2E5}" presName="sibTrans" presStyleCnt="0"/>
      <dgm:spPr/>
    </dgm:pt>
    <dgm:pt modelId="{490B6D6A-05A1-447D-9190-8692EA8A1C30}" type="pres">
      <dgm:prSet presAssocID="{3F4893FE-3610-47BF-8526-1ECE420247F7}" presName="compNode" presStyleCnt="0"/>
      <dgm:spPr/>
    </dgm:pt>
    <dgm:pt modelId="{FA3475D4-4603-45F7-9FFC-11D0DE135FDC}" type="pres">
      <dgm:prSet presAssocID="{3F4893FE-3610-47BF-8526-1ECE420247F7}" presName="iconBgRect" presStyleLbl="bgShp" presStyleIdx="2" presStyleCnt="3"/>
      <dgm:spPr/>
    </dgm:pt>
    <dgm:pt modelId="{FF116EE1-1B6C-484F-A891-E083A96F8463}" type="pres">
      <dgm:prSet presAssocID="{3F4893FE-3610-47BF-8526-1ECE420247F7}"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NA"/>
        </a:ext>
      </dgm:extLst>
    </dgm:pt>
    <dgm:pt modelId="{CD2587F3-C4D3-40C0-B252-A31791FA9DF3}" type="pres">
      <dgm:prSet presAssocID="{3F4893FE-3610-47BF-8526-1ECE420247F7}" presName="spaceRect" presStyleCnt="0"/>
      <dgm:spPr/>
    </dgm:pt>
    <dgm:pt modelId="{A5B5EF14-412E-4533-AEA1-07CFDE957F90}" type="pres">
      <dgm:prSet presAssocID="{3F4893FE-3610-47BF-8526-1ECE420247F7}" presName="textRect" presStyleLbl="revTx" presStyleIdx="2" presStyleCnt="3">
        <dgm:presLayoutVars>
          <dgm:chMax val="1"/>
          <dgm:chPref val="1"/>
        </dgm:presLayoutVars>
      </dgm:prSet>
      <dgm:spPr/>
    </dgm:pt>
  </dgm:ptLst>
  <dgm:cxnLst>
    <dgm:cxn modelId="{051D3F21-51F6-4D2A-A9EE-E06AEF60C951}" type="presOf" srcId="{C30DA75C-A045-40D4-8F35-9000773C51E1}" destId="{49D7D9FE-5ADA-4513-A3CC-7BE3B67730E4}" srcOrd="0" destOrd="0" presId="urn:microsoft.com/office/officeart/2018/5/layout/IconCircleLabelList"/>
    <dgm:cxn modelId="{6042E224-69A0-4498-9278-0C7BECE985E9}" type="presOf" srcId="{0C98DAE4-AB61-4F7E-89A0-F90975D416CB}" destId="{374AFECF-74EF-49E7-8231-73F88076F27B}" srcOrd="0" destOrd="0" presId="urn:microsoft.com/office/officeart/2018/5/layout/IconCircleLabelList"/>
    <dgm:cxn modelId="{DF37885E-F1C1-4C6B-B496-4C35A11FE1A9}" srcId="{C30DA75C-A045-40D4-8F35-9000773C51E1}" destId="{3F4893FE-3610-47BF-8526-1ECE420247F7}" srcOrd="2" destOrd="0" parTransId="{362287F2-AAEF-4B5A-8B1E-1504DECA8803}" sibTransId="{12387413-631C-4D9F-A804-7CCADF947284}"/>
    <dgm:cxn modelId="{133D3649-EEF4-4C68-AB9F-52B84288B3FD}" type="presOf" srcId="{3F4893FE-3610-47BF-8526-1ECE420247F7}" destId="{A5B5EF14-412E-4533-AEA1-07CFDE957F90}" srcOrd="0" destOrd="0" presId="urn:microsoft.com/office/officeart/2018/5/layout/IconCircleLabelList"/>
    <dgm:cxn modelId="{B29D256B-A89B-4432-8167-A2385A014421}" srcId="{C30DA75C-A045-40D4-8F35-9000773C51E1}" destId="{0C98DAE4-AB61-4F7E-89A0-F90975D416CB}" srcOrd="1" destOrd="0" parTransId="{8451A510-B8AD-4BE4-8285-1AEB435B0925}" sibTransId="{C896ECDA-FA02-408D-9FFA-710898BCB2E5}"/>
    <dgm:cxn modelId="{110B1097-0218-45DD-981B-7F5B586734C1}" srcId="{C30DA75C-A045-40D4-8F35-9000773C51E1}" destId="{2A5FCB1C-9AB7-44E5-B026-FA2315BED41B}" srcOrd="0" destOrd="0" parTransId="{05659EB6-72A9-4DE7-9E62-5D84F3708807}" sibTransId="{32C83EC8-B5A8-4858-AD59-22FECD77B611}"/>
    <dgm:cxn modelId="{7A5745AB-FF6C-49A8-BE64-750A1A47487A}" type="presOf" srcId="{2A5FCB1C-9AB7-44E5-B026-FA2315BED41B}" destId="{50736B46-AC1F-475A-9D63-584486A1B201}" srcOrd="0" destOrd="0" presId="urn:microsoft.com/office/officeart/2018/5/layout/IconCircleLabelList"/>
    <dgm:cxn modelId="{28003BC6-291D-41C1-AAC4-9EFC23D72131}" type="presParOf" srcId="{49D7D9FE-5ADA-4513-A3CC-7BE3B67730E4}" destId="{28D6093D-867F-4A96-83AE-7A68D0D581B7}" srcOrd="0" destOrd="0" presId="urn:microsoft.com/office/officeart/2018/5/layout/IconCircleLabelList"/>
    <dgm:cxn modelId="{2F070DDF-52AF-4595-B4EC-9E24FF5944CE}" type="presParOf" srcId="{28D6093D-867F-4A96-83AE-7A68D0D581B7}" destId="{E920AC0F-3D0E-4A03-97E1-E3285FD05CBB}" srcOrd="0" destOrd="0" presId="urn:microsoft.com/office/officeart/2018/5/layout/IconCircleLabelList"/>
    <dgm:cxn modelId="{0057D998-F834-49F1-AE4C-E26672B48786}" type="presParOf" srcId="{28D6093D-867F-4A96-83AE-7A68D0D581B7}" destId="{8A9D595E-EFD4-4755-89E2-710F5D55CF32}" srcOrd="1" destOrd="0" presId="urn:microsoft.com/office/officeart/2018/5/layout/IconCircleLabelList"/>
    <dgm:cxn modelId="{18F608A8-410D-4BA1-82D0-400C2C37B7A7}" type="presParOf" srcId="{28D6093D-867F-4A96-83AE-7A68D0D581B7}" destId="{23745632-E4FD-49D1-914C-4123ECBB2F7F}" srcOrd="2" destOrd="0" presId="urn:microsoft.com/office/officeart/2018/5/layout/IconCircleLabelList"/>
    <dgm:cxn modelId="{DB7E228E-79FA-402E-A901-26D1B3A2D891}" type="presParOf" srcId="{28D6093D-867F-4A96-83AE-7A68D0D581B7}" destId="{50736B46-AC1F-475A-9D63-584486A1B201}" srcOrd="3" destOrd="0" presId="urn:microsoft.com/office/officeart/2018/5/layout/IconCircleLabelList"/>
    <dgm:cxn modelId="{ED9BFD6E-C280-4019-9452-40143B9628C8}" type="presParOf" srcId="{49D7D9FE-5ADA-4513-A3CC-7BE3B67730E4}" destId="{9E6DAF38-090B-4E94-9989-75D14B4A699A}" srcOrd="1" destOrd="0" presId="urn:microsoft.com/office/officeart/2018/5/layout/IconCircleLabelList"/>
    <dgm:cxn modelId="{56088D65-C6CF-4EAD-9C82-97E42204E372}" type="presParOf" srcId="{49D7D9FE-5ADA-4513-A3CC-7BE3B67730E4}" destId="{8B377B7F-56F2-403B-A0BC-32C2DDDF515F}" srcOrd="2" destOrd="0" presId="urn:microsoft.com/office/officeart/2018/5/layout/IconCircleLabelList"/>
    <dgm:cxn modelId="{9B9E3ABD-A64D-481B-B6D6-65D977E5BCC8}" type="presParOf" srcId="{8B377B7F-56F2-403B-A0BC-32C2DDDF515F}" destId="{3B7273EE-FA17-43F4-85FC-509E2AFFF4AB}" srcOrd="0" destOrd="0" presId="urn:microsoft.com/office/officeart/2018/5/layout/IconCircleLabelList"/>
    <dgm:cxn modelId="{BE46D783-AD9B-4F06-83BE-4B76BEA5757C}" type="presParOf" srcId="{8B377B7F-56F2-403B-A0BC-32C2DDDF515F}" destId="{0C0497C9-E515-41EC-90D2-B521F3005DDB}" srcOrd="1" destOrd="0" presId="urn:microsoft.com/office/officeart/2018/5/layout/IconCircleLabelList"/>
    <dgm:cxn modelId="{F1D4264E-139A-4F31-BF2A-05B94C6547C8}" type="presParOf" srcId="{8B377B7F-56F2-403B-A0BC-32C2DDDF515F}" destId="{0AFE68ED-1016-4F7F-A381-5772B43C7DA2}" srcOrd="2" destOrd="0" presId="urn:microsoft.com/office/officeart/2018/5/layout/IconCircleLabelList"/>
    <dgm:cxn modelId="{2D92EBBF-DA6A-45E1-B553-270EA6686476}" type="presParOf" srcId="{8B377B7F-56F2-403B-A0BC-32C2DDDF515F}" destId="{374AFECF-74EF-49E7-8231-73F88076F27B}" srcOrd="3" destOrd="0" presId="urn:microsoft.com/office/officeart/2018/5/layout/IconCircleLabelList"/>
    <dgm:cxn modelId="{2C0B194A-DF5E-42DD-842A-B012FCBBBC9C}" type="presParOf" srcId="{49D7D9FE-5ADA-4513-A3CC-7BE3B67730E4}" destId="{FD06495F-EFD8-4517-B050-6F212FDAB1AB}" srcOrd="3" destOrd="0" presId="urn:microsoft.com/office/officeart/2018/5/layout/IconCircleLabelList"/>
    <dgm:cxn modelId="{589F7742-063A-44B6-A7C4-F2F4AF7A6842}" type="presParOf" srcId="{49D7D9FE-5ADA-4513-A3CC-7BE3B67730E4}" destId="{490B6D6A-05A1-447D-9190-8692EA8A1C30}" srcOrd="4" destOrd="0" presId="urn:microsoft.com/office/officeart/2018/5/layout/IconCircleLabelList"/>
    <dgm:cxn modelId="{72245F2B-F6D2-4A24-B324-6BFB6E22295E}" type="presParOf" srcId="{490B6D6A-05A1-447D-9190-8692EA8A1C30}" destId="{FA3475D4-4603-45F7-9FFC-11D0DE135FDC}" srcOrd="0" destOrd="0" presId="urn:microsoft.com/office/officeart/2018/5/layout/IconCircleLabelList"/>
    <dgm:cxn modelId="{593FD16F-3785-41C2-849E-1C29692C14B9}" type="presParOf" srcId="{490B6D6A-05A1-447D-9190-8692EA8A1C30}" destId="{FF116EE1-1B6C-484F-A891-E083A96F8463}" srcOrd="1" destOrd="0" presId="urn:microsoft.com/office/officeart/2018/5/layout/IconCircleLabelList"/>
    <dgm:cxn modelId="{887B39FC-CDBB-4C8D-949B-B56C3E0B6CB3}" type="presParOf" srcId="{490B6D6A-05A1-447D-9190-8692EA8A1C30}" destId="{CD2587F3-C4D3-40C0-B252-A31791FA9DF3}" srcOrd="2" destOrd="0" presId="urn:microsoft.com/office/officeart/2018/5/layout/IconCircleLabelList"/>
    <dgm:cxn modelId="{8D9C220B-51C0-4466-AA9B-DF52CEB4BAE1}" type="presParOf" srcId="{490B6D6A-05A1-447D-9190-8692EA8A1C30}" destId="{A5B5EF14-412E-4533-AEA1-07CFDE957F90}"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6ABEC09-2BEA-403E-AED9-0110B84BC6E2}" type="doc">
      <dgm:prSet loTypeId="urn:microsoft.com/office/officeart/2005/8/layout/default" loCatId="list" qsTypeId="urn:microsoft.com/office/officeart/2005/8/quickstyle/simple1" qsCatId="simple" csTypeId="urn:microsoft.com/office/officeart/2005/8/colors/accent2_2" csCatId="accent2" phldr="1"/>
      <dgm:spPr/>
      <dgm:t>
        <a:bodyPr/>
        <a:lstStyle/>
        <a:p>
          <a:endParaRPr lang="en-US"/>
        </a:p>
      </dgm:t>
    </dgm:pt>
    <dgm:pt modelId="{69B7A645-B352-4C12-8481-F46881A1AD0D}">
      <dgm:prSet/>
      <dgm:spPr>
        <a:solidFill>
          <a:srgbClr val="E44337"/>
        </a:solidFill>
      </dgm:spPr>
      <dgm:t>
        <a:bodyPr/>
        <a:lstStyle/>
        <a:p>
          <a:r>
            <a:rPr lang="en-US" b="1"/>
            <a:t>Metformin</a:t>
          </a:r>
          <a:endParaRPr lang="en-US"/>
        </a:p>
      </dgm:t>
    </dgm:pt>
    <dgm:pt modelId="{372F93FF-7AED-4DF8-981D-329235FDF85A}" type="parTrans" cxnId="{5F721A12-265E-4184-8934-2E8C946BC805}">
      <dgm:prSet/>
      <dgm:spPr/>
      <dgm:t>
        <a:bodyPr/>
        <a:lstStyle/>
        <a:p>
          <a:endParaRPr lang="en-US"/>
        </a:p>
      </dgm:t>
    </dgm:pt>
    <dgm:pt modelId="{FFAA5F81-2AD2-49CF-B885-972AFAEF2A11}" type="sibTrans" cxnId="{5F721A12-265E-4184-8934-2E8C946BC805}">
      <dgm:prSet/>
      <dgm:spPr/>
      <dgm:t>
        <a:bodyPr/>
        <a:lstStyle/>
        <a:p>
          <a:endParaRPr lang="en-US"/>
        </a:p>
      </dgm:t>
    </dgm:pt>
    <dgm:pt modelId="{BA51BF69-9A81-4077-A7C9-FE5B6AA216AB}">
      <dgm:prSet/>
      <dgm:spPr>
        <a:solidFill>
          <a:srgbClr val="E44337"/>
        </a:solidFill>
      </dgm:spPr>
      <dgm:t>
        <a:bodyPr/>
        <a:lstStyle/>
        <a:p>
          <a:r>
            <a:rPr lang="en-US" dirty="0"/>
            <a:t>Cheap, initial for most, no hypoglycemia, positive long term data, GI and renal considerations, weight neutral/loss</a:t>
          </a:r>
        </a:p>
      </dgm:t>
    </dgm:pt>
    <dgm:pt modelId="{0E65653B-CD38-4926-9D89-DFCE14EA0735}" type="parTrans" cxnId="{A45DA529-30A0-45B8-B675-CE269ECFC19D}">
      <dgm:prSet/>
      <dgm:spPr/>
      <dgm:t>
        <a:bodyPr/>
        <a:lstStyle/>
        <a:p>
          <a:endParaRPr lang="en-US"/>
        </a:p>
      </dgm:t>
    </dgm:pt>
    <dgm:pt modelId="{44CFD128-271C-4308-8E2C-2F4DC988A0B8}" type="sibTrans" cxnId="{A45DA529-30A0-45B8-B675-CE269ECFC19D}">
      <dgm:prSet/>
      <dgm:spPr/>
      <dgm:t>
        <a:bodyPr/>
        <a:lstStyle/>
        <a:p>
          <a:endParaRPr lang="en-US"/>
        </a:p>
      </dgm:t>
    </dgm:pt>
    <dgm:pt modelId="{0A59576C-9FE9-4CA7-A988-D6A5F6D7595B}">
      <dgm:prSet/>
      <dgm:spPr>
        <a:solidFill>
          <a:srgbClr val="E44337"/>
        </a:solidFill>
      </dgm:spPr>
      <dgm:t>
        <a:bodyPr/>
        <a:lstStyle/>
        <a:p>
          <a:r>
            <a:rPr lang="en-US" b="1"/>
            <a:t>Sulfonylureas (SU)</a:t>
          </a:r>
          <a:endParaRPr lang="en-US"/>
        </a:p>
      </dgm:t>
    </dgm:pt>
    <dgm:pt modelId="{C0F390FB-F562-4911-A201-76B1DC3CB6D3}" type="parTrans" cxnId="{5BBF119F-42FB-4F79-8531-C3E31F814D17}">
      <dgm:prSet/>
      <dgm:spPr/>
      <dgm:t>
        <a:bodyPr/>
        <a:lstStyle/>
        <a:p>
          <a:endParaRPr lang="en-US"/>
        </a:p>
      </dgm:t>
    </dgm:pt>
    <dgm:pt modelId="{7502BF1F-0D08-41F0-9C38-5E1D27E1BA3A}" type="sibTrans" cxnId="{5BBF119F-42FB-4F79-8531-C3E31F814D17}">
      <dgm:prSet/>
      <dgm:spPr/>
      <dgm:t>
        <a:bodyPr/>
        <a:lstStyle/>
        <a:p>
          <a:endParaRPr lang="en-US"/>
        </a:p>
      </dgm:t>
    </dgm:pt>
    <dgm:pt modelId="{3461E05E-ADA2-4C6A-8E32-D214CE7EA2A1}">
      <dgm:prSet/>
      <dgm:spPr>
        <a:solidFill>
          <a:srgbClr val="E44337"/>
        </a:solidFill>
      </dgm:spPr>
      <dgm:t>
        <a:bodyPr/>
        <a:lstStyle/>
        <a:p>
          <a:r>
            <a:rPr lang="en-US"/>
            <a:t>Cheap, potent, weight gain, hypoglycemia, renal considerations</a:t>
          </a:r>
        </a:p>
      </dgm:t>
    </dgm:pt>
    <dgm:pt modelId="{74AFE512-1182-4C32-8827-DAB44460C991}" type="parTrans" cxnId="{EBC0E571-7D44-4676-B976-0A5F9165A271}">
      <dgm:prSet/>
      <dgm:spPr/>
      <dgm:t>
        <a:bodyPr/>
        <a:lstStyle/>
        <a:p>
          <a:endParaRPr lang="en-US"/>
        </a:p>
      </dgm:t>
    </dgm:pt>
    <dgm:pt modelId="{F3715481-681B-4F0A-9233-12E9068D91CB}" type="sibTrans" cxnId="{EBC0E571-7D44-4676-B976-0A5F9165A271}">
      <dgm:prSet/>
      <dgm:spPr/>
      <dgm:t>
        <a:bodyPr/>
        <a:lstStyle/>
        <a:p>
          <a:endParaRPr lang="en-US"/>
        </a:p>
      </dgm:t>
    </dgm:pt>
    <dgm:pt modelId="{AFBA474E-3849-48D6-A6D0-754075473622}">
      <dgm:prSet/>
      <dgm:spPr>
        <a:solidFill>
          <a:srgbClr val="E44337"/>
        </a:solidFill>
      </dgm:spPr>
      <dgm:t>
        <a:bodyPr/>
        <a:lstStyle/>
        <a:p>
          <a:r>
            <a:rPr lang="en-US" b="1"/>
            <a:t>Thiazolidinediones (TZD)</a:t>
          </a:r>
          <a:endParaRPr lang="en-US"/>
        </a:p>
      </dgm:t>
    </dgm:pt>
    <dgm:pt modelId="{949BFF51-CF85-4F4B-AE94-FE163B624024}" type="parTrans" cxnId="{0AA8CFCC-210A-438A-B577-3BBF985B748F}">
      <dgm:prSet/>
      <dgm:spPr/>
      <dgm:t>
        <a:bodyPr/>
        <a:lstStyle/>
        <a:p>
          <a:endParaRPr lang="en-US"/>
        </a:p>
      </dgm:t>
    </dgm:pt>
    <dgm:pt modelId="{73B4D504-9A46-4D09-950B-2523C0135A8D}" type="sibTrans" cxnId="{0AA8CFCC-210A-438A-B577-3BBF985B748F}">
      <dgm:prSet/>
      <dgm:spPr/>
      <dgm:t>
        <a:bodyPr/>
        <a:lstStyle/>
        <a:p>
          <a:endParaRPr lang="en-US"/>
        </a:p>
      </dgm:t>
    </dgm:pt>
    <dgm:pt modelId="{7ADEB076-2CF8-4A6A-A0E5-44E7278CF0E5}">
      <dgm:prSet/>
      <dgm:spPr>
        <a:solidFill>
          <a:srgbClr val="E44337"/>
        </a:solidFill>
      </dgm:spPr>
      <dgm:t>
        <a:bodyPr/>
        <a:lstStyle/>
        <a:p>
          <a:r>
            <a:rPr lang="en-US"/>
            <a:t>Weight gain, CHF, edema, no hypoglycemia, renal considerations</a:t>
          </a:r>
        </a:p>
      </dgm:t>
    </dgm:pt>
    <dgm:pt modelId="{1E967B8E-A478-42B5-AC52-4DCE865064FE}" type="parTrans" cxnId="{3FCBF20B-CEB3-4DC3-A8EB-42194AC49C7F}">
      <dgm:prSet/>
      <dgm:spPr/>
      <dgm:t>
        <a:bodyPr/>
        <a:lstStyle/>
        <a:p>
          <a:endParaRPr lang="en-US"/>
        </a:p>
      </dgm:t>
    </dgm:pt>
    <dgm:pt modelId="{7B9402DA-5CC2-4197-BA14-B643BFB9CFA3}" type="sibTrans" cxnId="{3FCBF20B-CEB3-4DC3-A8EB-42194AC49C7F}">
      <dgm:prSet/>
      <dgm:spPr/>
      <dgm:t>
        <a:bodyPr/>
        <a:lstStyle/>
        <a:p>
          <a:endParaRPr lang="en-US"/>
        </a:p>
      </dgm:t>
    </dgm:pt>
    <dgm:pt modelId="{C9B3B5D8-6F66-4F87-9028-47BF82BC3456}">
      <dgm:prSet/>
      <dgm:spPr>
        <a:solidFill>
          <a:srgbClr val="E44337"/>
        </a:solidFill>
      </dgm:spPr>
      <dgm:t>
        <a:bodyPr/>
        <a:lstStyle/>
        <a:p>
          <a:r>
            <a:rPr lang="en-US" b="1"/>
            <a:t>Dipeptidyl peptidase (DPP)-4 inhibitors (gliptins)</a:t>
          </a:r>
          <a:endParaRPr lang="en-US"/>
        </a:p>
      </dgm:t>
    </dgm:pt>
    <dgm:pt modelId="{993D5FE1-DD9E-4785-B44F-0C4193C32E41}" type="parTrans" cxnId="{653FE2F6-A25E-463E-B9C0-E22B99A30DF3}">
      <dgm:prSet/>
      <dgm:spPr/>
      <dgm:t>
        <a:bodyPr/>
        <a:lstStyle/>
        <a:p>
          <a:endParaRPr lang="en-US"/>
        </a:p>
      </dgm:t>
    </dgm:pt>
    <dgm:pt modelId="{5AE7EDBC-A5BA-4780-9754-F70C913931D3}" type="sibTrans" cxnId="{653FE2F6-A25E-463E-B9C0-E22B99A30DF3}">
      <dgm:prSet/>
      <dgm:spPr/>
      <dgm:t>
        <a:bodyPr/>
        <a:lstStyle/>
        <a:p>
          <a:endParaRPr lang="en-US"/>
        </a:p>
      </dgm:t>
    </dgm:pt>
    <dgm:pt modelId="{70D077E2-FF75-4B55-B264-14B5941E20C1}">
      <dgm:prSet/>
      <dgm:spPr>
        <a:solidFill>
          <a:srgbClr val="E44337"/>
        </a:solidFill>
      </dgm:spPr>
      <dgm:t>
        <a:bodyPr/>
        <a:lstStyle/>
        <a:p>
          <a:r>
            <a:rPr lang="en-US"/>
            <a:t>Weight neutral, no hypoglycemia, renal considerations for some, CHF signal with saxagliptin and alogliptin </a:t>
          </a:r>
        </a:p>
      </dgm:t>
    </dgm:pt>
    <dgm:pt modelId="{CF916B01-2016-413F-951A-605CDFC4473C}" type="parTrans" cxnId="{AF68E578-71D1-498C-A755-CBE41287D758}">
      <dgm:prSet/>
      <dgm:spPr/>
      <dgm:t>
        <a:bodyPr/>
        <a:lstStyle/>
        <a:p>
          <a:endParaRPr lang="en-US"/>
        </a:p>
      </dgm:t>
    </dgm:pt>
    <dgm:pt modelId="{E07184FF-A723-4322-9DDF-E9D27CE3652A}" type="sibTrans" cxnId="{AF68E578-71D1-498C-A755-CBE41287D758}">
      <dgm:prSet/>
      <dgm:spPr/>
      <dgm:t>
        <a:bodyPr/>
        <a:lstStyle/>
        <a:p>
          <a:endParaRPr lang="en-US"/>
        </a:p>
      </dgm:t>
    </dgm:pt>
    <dgm:pt modelId="{FAF36D38-6265-42B9-A246-003B1A7AEA08}">
      <dgm:prSet/>
      <dgm:spPr>
        <a:solidFill>
          <a:srgbClr val="E44337"/>
        </a:solidFill>
      </dgm:spPr>
      <dgm:t>
        <a:bodyPr/>
        <a:lstStyle/>
        <a:p>
          <a:r>
            <a:rPr lang="en-US" b="1"/>
            <a:t>Sodium glucose co-transporter (SGLT)-2 inhibitors</a:t>
          </a:r>
          <a:endParaRPr lang="en-US"/>
        </a:p>
      </dgm:t>
    </dgm:pt>
    <dgm:pt modelId="{D4DA62C5-3110-4E33-8000-777519604A97}" type="parTrans" cxnId="{14D5250D-5AB3-4741-AB4C-7E8516C60F97}">
      <dgm:prSet/>
      <dgm:spPr/>
      <dgm:t>
        <a:bodyPr/>
        <a:lstStyle/>
        <a:p>
          <a:endParaRPr lang="en-US"/>
        </a:p>
      </dgm:t>
    </dgm:pt>
    <dgm:pt modelId="{A38B0EFE-1217-4354-BC3B-CB532097011A}" type="sibTrans" cxnId="{14D5250D-5AB3-4741-AB4C-7E8516C60F97}">
      <dgm:prSet/>
      <dgm:spPr/>
      <dgm:t>
        <a:bodyPr/>
        <a:lstStyle/>
        <a:p>
          <a:endParaRPr lang="en-US"/>
        </a:p>
      </dgm:t>
    </dgm:pt>
    <dgm:pt modelId="{10C39FE5-7A33-4B85-8B11-6D6CF240BF31}">
      <dgm:prSet/>
      <dgm:spPr>
        <a:solidFill>
          <a:srgbClr val="E44337"/>
        </a:solidFill>
      </dgm:spPr>
      <dgm:t>
        <a:bodyPr/>
        <a:lstStyle/>
        <a:p>
          <a:r>
            <a:rPr lang="en-US"/>
            <a:t>Potent, weight loss, no hypoglycemia, renal considerations, UTI/yeast infection risk, lower BP (watch for orthostasis), positive CVD benefit with empagliflozin,dapagliflozin, and canagliflozin, amputation risk with canagliflozin, DKA (can be normoglycemic), </a:t>
          </a:r>
        </a:p>
      </dgm:t>
    </dgm:pt>
    <dgm:pt modelId="{3E18A7AF-6C16-4F92-8F28-231206514C8B}" type="parTrans" cxnId="{D6567B65-3F00-4F97-8C01-84983BDD2BF0}">
      <dgm:prSet/>
      <dgm:spPr/>
      <dgm:t>
        <a:bodyPr/>
        <a:lstStyle/>
        <a:p>
          <a:endParaRPr lang="en-US"/>
        </a:p>
      </dgm:t>
    </dgm:pt>
    <dgm:pt modelId="{3EF5C745-FFDC-4002-BB2D-48FFD9C7A13D}" type="sibTrans" cxnId="{D6567B65-3F00-4F97-8C01-84983BDD2BF0}">
      <dgm:prSet/>
      <dgm:spPr/>
      <dgm:t>
        <a:bodyPr/>
        <a:lstStyle/>
        <a:p>
          <a:endParaRPr lang="en-US"/>
        </a:p>
      </dgm:t>
    </dgm:pt>
    <dgm:pt modelId="{5CC83BAA-1D45-4998-A816-B9FCB16DAAD4}">
      <dgm:prSet/>
      <dgm:spPr>
        <a:solidFill>
          <a:srgbClr val="E44337"/>
        </a:solidFill>
      </dgm:spPr>
      <dgm:t>
        <a:bodyPr/>
        <a:lstStyle/>
        <a:p>
          <a:r>
            <a:rPr lang="en-US" b="1"/>
            <a:t>Glucagon-like peptide (GLP)-1 agonists</a:t>
          </a:r>
          <a:endParaRPr lang="en-US"/>
        </a:p>
      </dgm:t>
    </dgm:pt>
    <dgm:pt modelId="{604F2DD4-519E-4940-AFC6-06323F78B77F}" type="parTrans" cxnId="{363FB686-5A92-40F2-B51A-B316A2CF7C9B}">
      <dgm:prSet/>
      <dgm:spPr/>
      <dgm:t>
        <a:bodyPr/>
        <a:lstStyle/>
        <a:p>
          <a:endParaRPr lang="en-US"/>
        </a:p>
      </dgm:t>
    </dgm:pt>
    <dgm:pt modelId="{9FF340C5-7929-4EF9-A68F-180BD94B3861}" type="sibTrans" cxnId="{363FB686-5A92-40F2-B51A-B316A2CF7C9B}">
      <dgm:prSet/>
      <dgm:spPr/>
      <dgm:t>
        <a:bodyPr/>
        <a:lstStyle/>
        <a:p>
          <a:endParaRPr lang="en-US"/>
        </a:p>
      </dgm:t>
    </dgm:pt>
    <dgm:pt modelId="{651AAE29-48C5-4832-A614-75BE4A8DCA25}">
      <dgm:prSet/>
      <dgm:spPr>
        <a:solidFill>
          <a:srgbClr val="E44337"/>
        </a:solidFill>
      </dgm:spPr>
      <dgm:t>
        <a:bodyPr/>
        <a:lstStyle/>
        <a:p>
          <a:r>
            <a:rPr lang="en-US"/>
            <a:t>Injectable, potent, weight loss, pancreatitis risk, thyroid C-cell tumor risk, no hypoglycemia, positive CVD benefit with liraglutide, dulaglutide, and semaglutide (also oral form)</a:t>
          </a:r>
        </a:p>
      </dgm:t>
    </dgm:pt>
    <dgm:pt modelId="{B99FCAB3-C563-4F5D-A6B3-E87FDF1E332C}" type="parTrans" cxnId="{B9A825E8-90B8-43FD-937D-F9C7F2E88576}">
      <dgm:prSet/>
      <dgm:spPr/>
      <dgm:t>
        <a:bodyPr/>
        <a:lstStyle/>
        <a:p>
          <a:endParaRPr lang="en-US"/>
        </a:p>
      </dgm:t>
    </dgm:pt>
    <dgm:pt modelId="{CA0EFEC1-E167-4038-8D7F-346D23C79BDB}" type="sibTrans" cxnId="{B9A825E8-90B8-43FD-937D-F9C7F2E88576}">
      <dgm:prSet/>
      <dgm:spPr/>
      <dgm:t>
        <a:bodyPr/>
        <a:lstStyle/>
        <a:p>
          <a:endParaRPr lang="en-US"/>
        </a:p>
      </dgm:t>
    </dgm:pt>
    <dgm:pt modelId="{97A09009-4F92-6A44-90F9-4EE27EC5B39E}" type="pres">
      <dgm:prSet presAssocID="{16ABEC09-2BEA-403E-AED9-0110B84BC6E2}" presName="diagram" presStyleCnt="0">
        <dgm:presLayoutVars>
          <dgm:dir/>
          <dgm:resizeHandles val="exact"/>
        </dgm:presLayoutVars>
      </dgm:prSet>
      <dgm:spPr/>
    </dgm:pt>
    <dgm:pt modelId="{D778E12A-8EAB-9441-AA2B-449F6A9E7B89}" type="pres">
      <dgm:prSet presAssocID="{69B7A645-B352-4C12-8481-F46881A1AD0D}" presName="node" presStyleLbl="node1" presStyleIdx="0" presStyleCnt="6">
        <dgm:presLayoutVars>
          <dgm:bulletEnabled val="1"/>
        </dgm:presLayoutVars>
      </dgm:prSet>
      <dgm:spPr/>
    </dgm:pt>
    <dgm:pt modelId="{4880352E-C2C4-3849-AE18-08F08E2A9BB7}" type="pres">
      <dgm:prSet presAssocID="{FFAA5F81-2AD2-49CF-B885-972AFAEF2A11}" presName="sibTrans" presStyleCnt="0"/>
      <dgm:spPr/>
    </dgm:pt>
    <dgm:pt modelId="{4F6DE7E1-08A8-E74F-A67D-708FB0D9D81D}" type="pres">
      <dgm:prSet presAssocID="{0A59576C-9FE9-4CA7-A988-D6A5F6D7595B}" presName="node" presStyleLbl="node1" presStyleIdx="1" presStyleCnt="6">
        <dgm:presLayoutVars>
          <dgm:bulletEnabled val="1"/>
        </dgm:presLayoutVars>
      </dgm:prSet>
      <dgm:spPr/>
    </dgm:pt>
    <dgm:pt modelId="{93525E4A-23AF-4048-8DB3-AE09708D68E4}" type="pres">
      <dgm:prSet presAssocID="{7502BF1F-0D08-41F0-9C38-5E1D27E1BA3A}" presName="sibTrans" presStyleCnt="0"/>
      <dgm:spPr/>
    </dgm:pt>
    <dgm:pt modelId="{217BAD04-C974-F84C-A2A3-7F0C721B465C}" type="pres">
      <dgm:prSet presAssocID="{AFBA474E-3849-48D6-A6D0-754075473622}" presName="node" presStyleLbl="node1" presStyleIdx="2" presStyleCnt="6">
        <dgm:presLayoutVars>
          <dgm:bulletEnabled val="1"/>
        </dgm:presLayoutVars>
      </dgm:prSet>
      <dgm:spPr/>
    </dgm:pt>
    <dgm:pt modelId="{D7F54F05-7582-BF4E-A98D-39B85728C174}" type="pres">
      <dgm:prSet presAssocID="{73B4D504-9A46-4D09-950B-2523C0135A8D}" presName="sibTrans" presStyleCnt="0"/>
      <dgm:spPr/>
    </dgm:pt>
    <dgm:pt modelId="{B2B2ED11-6094-5447-BE25-AE853BF7F6EF}" type="pres">
      <dgm:prSet presAssocID="{C9B3B5D8-6F66-4F87-9028-47BF82BC3456}" presName="node" presStyleLbl="node1" presStyleIdx="3" presStyleCnt="6">
        <dgm:presLayoutVars>
          <dgm:bulletEnabled val="1"/>
        </dgm:presLayoutVars>
      </dgm:prSet>
      <dgm:spPr/>
    </dgm:pt>
    <dgm:pt modelId="{811A23FB-644F-2E42-8440-B6D3953A6354}" type="pres">
      <dgm:prSet presAssocID="{5AE7EDBC-A5BA-4780-9754-F70C913931D3}" presName="sibTrans" presStyleCnt="0"/>
      <dgm:spPr/>
    </dgm:pt>
    <dgm:pt modelId="{E5205D32-ABC9-2247-A279-B072A6C765FB}" type="pres">
      <dgm:prSet presAssocID="{FAF36D38-6265-42B9-A246-003B1A7AEA08}" presName="node" presStyleLbl="node1" presStyleIdx="4" presStyleCnt="6">
        <dgm:presLayoutVars>
          <dgm:bulletEnabled val="1"/>
        </dgm:presLayoutVars>
      </dgm:prSet>
      <dgm:spPr/>
    </dgm:pt>
    <dgm:pt modelId="{38EE0850-EB0D-C84F-9752-F1407A8DE59A}" type="pres">
      <dgm:prSet presAssocID="{A38B0EFE-1217-4354-BC3B-CB532097011A}" presName="sibTrans" presStyleCnt="0"/>
      <dgm:spPr/>
    </dgm:pt>
    <dgm:pt modelId="{DF493A1C-1437-2145-B48F-A0277AAF30FD}" type="pres">
      <dgm:prSet presAssocID="{5CC83BAA-1D45-4998-A816-B9FCB16DAAD4}" presName="node" presStyleLbl="node1" presStyleIdx="5" presStyleCnt="6">
        <dgm:presLayoutVars>
          <dgm:bulletEnabled val="1"/>
        </dgm:presLayoutVars>
      </dgm:prSet>
      <dgm:spPr/>
    </dgm:pt>
  </dgm:ptLst>
  <dgm:cxnLst>
    <dgm:cxn modelId="{0DDEC700-F5ED-7540-BF83-90AE87A584D5}" type="presOf" srcId="{16ABEC09-2BEA-403E-AED9-0110B84BC6E2}" destId="{97A09009-4F92-6A44-90F9-4EE27EC5B39E}" srcOrd="0" destOrd="0" presId="urn:microsoft.com/office/officeart/2005/8/layout/default"/>
    <dgm:cxn modelId="{3FCBF20B-CEB3-4DC3-A8EB-42194AC49C7F}" srcId="{AFBA474E-3849-48D6-A6D0-754075473622}" destId="{7ADEB076-2CF8-4A6A-A0E5-44E7278CF0E5}" srcOrd="0" destOrd="0" parTransId="{1E967B8E-A478-42B5-AC52-4DCE865064FE}" sibTransId="{7B9402DA-5CC2-4197-BA14-B643BFB9CFA3}"/>
    <dgm:cxn modelId="{14D5250D-5AB3-4741-AB4C-7E8516C60F97}" srcId="{16ABEC09-2BEA-403E-AED9-0110B84BC6E2}" destId="{FAF36D38-6265-42B9-A246-003B1A7AEA08}" srcOrd="4" destOrd="0" parTransId="{D4DA62C5-3110-4E33-8000-777519604A97}" sibTransId="{A38B0EFE-1217-4354-BC3B-CB532097011A}"/>
    <dgm:cxn modelId="{5F721A12-265E-4184-8934-2E8C946BC805}" srcId="{16ABEC09-2BEA-403E-AED9-0110B84BC6E2}" destId="{69B7A645-B352-4C12-8481-F46881A1AD0D}" srcOrd="0" destOrd="0" parTransId="{372F93FF-7AED-4DF8-981D-329235FDF85A}" sibTransId="{FFAA5F81-2AD2-49CF-B885-972AFAEF2A11}"/>
    <dgm:cxn modelId="{7108321B-D65C-6A4F-AC36-4A1D42AE547A}" type="presOf" srcId="{69B7A645-B352-4C12-8481-F46881A1AD0D}" destId="{D778E12A-8EAB-9441-AA2B-449F6A9E7B89}" srcOrd="0" destOrd="0" presId="urn:microsoft.com/office/officeart/2005/8/layout/default"/>
    <dgm:cxn modelId="{A45DA529-30A0-45B8-B675-CE269ECFC19D}" srcId="{69B7A645-B352-4C12-8481-F46881A1AD0D}" destId="{BA51BF69-9A81-4077-A7C9-FE5B6AA216AB}" srcOrd="0" destOrd="0" parTransId="{0E65653B-CD38-4926-9D89-DFCE14EA0735}" sibTransId="{44CFD128-271C-4308-8E2C-2F4DC988A0B8}"/>
    <dgm:cxn modelId="{BB908C2F-F7AD-5C4F-858F-556CA6014D96}" type="presOf" srcId="{70D077E2-FF75-4B55-B264-14B5941E20C1}" destId="{B2B2ED11-6094-5447-BE25-AE853BF7F6EF}" srcOrd="0" destOrd="1" presId="urn:microsoft.com/office/officeart/2005/8/layout/default"/>
    <dgm:cxn modelId="{B018935E-B0C4-8D43-B14C-FA127196F0C4}" type="presOf" srcId="{FAF36D38-6265-42B9-A246-003B1A7AEA08}" destId="{E5205D32-ABC9-2247-A279-B072A6C765FB}" srcOrd="0" destOrd="0" presId="urn:microsoft.com/office/officeart/2005/8/layout/default"/>
    <dgm:cxn modelId="{D6567B65-3F00-4F97-8C01-84983BDD2BF0}" srcId="{FAF36D38-6265-42B9-A246-003B1A7AEA08}" destId="{10C39FE5-7A33-4B85-8B11-6D6CF240BF31}" srcOrd="0" destOrd="0" parTransId="{3E18A7AF-6C16-4F92-8F28-231206514C8B}" sibTransId="{3EF5C745-FFDC-4002-BB2D-48FFD9C7A13D}"/>
    <dgm:cxn modelId="{EBC0E571-7D44-4676-B976-0A5F9165A271}" srcId="{0A59576C-9FE9-4CA7-A988-D6A5F6D7595B}" destId="{3461E05E-ADA2-4C6A-8E32-D214CE7EA2A1}" srcOrd="0" destOrd="0" parTransId="{74AFE512-1182-4C32-8827-DAB44460C991}" sibTransId="{F3715481-681B-4F0A-9233-12E9068D91CB}"/>
    <dgm:cxn modelId="{B7C33377-7808-A44C-8F0C-C3C06C5BE814}" type="presOf" srcId="{7ADEB076-2CF8-4A6A-A0E5-44E7278CF0E5}" destId="{217BAD04-C974-F84C-A2A3-7F0C721B465C}" srcOrd="0" destOrd="1" presId="urn:microsoft.com/office/officeart/2005/8/layout/default"/>
    <dgm:cxn modelId="{AF68E578-71D1-498C-A755-CBE41287D758}" srcId="{C9B3B5D8-6F66-4F87-9028-47BF82BC3456}" destId="{70D077E2-FF75-4B55-B264-14B5941E20C1}" srcOrd="0" destOrd="0" parTransId="{CF916B01-2016-413F-951A-605CDFC4473C}" sibTransId="{E07184FF-A723-4322-9DDF-E9D27CE3652A}"/>
    <dgm:cxn modelId="{363FB686-5A92-40F2-B51A-B316A2CF7C9B}" srcId="{16ABEC09-2BEA-403E-AED9-0110B84BC6E2}" destId="{5CC83BAA-1D45-4998-A816-B9FCB16DAAD4}" srcOrd="5" destOrd="0" parTransId="{604F2DD4-519E-4940-AFC6-06323F78B77F}" sibTransId="{9FF340C5-7929-4EF9-A68F-180BD94B3861}"/>
    <dgm:cxn modelId="{C818D28C-1FCA-6D4D-B5E2-6B5663CB4CED}" type="presOf" srcId="{BA51BF69-9A81-4077-A7C9-FE5B6AA216AB}" destId="{D778E12A-8EAB-9441-AA2B-449F6A9E7B89}" srcOrd="0" destOrd="1" presId="urn:microsoft.com/office/officeart/2005/8/layout/default"/>
    <dgm:cxn modelId="{E3017694-8206-A942-9C65-2D3BC4E6AF2C}" type="presOf" srcId="{C9B3B5D8-6F66-4F87-9028-47BF82BC3456}" destId="{B2B2ED11-6094-5447-BE25-AE853BF7F6EF}" srcOrd="0" destOrd="0" presId="urn:microsoft.com/office/officeart/2005/8/layout/default"/>
    <dgm:cxn modelId="{5BBF119F-42FB-4F79-8531-C3E31F814D17}" srcId="{16ABEC09-2BEA-403E-AED9-0110B84BC6E2}" destId="{0A59576C-9FE9-4CA7-A988-D6A5F6D7595B}" srcOrd="1" destOrd="0" parTransId="{C0F390FB-F562-4911-A201-76B1DC3CB6D3}" sibTransId="{7502BF1F-0D08-41F0-9C38-5E1D27E1BA3A}"/>
    <dgm:cxn modelId="{7A033B9F-F0DE-E04C-8120-02B10BAF9CB1}" type="presOf" srcId="{3461E05E-ADA2-4C6A-8E32-D214CE7EA2A1}" destId="{4F6DE7E1-08A8-E74F-A67D-708FB0D9D81D}" srcOrd="0" destOrd="1" presId="urn:microsoft.com/office/officeart/2005/8/layout/default"/>
    <dgm:cxn modelId="{5729A0B8-B437-7946-AB6D-C6079FC97FF0}" type="presOf" srcId="{5CC83BAA-1D45-4998-A816-B9FCB16DAAD4}" destId="{DF493A1C-1437-2145-B48F-A0277AAF30FD}" srcOrd="0" destOrd="0" presId="urn:microsoft.com/office/officeart/2005/8/layout/default"/>
    <dgm:cxn modelId="{0AA8CFCC-210A-438A-B577-3BBF985B748F}" srcId="{16ABEC09-2BEA-403E-AED9-0110B84BC6E2}" destId="{AFBA474E-3849-48D6-A6D0-754075473622}" srcOrd="2" destOrd="0" parTransId="{949BFF51-CF85-4F4B-AE94-FE163B624024}" sibTransId="{73B4D504-9A46-4D09-950B-2523C0135A8D}"/>
    <dgm:cxn modelId="{27B9B5CF-1760-5348-99AD-03292E4819CE}" type="presOf" srcId="{10C39FE5-7A33-4B85-8B11-6D6CF240BF31}" destId="{E5205D32-ABC9-2247-A279-B072A6C765FB}" srcOrd="0" destOrd="1" presId="urn:microsoft.com/office/officeart/2005/8/layout/default"/>
    <dgm:cxn modelId="{87A157D8-0256-B44A-A6FE-8CB5AFC944EC}" type="presOf" srcId="{651AAE29-48C5-4832-A614-75BE4A8DCA25}" destId="{DF493A1C-1437-2145-B48F-A0277AAF30FD}" srcOrd="0" destOrd="1" presId="urn:microsoft.com/office/officeart/2005/8/layout/default"/>
    <dgm:cxn modelId="{186B0DDB-E602-6342-B7E2-A6C15AD588A3}" type="presOf" srcId="{0A59576C-9FE9-4CA7-A988-D6A5F6D7595B}" destId="{4F6DE7E1-08A8-E74F-A67D-708FB0D9D81D}" srcOrd="0" destOrd="0" presId="urn:microsoft.com/office/officeart/2005/8/layout/default"/>
    <dgm:cxn modelId="{B9A825E8-90B8-43FD-937D-F9C7F2E88576}" srcId="{5CC83BAA-1D45-4998-A816-B9FCB16DAAD4}" destId="{651AAE29-48C5-4832-A614-75BE4A8DCA25}" srcOrd="0" destOrd="0" parTransId="{B99FCAB3-C563-4F5D-A6B3-E87FDF1E332C}" sibTransId="{CA0EFEC1-E167-4038-8D7F-346D23C79BDB}"/>
    <dgm:cxn modelId="{653FE2F6-A25E-463E-B9C0-E22B99A30DF3}" srcId="{16ABEC09-2BEA-403E-AED9-0110B84BC6E2}" destId="{C9B3B5D8-6F66-4F87-9028-47BF82BC3456}" srcOrd="3" destOrd="0" parTransId="{993D5FE1-DD9E-4785-B44F-0C4193C32E41}" sibTransId="{5AE7EDBC-A5BA-4780-9754-F70C913931D3}"/>
    <dgm:cxn modelId="{04587DFC-8B80-C14C-BD40-9EA6AA8C3422}" type="presOf" srcId="{AFBA474E-3849-48D6-A6D0-754075473622}" destId="{217BAD04-C974-F84C-A2A3-7F0C721B465C}" srcOrd="0" destOrd="0" presId="urn:microsoft.com/office/officeart/2005/8/layout/default"/>
    <dgm:cxn modelId="{ED9C5BCD-3D90-6848-8D9C-E25E91D1AB17}" type="presParOf" srcId="{97A09009-4F92-6A44-90F9-4EE27EC5B39E}" destId="{D778E12A-8EAB-9441-AA2B-449F6A9E7B89}" srcOrd="0" destOrd="0" presId="urn:microsoft.com/office/officeart/2005/8/layout/default"/>
    <dgm:cxn modelId="{6385985F-7FC6-0540-BAEF-7A458F39780E}" type="presParOf" srcId="{97A09009-4F92-6A44-90F9-4EE27EC5B39E}" destId="{4880352E-C2C4-3849-AE18-08F08E2A9BB7}" srcOrd="1" destOrd="0" presId="urn:microsoft.com/office/officeart/2005/8/layout/default"/>
    <dgm:cxn modelId="{372AD096-666D-1D44-B1E0-8C451C7C0EC9}" type="presParOf" srcId="{97A09009-4F92-6A44-90F9-4EE27EC5B39E}" destId="{4F6DE7E1-08A8-E74F-A67D-708FB0D9D81D}" srcOrd="2" destOrd="0" presId="urn:microsoft.com/office/officeart/2005/8/layout/default"/>
    <dgm:cxn modelId="{A0669405-B4D4-1A40-B518-A8704C7D4EFC}" type="presParOf" srcId="{97A09009-4F92-6A44-90F9-4EE27EC5B39E}" destId="{93525E4A-23AF-4048-8DB3-AE09708D68E4}" srcOrd="3" destOrd="0" presId="urn:microsoft.com/office/officeart/2005/8/layout/default"/>
    <dgm:cxn modelId="{F224A009-F25A-F049-B522-9080B6FFD908}" type="presParOf" srcId="{97A09009-4F92-6A44-90F9-4EE27EC5B39E}" destId="{217BAD04-C974-F84C-A2A3-7F0C721B465C}" srcOrd="4" destOrd="0" presId="urn:microsoft.com/office/officeart/2005/8/layout/default"/>
    <dgm:cxn modelId="{297A7E08-1935-104A-8616-73F4E652AD1C}" type="presParOf" srcId="{97A09009-4F92-6A44-90F9-4EE27EC5B39E}" destId="{D7F54F05-7582-BF4E-A98D-39B85728C174}" srcOrd="5" destOrd="0" presId="urn:microsoft.com/office/officeart/2005/8/layout/default"/>
    <dgm:cxn modelId="{D7B7D4D0-DD10-8D41-B8C4-F734CB891C64}" type="presParOf" srcId="{97A09009-4F92-6A44-90F9-4EE27EC5B39E}" destId="{B2B2ED11-6094-5447-BE25-AE853BF7F6EF}" srcOrd="6" destOrd="0" presId="urn:microsoft.com/office/officeart/2005/8/layout/default"/>
    <dgm:cxn modelId="{5FA9C9A0-78AF-7640-9A71-11CA08F712C6}" type="presParOf" srcId="{97A09009-4F92-6A44-90F9-4EE27EC5B39E}" destId="{811A23FB-644F-2E42-8440-B6D3953A6354}" srcOrd="7" destOrd="0" presId="urn:microsoft.com/office/officeart/2005/8/layout/default"/>
    <dgm:cxn modelId="{2C15836F-C5BD-724D-9136-877ECB375343}" type="presParOf" srcId="{97A09009-4F92-6A44-90F9-4EE27EC5B39E}" destId="{E5205D32-ABC9-2247-A279-B072A6C765FB}" srcOrd="8" destOrd="0" presId="urn:microsoft.com/office/officeart/2005/8/layout/default"/>
    <dgm:cxn modelId="{FB6AC784-F5AB-AA4A-9793-475EA903A55D}" type="presParOf" srcId="{97A09009-4F92-6A44-90F9-4EE27EC5B39E}" destId="{38EE0850-EB0D-C84F-9752-F1407A8DE59A}" srcOrd="9" destOrd="0" presId="urn:microsoft.com/office/officeart/2005/8/layout/default"/>
    <dgm:cxn modelId="{031D74A9-8004-614C-82C1-EB5A9FAE9541}" type="presParOf" srcId="{97A09009-4F92-6A44-90F9-4EE27EC5B39E}" destId="{DF493A1C-1437-2145-B48F-A0277AAF30FD}"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20AC0F-3D0E-4A03-97E1-E3285FD05CBB}">
      <dsp:nvSpPr>
        <dsp:cNvPr id="0" name=""/>
        <dsp:cNvSpPr/>
      </dsp:nvSpPr>
      <dsp:spPr>
        <a:xfrm>
          <a:off x="679050" y="578168"/>
          <a:ext cx="1887187" cy="1887187"/>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9D595E-EFD4-4755-89E2-710F5D55CF32}">
      <dsp:nvSpPr>
        <dsp:cNvPr id="0" name=""/>
        <dsp:cNvSpPr/>
      </dsp:nvSpPr>
      <dsp:spPr>
        <a:xfrm>
          <a:off x="1081237" y="980356"/>
          <a:ext cx="1082812" cy="108281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0736B46-AC1F-475A-9D63-584486A1B201}">
      <dsp:nvSpPr>
        <dsp:cNvPr id="0" name=""/>
        <dsp:cNvSpPr/>
      </dsp:nvSpPr>
      <dsp:spPr>
        <a:xfrm>
          <a:off x="75768" y="3053169"/>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Blood glucose control</a:t>
          </a:r>
        </a:p>
      </dsp:txBody>
      <dsp:txXfrm>
        <a:off x="75768" y="3053169"/>
        <a:ext cx="3093750" cy="720000"/>
      </dsp:txXfrm>
    </dsp:sp>
    <dsp:sp modelId="{3B7273EE-FA17-43F4-85FC-509E2AFFF4AB}">
      <dsp:nvSpPr>
        <dsp:cNvPr id="0" name=""/>
        <dsp:cNvSpPr/>
      </dsp:nvSpPr>
      <dsp:spPr>
        <a:xfrm>
          <a:off x="4314206" y="578168"/>
          <a:ext cx="1887187" cy="1887187"/>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0497C9-E515-41EC-90D2-B521F3005DDB}">
      <dsp:nvSpPr>
        <dsp:cNvPr id="0" name=""/>
        <dsp:cNvSpPr/>
      </dsp:nvSpPr>
      <dsp:spPr>
        <a:xfrm>
          <a:off x="4716393" y="980356"/>
          <a:ext cx="1082812" cy="108281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74AFECF-74EF-49E7-8231-73F88076F27B}">
      <dsp:nvSpPr>
        <dsp:cNvPr id="0" name=""/>
        <dsp:cNvSpPr/>
      </dsp:nvSpPr>
      <dsp:spPr>
        <a:xfrm>
          <a:off x="3710925" y="3053169"/>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Blood pressure control</a:t>
          </a:r>
        </a:p>
      </dsp:txBody>
      <dsp:txXfrm>
        <a:off x="3710925" y="3053169"/>
        <a:ext cx="3093750" cy="720000"/>
      </dsp:txXfrm>
    </dsp:sp>
    <dsp:sp modelId="{FA3475D4-4603-45F7-9FFC-11D0DE135FDC}">
      <dsp:nvSpPr>
        <dsp:cNvPr id="0" name=""/>
        <dsp:cNvSpPr/>
      </dsp:nvSpPr>
      <dsp:spPr>
        <a:xfrm>
          <a:off x="7949362" y="578168"/>
          <a:ext cx="1887187" cy="1887187"/>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116EE1-1B6C-484F-A891-E083A96F8463}">
      <dsp:nvSpPr>
        <dsp:cNvPr id="0" name=""/>
        <dsp:cNvSpPr/>
      </dsp:nvSpPr>
      <dsp:spPr>
        <a:xfrm>
          <a:off x="8351550" y="980356"/>
          <a:ext cx="1082812" cy="108281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5B5EF14-412E-4533-AEA1-07CFDE957F90}">
      <dsp:nvSpPr>
        <dsp:cNvPr id="0" name=""/>
        <dsp:cNvSpPr/>
      </dsp:nvSpPr>
      <dsp:spPr>
        <a:xfrm>
          <a:off x="7346081" y="3053169"/>
          <a:ext cx="30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kern="1200"/>
            <a:t>Lipid management</a:t>
          </a:r>
        </a:p>
      </dsp:txBody>
      <dsp:txXfrm>
        <a:off x="7346081" y="3053169"/>
        <a:ext cx="309375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78E12A-8EAB-9441-AA2B-449F6A9E7B89}">
      <dsp:nvSpPr>
        <dsp:cNvPr id="0" name=""/>
        <dsp:cNvSpPr/>
      </dsp:nvSpPr>
      <dsp:spPr>
        <a:xfrm>
          <a:off x="0" y="39687"/>
          <a:ext cx="3286125" cy="1971675"/>
        </a:xfrm>
        <a:prstGeom prst="rect">
          <a:avLst/>
        </a:prstGeom>
        <a:solidFill>
          <a:srgbClr val="E4433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a:t>Metformin</a:t>
          </a:r>
          <a:endParaRPr lang="en-US" sz="1700" kern="1200"/>
        </a:p>
        <a:p>
          <a:pPr marL="114300" lvl="1" indent="-114300" algn="l" defTabSz="577850">
            <a:lnSpc>
              <a:spcPct val="90000"/>
            </a:lnSpc>
            <a:spcBef>
              <a:spcPct val="0"/>
            </a:spcBef>
            <a:spcAft>
              <a:spcPct val="15000"/>
            </a:spcAft>
            <a:buChar char="•"/>
          </a:pPr>
          <a:r>
            <a:rPr lang="en-US" sz="1300" kern="1200" dirty="0"/>
            <a:t>Cheap, initial for most, no hypoglycemia, positive long term data, GI and renal considerations, weight neutral/loss</a:t>
          </a:r>
        </a:p>
      </dsp:txBody>
      <dsp:txXfrm>
        <a:off x="0" y="39687"/>
        <a:ext cx="3286125" cy="1971675"/>
      </dsp:txXfrm>
    </dsp:sp>
    <dsp:sp modelId="{4F6DE7E1-08A8-E74F-A67D-708FB0D9D81D}">
      <dsp:nvSpPr>
        <dsp:cNvPr id="0" name=""/>
        <dsp:cNvSpPr/>
      </dsp:nvSpPr>
      <dsp:spPr>
        <a:xfrm>
          <a:off x="3614737" y="39687"/>
          <a:ext cx="3286125" cy="1971675"/>
        </a:xfrm>
        <a:prstGeom prst="rect">
          <a:avLst/>
        </a:prstGeom>
        <a:solidFill>
          <a:srgbClr val="E4433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a:t>Sulfonylureas (SU)</a:t>
          </a:r>
          <a:endParaRPr lang="en-US" sz="1700" kern="1200"/>
        </a:p>
        <a:p>
          <a:pPr marL="114300" lvl="1" indent="-114300" algn="l" defTabSz="577850">
            <a:lnSpc>
              <a:spcPct val="90000"/>
            </a:lnSpc>
            <a:spcBef>
              <a:spcPct val="0"/>
            </a:spcBef>
            <a:spcAft>
              <a:spcPct val="15000"/>
            </a:spcAft>
            <a:buChar char="•"/>
          </a:pPr>
          <a:r>
            <a:rPr lang="en-US" sz="1300" kern="1200"/>
            <a:t>Cheap, potent, weight gain, hypoglycemia, renal considerations</a:t>
          </a:r>
        </a:p>
      </dsp:txBody>
      <dsp:txXfrm>
        <a:off x="3614737" y="39687"/>
        <a:ext cx="3286125" cy="1971675"/>
      </dsp:txXfrm>
    </dsp:sp>
    <dsp:sp modelId="{217BAD04-C974-F84C-A2A3-7F0C721B465C}">
      <dsp:nvSpPr>
        <dsp:cNvPr id="0" name=""/>
        <dsp:cNvSpPr/>
      </dsp:nvSpPr>
      <dsp:spPr>
        <a:xfrm>
          <a:off x="7229475" y="39687"/>
          <a:ext cx="3286125" cy="1971675"/>
        </a:xfrm>
        <a:prstGeom prst="rect">
          <a:avLst/>
        </a:prstGeom>
        <a:solidFill>
          <a:srgbClr val="E4433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a:t>Thiazolidinediones (TZD)</a:t>
          </a:r>
          <a:endParaRPr lang="en-US" sz="1700" kern="1200"/>
        </a:p>
        <a:p>
          <a:pPr marL="114300" lvl="1" indent="-114300" algn="l" defTabSz="577850">
            <a:lnSpc>
              <a:spcPct val="90000"/>
            </a:lnSpc>
            <a:spcBef>
              <a:spcPct val="0"/>
            </a:spcBef>
            <a:spcAft>
              <a:spcPct val="15000"/>
            </a:spcAft>
            <a:buChar char="•"/>
          </a:pPr>
          <a:r>
            <a:rPr lang="en-US" sz="1300" kern="1200"/>
            <a:t>Weight gain, CHF, edema, no hypoglycemia, renal considerations</a:t>
          </a:r>
        </a:p>
      </dsp:txBody>
      <dsp:txXfrm>
        <a:off x="7229475" y="39687"/>
        <a:ext cx="3286125" cy="1971675"/>
      </dsp:txXfrm>
    </dsp:sp>
    <dsp:sp modelId="{B2B2ED11-6094-5447-BE25-AE853BF7F6EF}">
      <dsp:nvSpPr>
        <dsp:cNvPr id="0" name=""/>
        <dsp:cNvSpPr/>
      </dsp:nvSpPr>
      <dsp:spPr>
        <a:xfrm>
          <a:off x="0" y="2339975"/>
          <a:ext cx="3286125" cy="1971675"/>
        </a:xfrm>
        <a:prstGeom prst="rect">
          <a:avLst/>
        </a:prstGeom>
        <a:solidFill>
          <a:srgbClr val="E4433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a:t>Dipeptidyl peptidase (DPP)-4 inhibitors (gliptins)</a:t>
          </a:r>
          <a:endParaRPr lang="en-US" sz="1700" kern="1200"/>
        </a:p>
        <a:p>
          <a:pPr marL="114300" lvl="1" indent="-114300" algn="l" defTabSz="577850">
            <a:lnSpc>
              <a:spcPct val="90000"/>
            </a:lnSpc>
            <a:spcBef>
              <a:spcPct val="0"/>
            </a:spcBef>
            <a:spcAft>
              <a:spcPct val="15000"/>
            </a:spcAft>
            <a:buChar char="•"/>
          </a:pPr>
          <a:r>
            <a:rPr lang="en-US" sz="1300" kern="1200"/>
            <a:t>Weight neutral, no hypoglycemia, renal considerations for some, CHF signal with saxagliptin and alogliptin </a:t>
          </a:r>
        </a:p>
      </dsp:txBody>
      <dsp:txXfrm>
        <a:off x="0" y="2339975"/>
        <a:ext cx="3286125" cy="1971675"/>
      </dsp:txXfrm>
    </dsp:sp>
    <dsp:sp modelId="{E5205D32-ABC9-2247-A279-B072A6C765FB}">
      <dsp:nvSpPr>
        <dsp:cNvPr id="0" name=""/>
        <dsp:cNvSpPr/>
      </dsp:nvSpPr>
      <dsp:spPr>
        <a:xfrm>
          <a:off x="3614737" y="2339975"/>
          <a:ext cx="3286125" cy="1971675"/>
        </a:xfrm>
        <a:prstGeom prst="rect">
          <a:avLst/>
        </a:prstGeom>
        <a:solidFill>
          <a:srgbClr val="E4433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a:t>Sodium glucose co-transporter (SGLT)-2 inhibitors</a:t>
          </a:r>
          <a:endParaRPr lang="en-US" sz="1700" kern="1200"/>
        </a:p>
        <a:p>
          <a:pPr marL="114300" lvl="1" indent="-114300" algn="l" defTabSz="577850">
            <a:lnSpc>
              <a:spcPct val="90000"/>
            </a:lnSpc>
            <a:spcBef>
              <a:spcPct val="0"/>
            </a:spcBef>
            <a:spcAft>
              <a:spcPct val="15000"/>
            </a:spcAft>
            <a:buChar char="•"/>
          </a:pPr>
          <a:r>
            <a:rPr lang="en-US" sz="1300" kern="1200"/>
            <a:t>Potent, weight loss, no hypoglycemia, renal considerations, UTI/yeast infection risk, lower BP (watch for orthostasis), positive CVD benefit with empagliflozin,dapagliflozin, and canagliflozin, amputation risk with canagliflozin, DKA (can be normoglycemic), </a:t>
          </a:r>
        </a:p>
      </dsp:txBody>
      <dsp:txXfrm>
        <a:off x="3614737" y="2339975"/>
        <a:ext cx="3286125" cy="1971675"/>
      </dsp:txXfrm>
    </dsp:sp>
    <dsp:sp modelId="{DF493A1C-1437-2145-B48F-A0277AAF30FD}">
      <dsp:nvSpPr>
        <dsp:cNvPr id="0" name=""/>
        <dsp:cNvSpPr/>
      </dsp:nvSpPr>
      <dsp:spPr>
        <a:xfrm>
          <a:off x="7229475" y="2339975"/>
          <a:ext cx="3286125" cy="1971675"/>
        </a:xfrm>
        <a:prstGeom prst="rect">
          <a:avLst/>
        </a:prstGeom>
        <a:solidFill>
          <a:srgbClr val="E4433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kern="1200"/>
            <a:t>Glucagon-like peptide (GLP)-1 agonists</a:t>
          </a:r>
          <a:endParaRPr lang="en-US" sz="1700" kern="1200"/>
        </a:p>
        <a:p>
          <a:pPr marL="114300" lvl="1" indent="-114300" algn="l" defTabSz="577850">
            <a:lnSpc>
              <a:spcPct val="90000"/>
            </a:lnSpc>
            <a:spcBef>
              <a:spcPct val="0"/>
            </a:spcBef>
            <a:spcAft>
              <a:spcPct val="15000"/>
            </a:spcAft>
            <a:buChar char="•"/>
          </a:pPr>
          <a:r>
            <a:rPr lang="en-US" sz="1300" kern="1200"/>
            <a:t>Injectable, potent, weight loss, pancreatitis risk, thyroid C-cell tumor risk, no hypoglycemia, positive CVD benefit with liraglutide, dulaglutide, and semaglutide (also oral form)</a:t>
          </a:r>
        </a:p>
      </dsp:txBody>
      <dsp:txXfrm>
        <a:off x="7229475" y="2339975"/>
        <a:ext cx="3286125" cy="1971675"/>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84D906-8449-F549-BCD6-DCB08DE0A312}" type="datetimeFigureOut">
              <a:rPr lang="en-US" smtClean="0"/>
              <a:t>6/26/2026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2EDFB1-FE41-B94E-9AE6-AD5DD0DD4F91}" type="slidenum">
              <a:rPr lang="en-US" smtClean="0"/>
              <a:t>‹#›</a:t>
            </a:fld>
            <a:endParaRPr lang="en-US"/>
          </a:p>
        </p:txBody>
      </p:sp>
    </p:spTree>
    <p:extLst>
      <p:ext uri="{BB962C8B-B14F-4D97-AF65-F5344CB8AC3E}">
        <p14:creationId xmlns:p14="http://schemas.microsoft.com/office/powerpoint/2010/main" val="37193724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B784CE-E832-FB43-9504-DB53F7BE496C}" type="slidenum">
              <a:rPr lang="en-US" smtClean="0"/>
              <a:t>7</a:t>
            </a:fld>
            <a:endParaRPr lang="en-US"/>
          </a:p>
        </p:txBody>
      </p:sp>
    </p:spTree>
    <p:extLst>
      <p:ext uri="{BB962C8B-B14F-4D97-AF65-F5344CB8AC3E}">
        <p14:creationId xmlns:p14="http://schemas.microsoft.com/office/powerpoint/2010/main" val="33902402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Kidney disease is important to screen for. Won’t know kidney labs. But will be able to tell you if they have been monitored for kidney issues. </a:t>
            </a:r>
          </a:p>
        </p:txBody>
      </p:sp>
      <p:sp>
        <p:nvSpPr>
          <p:cNvPr id="4" name="Slide Number Placeholder 3"/>
          <p:cNvSpPr>
            <a:spLocks noGrp="1"/>
          </p:cNvSpPr>
          <p:nvPr>
            <p:ph type="sldNum" sz="quarter" idx="5"/>
          </p:nvPr>
        </p:nvSpPr>
        <p:spPr/>
        <p:txBody>
          <a:bodyPr/>
          <a:lstStyle/>
          <a:p>
            <a:fld id="{692EDFB1-FE41-B94E-9AE6-AD5DD0DD4F91}" type="slidenum">
              <a:rPr lang="en-US" smtClean="0"/>
              <a:t>36</a:t>
            </a:fld>
            <a:endParaRPr lang="en-US"/>
          </a:p>
        </p:txBody>
      </p:sp>
    </p:spTree>
    <p:extLst>
      <p:ext uri="{BB962C8B-B14F-4D97-AF65-F5344CB8AC3E}">
        <p14:creationId xmlns:p14="http://schemas.microsoft.com/office/powerpoint/2010/main" val="34821076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PVD can lead to ulceration of the feet. Another condition that can increase risk for foot ulcerations is peripheral neuropathy of the feet. As physical therapists, this is something that we MUST do with all of our patients with diabetes. How you can do this is through a Semmes Weinstein Monofilaments test. If you don’t have these, you should get them in your clinic. They are very helpful. If a patient cannot feel the 5.07 monofilament then they have lost protective sensation. Which means they will not be able to feel when they say burn their feet on the pavement when walking around barefoot outside on a hot summer day. If sensation is absent, then the patient will not be able to feel the 6.10 monofilament. This can increase their risk for ulcers and </a:t>
            </a:r>
            <a:r>
              <a:rPr lang="en-US" sz="1200" kern="1200" dirty="0" err="1">
                <a:solidFill>
                  <a:schemeClr val="tx1"/>
                </a:solidFill>
                <a:effectLst/>
                <a:latin typeface="+mn-lt"/>
                <a:ea typeface="+mn-ea"/>
                <a:cs typeface="+mn-cs"/>
              </a:rPr>
              <a:t>ampulatation</a:t>
            </a:r>
            <a:r>
              <a:rPr lang="en-US" sz="1200" kern="1200" dirty="0">
                <a:solidFill>
                  <a:schemeClr val="tx1"/>
                </a:solidFill>
                <a:effectLst/>
                <a:latin typeface="+mn-lt"/>
                <a:ea typeface="+mn-ea"/>
                <a:cs typeface="+mn-cs"/>
              </a:rPr>
              <a:t>. Tuning fork to screen for vibration sense and if you are really fancy you can get a </a:t>
            </a:r>
            <a:r>
              <a:rPr lang="en-US" sz="1200" kern="1200" dirty="0" err="1">
                <a:solidFill>
                  <a:schemeClr val="tx1"/>
                </a:solidFill>
                <a:effectLst/>
                <a:latin typeface="+mn-lt"/>
                <a:ea typeface="+mn-ea"/>
                <a:cs typeface="+mn-cs"/>
              </a:rPr>
              <a:t>biotheiometer</a:t>
            </a:r>
            <a:r>
              <a:rPr lang="en-US" sz="1200" kern="1200" dirty="0">
                <a:solidFill>
                  <a:schemeClr val="tx1"/>
                </a:solidFill>
                <a:effectLst/>
                <a:latin typeface="+mn-lt"/>
                <a:ea typeface="+mn-ea"/>
                <a:cs typeface="+mn-cs"/>
              </a:rPr>
              <a:t> which measures the voltage that feet can feel. Picture out here. Achilles reflex test is a really quick on to do. Test their calf strength and ankle strength.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Typically people with diabetes will get regular foot examinations by a podiatrist. If they are getting those, it is still good to screen for your information as well.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Daily foot check. Want to prevent progression of wounds. If lack protective sensation, may need to refer them out for special shoes to wear to prevent ulcers in the feet</a:t>
            </a:r>
          </a:p>
          <a:p>
            <a:endParaRPr lang="en-US" dirty="0"/>
          </a:p>
        </p:txBody>
      </p:sp>
      <p:sp>
        <p:nvSpPr>
          <p:cNvPr id="4" name="Slide Number Placeholder 3"/>
          <p:cNvSpPr>
            <a:spLocks noGrp="1"/>
          </p:cNvSpPr>
          <p:nvPr>
            <p:ph type="sldNum" sz="quarter" idx="5"/>
          </p:nvPr>
        </p:nvSpPr>
        <p:spPr/>
        <p:txBody>
          <a:bodyPr/>
          <a:lstStyle/>
          <a:p>
            <a:fld id="{D1B784CE-E832-FB43-9504-DB53F7BE496C}" type="slidenum">
              <a:rPr lang="en-US" smtClean="0"/>
              <a:t>37</a:t>
            </a:fld>
            <a:endParaRPr lang="en-US"/>
          </a:p>
        </p:txBody>
      </p:sp>
    </p:spTree>
    <p:extLst>
      <p:ext uri="{BB962C8B-B14F-4D97-AF65-F5344CB8AC3E}">
        <p14:creationId xmlns:p14="http://schemas.microsoft.com/office/powerpoint/2010/main" val="42722338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Experts at this: MSK conditions</a:t>
            </a:r>
          </a:p>
          <a:p>
            <a:endParaRPr lang="en-US" dirty="0"/>
          </a:p>
          <a:p>
            <a:r>
              <a:rPr lang="en-US" dirty="0"/>
              <a:t>Arthritis, weakness, lack of flexibility</a:t>
            </a:r>
          </a:p>
          <a:p>
            <a:endParaRPr lang="en-US" dirty="0"/>
          </a:p>
          <a:p>
            <a:r>
              <a:rPr lang="en-US" dirty="0"/>
              <a:t>Specific things to think about when a patient comes in with diabetes.</a:t>
            </a:r>
          </a:p>
        </p:txBody>
      </p:sp>
      <p:sp>
        <p:nvSpPr>
          <p:cNvPr id="4" name="Slide Number Placeholder 3"/>
          <p:cNvSpPr>
            <a:spLocks noGrp="1"/>
          </p:cNvSpPr>
          <p:nvPr>
            <p:ph type="sldNum" sz="quarter" idx="5"/>
          </p:nvPr>
        </p:nvSpPr>
        <p:spPr/>
        <p:txBody>
          <a:bodyPr/>
          <a:lstStyle/>
          <a:p>
            <a:fld id="{692EDFB1-FE41-B94E-9AE6-AD5DD0DD4F91}" type="slidenum">
              <a:rPr lang="en-US" smtClean="0"/>
              <a:t>38</a:t>
            </a:fld>
            <a:endParaRPr lang="en-US"/>
          </a:p>
        </p:txBody>
      </p:sp>
    </p:spTree>
    <p:extLst>
      <p:ext uri="{BB962C8B-B14F-4D97-AF65-F5344CB8AC3E}">
        <p14:creationId xmlns:p14="http://schemas.microsoft.com/office/powerpoint/2010/main" val="7669419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ankle dorsiflexion ROM does have an influence in controlling for the relationship between severity of deformity and MTPJ extension. The relationship between limited ankle dorsiflexion and MTPJ extension suggests an </a:t>
            </a:r>
            <a:r>
              <a:rPr lang="en-US" sz="1200" b="1" i="0" kern="1200" dirty="0">
                <a:solidFill>
                  <a:schemeClr val="tx1"/>
                </a:solidFill>
                <a:effectLst/>
                <a:latin typeface="+mn-lt"/>
                <a:ea typeface="+mn-ea"/>
                <a:cs typeface="+mn-cs"/>
              </a:rPr>
              <a:t>increase in extensor digitorum longus muscle recruitment during the ankle dorsiflexion task and an inability of the intrinsic muscles and MTPJ joint capsules to stabilize the MTPJ</a:t>
            </a:r>
            <a:r>
              <a:rPr lang="en-US" sz="1200" b="0" i="0" kern="1200" dirty="0">
                <a:solidFill>
                  <a:schemeClr val="tx1"/>
                </a:solidFill>
                <a:effectLst/>
                <a:latin typeface="+mn-lt"/>
                <a:ea typeface="+mn-ea"/>
                <a:cs typeface="+mn-cs"/>
              </a:rPr>
              <a:t>. Intrinsic foot muscle deterioration can destabilize the MTPJ because there is no longer a flexion force to act as an antagonist to the extensor digitorum longus muscle.  A progressive exercise and movement retraining program may help to improve intrinsic foot muscle strength, ankle dorsiflexion ROM, and extensor digitorum longus muscle length and reduce MTPJ extension with active dorsiflexion to minimize MTPJ deformity.</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1B784CE-E832-FB43-9504-DB53F7BE496C}" type="slidenum">
              <a:rPr lang="en-US" smtClean="0"/>
              <a:t>39</a:t>
            </a:fld>
            <a:endParaRPr lang="en-US"/>
          </a:p>
        </p:txBody>
      </p:sp>
    </p:spTree>
    <p:extLst>
      <p:ext uri="{BB962C8B-B14F-4D97-AF65-F5344CB8AC3E}">
        <p14:creationId xmlns:p14="http://schemas.microsoft.com/office/powerpoint/2010/main" val="34479553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 Johnson and Dr. Weyrauch will talk about how their practice has changed due to COVID. Dr. Weyrauch is doing combination of telehealth and in person, most of which is exercise based.</a:t>
            </a:r>
          </a:p>
        </p:txBody>
      </p:sp>
      <p:sp>
        <p:nvSpPr>
          <p:cNvPr id="4" name="Slide Number Placeholder 3"/>
          <p:cNvSpPr>
            <a:spLocks noGrp="1"/>
          </p:cNvSpPr>
          <p:nvPr>
            <p:ph type="sldNum" sz="quarter" idx="5"/>
          </p:nvPr>
        </p:nvSpPr>
        <p:spPr/>
        <p:txBody>
          <a:bodyPr/>
          <a:lstStyle/>
          <a:p>
            <a:fld id="{D1B784CE-E832-FB43-9504-DB53F7BE496C}" type="slidenum">
              <a:rPr lang="en-US" smtClean="0"/>
              <a:t>43</a:t>
            </a:fld>
            <a:endParaRPr lang="en-US"/>
          </a:p>
        </p:txBody>
      </p:sp>
    </p:spTree>
    <p:extLst>
      <p:ext uri="{BB962C8B-B14F-4D97-AF65-F5344CB8AC3E}">
        <p14:creationId xmlns:p14="http://schemas.microsoft.com/office/powerpoint/2010/main" val="24531162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Musculoskeletal system, nervous system, endocrine system, pulmonary system, cardiovascular system and integumentary system</a:t>
            </a:r>
          </a:p>
          <a:p>
            <a:r>
              <a:rPr lang="en-US" dirty="0"/>
              <a:t>Other settings as well: acute care, neuro rehab, SNFs </a:t>
            </a:r>
            <a:r>
              <a:rPr lang="en-US" dirty="0">
                <a:sym typeface="Wingdings" pitchFamily="2" charset="2"/>
              </a:rPr>
              <a:t> one of the best treatments for diabetes is physical activity</a:t>
            </a:r>
            <a:endParaRPr lang="en-US" dirty="0"/>
          </a:p>
        </p:txBody>
      </p:sp>
      <p:sp>
        <p:nvSpPr>
          <p:cNvPr id="4" name="Slide Number Placeholder 3"/>
          <p:cNvSpPr>
            <a:spLocks noGrp="1"/>
          </p:cNvSpPr>
          <p:nvPr>
            <p:ph type="sldNum" sz="quarter" idx="5"/>
          </p:nvPr>
        </p:nvSpPr>
        <p:spPr/>
        <p:txBody>
          <a:bodyPr/>
          <a:lstStyle/>
          <a:p>
            <a:fld id="{D1B784CE-E832-FB43-9504-DB53F7BE496C}" type="slidenum">
              <a:rPr lang="en-US" smtClean="0"/>
              <a:t>45</a:t>
            </a:fld>
            <a:endParaRPr lang="en-US"/>
          </a:p>
        </p:txBody>
      </p:sp>
    </p:spTree>
    <p:extLst>
      <p:ext uri="{BB962C8B-B14F-4D97-AF65-F5344CB8AC3E}">
        <p14:creationId xmlns:p14="http://schemas.microsoft.com/office/powerpoint/2010/main" val="15921460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People who achieve recommended levels of moderate activity are 30% less likely to develop diabetes. This includes brisk walking for 2.5 hours per week. (Do they have a safe place to walk?)</a:t>
            </a:r>
            <a:r>
              <a:rPr lang="en-US" dirty="0">
                <a:effectLst/>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12% reduction in diabetic complications with 10mm-Hg decrease in blood pressure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Mediterranean diet with supplementation of EVOO may reduce diabetes risk by 40% compared to fat-controlled diet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1B784CE-E832-FB43-9504-DB53F7BE496C}" type="slidenum">
              <a:rPr lang="en-US" smtClean="0"/>
              <a:t>46</a:t>
            </a:fld>
            <a:endParaRPr lang="en-US"/>
          </a:p>
        </p:txBody>
      </p:sp>
    </p:spTree>
    <p:extLst>
      <p:ext uri="{BB962C8B-B14F-4D97-AF65-F5344CB8AC3E}">
        <p14:creationId xmlns:p14="http://schemas.microsoft.com/office/powerpoint/2010/main" val="41434638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recommendation for Prediabetes</a:t>
            </a:r>
          </a:p>
          <a:p>
            <a:endParaRPr lang="en-US" dirty="0"/>
          </a:p>
          <a:p>
            <a:r>
              <a:rPr lang="en-US" dirty="0"/>
              <a:t>Flexibility in great toe and ankle can impact patient’s health due to increased risk for ulceration. Balance affected by neuropathy, meds</a:t>
            </a:r>
          </a:p>
        </p:txBody>
      </p:sp>
      <p:sp>
        <p:nvSpPr>
          <p:cNvPr id="4" name="Slide Number Placeholder 3"/>
          <p:cNvSpPr>
            <a:spLocks noGrp="1"/>
          </p:cNvSpPr>
          <p:nvPr>
            <p:ph type="sldNum" sz="quarter" idx="5"/>
          </p:nvPr>
        </p:nvSpPr>
        <p:spPr/>
        <p:txBody>
          <a:bodyPr/>
          <a:lstStyle/>
          <a:p>
            <a:fld id="{D1B784CE-E832-FB43-9504-DB53F7BE496C}" type="slidenum">
              <a:rPr lang="en-US" smtClean="0"/>
              <a:t>47</a:t>
            </a:fld>
            <a:endParaRPr lang="en-US"/>
          </a:p>
        </p:txBody>
      </p:sp>
    </p:spTree>
    <p:extLst>
      <p:ext uri="{BB962C8B-B14F-4D97-AF65-F5344CB8AC3E}">
        <p14:creationId xmlns:p14="http://schemas.microsoft.com/office/powerpoint/2010/main" val="16167008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Other inclusions required: &gt;18 years that evaluated HbA1c for outcome, reported means/differences between means and dispersion values of HbA1c at baseline and post intervention</a:t>
            </a:r>
            <a:r>
              <a:rPr lang="en-US" dirty="0">
                <a:effectLst/>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Only individuals able to exercise with no clinical manifestations limiting physical activity </a:t>
            </a:r>
            <a:r>
              <a:rPr lang="en-US" sz="1200" b="1" kern="1200" dirty="0">
                <a:solidFill>
                  <a:schemeClr val="tx1"/>
                </a:solidFill>
                <a:effectLst/>
                <a:latin typeface="+mn-lt"/>
                <a:ea typeface="+mn-ea"/>
                <a:cs typeface="+mn-cs"/>
              </a:rPr>
              <a:t>(This is a concern)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Many studies had under the recommended 150 minutes of physical activity as the weekly duration.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Some studies (10) had patients who did not have major complications from their diabetes, only a few studies included neuropathy. Most common complication was hypertension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Mean ages ranged from 50-70 years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err="1">
                <a:solidFill>
                  <a:schemeClr val="tx1"/>
                </a:solidFill>
                <a:effectLst/>
                <a:latin typeface="+mn-lt"/>
                <a:ea typeface="+mn-ea"/>
                <a:cs typeface="+mn-cs"/>
              </a:rPr>
              <a:t>Heterogeneneity</a:t>
            </a:r>
            <a:r>
              <a:rPr lang="en-US" sz="1200" kern="1200" dirty="0">
                <a:solidFill>
                  <a:schemeClr val="tx1"/>
                </a:solidFill>
                <a:effectLst/>
                <a:latin typeface="+mn-lt"/>
                <a:ea typeface="+mn-ea"/>
                <a:cs typeface="+mn-cs"/>
              </a:rPr>
              <a:t> was explained by baseline HBA1c (most common), exercise frequency, total time spent in exercise during the study, weekly exercise duration of &gt;150 minutes/week of 150 minutes or less per week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Physical activity advice alone was not associated with HBA1 changes compared to control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1B784CE-E832-FB43-9504-DB53F7BE496C}" type="slidenum">
              <a:rPr lang="en-US" smtClean="0"/>
              <a:t>48</a:t>
            </a:fld>
            <a:endParaRPr lang="en-US"/>
          </a:p>
        </p:txBody>
      </p:sp>
    </p:spTree>
    <p:extLst>
      <p:ext uri="{BB962C8B-B14F-4D97-AF65-F5344CB8AC3E}">
        <p14:creationId xmlns:p14="http://schemas.microsoft.com/office/powerpoint/2010/main" val="33317298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a:solidFill>
                  <a:schemeClr val="tx1"/>
                </a:solidFill>
                <a:effectLst/>
                <a:latin typeface="+mn-lt"/>
                <a:ea typeface="+mn-ea"/>
                <a:cs typeface="+mn-cs"/>
              </a:rPr>
              <a:t>Aerobic, resistance and combined training each are associated with reduction in HbA1c and the magnitude is similar across all 3 exercise modalities</a:t>
            </a:r>
          </a:p>
          <a:p>
            <a:pPr lvl="1"/>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Structured exercise of &gt;150 minutes per week is associated with greater declines of HbA1c when compared to 150 minutes or less in patients with type 2 diabetes</a:t>
            </a:r>
          </a:p>
          <a:p>
            <a:pPr lvl="2"/>
            <a:r>
              <a:rPr lang="en-US" sz="1200" kern="1200" dirty="0">
                <a:solidFill>
                  <a:schemeClr val="tx1"/>
                </a:solidFill>
                <a:effectLst/>
                <a:latin typeface="+mn-lt"/>
                <a:ea typeface="+mn-ea"/>
                <a:cs typeface="+mn-cs"/>
              </a:rPr>
              <a:t>Guidelines may be underdosed?</a:t>
            </a:r>
          </a:p>
          <a:p>
            <a:pPr lvl="1"/>
            <a:r>
              <a:rPr lang="en-US" sz="1200" kern="1200" dirty="0">
                <a:solidFill>
                  <a:schemeClr val="tx1"/>
                </a:solidFill>
                <a:effectLst/>
                <a:latin typeface="+mn-lt"/>
                <a:ea typeface="+mn-ea"/>
                <a:cs typeface="+mn-cs"/>
              </a:rPr>
              <a:t>These findings did not demonstrate that more intensive exercise than moderate intensity was associated with greater declines in HbA1c</a:t>
            </a:r>
          </a:p>
          <a:p>
            <a:pPr lvl="1"/>
            <a:r>
              <a:rPr lang="en-US" sz="1200" kern="1200" dirty="0">
                <a:solidFill>
                  <a:schemeClr val="tx1"/>
                </a:solidFill>
                <a:effectLst/>
                <a:latin typeface="+mn-lt"/>
                <a:ea typeface="+mn-ea"/>
                <a:cs typeface="+mn-cs"/>
              </a:rPr>
              <a:t>Baseline HbA1c differences between studies explained the heterogeneity between studies, potentially underscoring the greater magnitude of intervention effects on HbA1c among people with baseline levels &gt;7% compared to &lt;7%.</a:t>
            </a:r>
          </a:p>
          <a:p>
            <a:pPr lvl="1"/>
            <a:r>
              <a:rPr lang="en-US" sz="1200" kern="1200" dirty="0">
                <a:solidFill>
                  <a:schemeClr val="tx1"/>
                </a:solidFill>
                <a:effectLst/>
                <a:latin typeface="+mn-lt"/>
                <a:ea typeface="+mn-ea"/>
                <a:cs typeface="+mn-cs"/>
              </a:rPr>
              <a:t>Physical activity advice was associated with less declines in HbA1c compared to structured exercise training</a:t>
            </a:r>
          </a:p>
          <a:p>
            <a:pPr lvl="1"/>
            <a:r>
              <a:rPr lang="en-US" sz="1200" kern="1200" dirty="0">
                <a:solidFill>
                  <a:schemeClr val="tx1"/>
                </a:solidFill>
                <a:effectLst/>
                <a:latin typeface="+mn-lt"/>
                <a:ea typeface="+mn-ea"/>
                <a:cs typeface="+mn-cs"/>
              </a:rPr>
              <a:t>Physical activity advice is only associated with HbA1c reduction when accompanied by dietary cointervention</a:t>
            </a:r>
          </a:p>
          <a:p>
            <a:pPr lvl="0"/>
            <a:r>
              <a:rPr lang="en-US" sz="1200" kern="1200" dirty="0">
                <a:solidFill>
                  <a:schemeClr val="tx1"/>
                </a:solidFill>
                <a:effectLst/>
                <a:latin typeface="+mn-lt"/>
                <a:ea typeface="+mn-ea"/>
                <a:cs typeface="+mn-cs"/>
              </a:rPr>
              <a:t>Limitations:</a:t>
            </a:r>
          </a:p>
          <a:p>
            <a:pPr lvl="1"/>
            <a:r>
              <a:rPr lang="en-US" sz="1200" kern="1200" dirty="0">
                <a:solidFill>
                  <a:schemeClr val="tx1"/>
                </a:solidFill>
                <a:effectLst/>
                <a:latin typeface="+mn-lt"/>
                <a:ea typeface="+mn-ea"/>
                <a:cs typeface="+mn-cs"/>
              </a:rPr>
              <a:t>Unblinded data extraction</a:t>
            </a:r>
          </a:p>
          <a:p>
            <a:pPr lvl="1"/>
            <a:r>
              <a:rPr lang="en-US" sz="1200" kern="1200" dirty="0">
                <a:solidFill>
                  <a:schemeClr val="tx1"/>
                </a:solidFill>
                <a:effectLst/>
                <a:latin typeface="+mn-lt"/>
                <a:ea typeface="+mn-ea"/>
                <a:cs typeface="+mn-cs"/>
              </a:rPr>
              <a:t>High heterogeneity identified in meta-analysis especially with structured exercise training</a:t>
            </a:r>
          </a:p>
          <a:p>
            <a:pPr lvl="2"/>
            <a:r>
              <a:rPr lang="en-US" sz="1200" kern="1200" dirty="0">
                <a:solidFill>
                  <a:schemeClr val="tx1"/>
                </a:solidFill>
                <a:effectLst/>
                <a:latin typeface="+mn-lt"/>
                <a:ea typeface="+mn-ea"/>
                <a:cs typeface="+mn-cs"/>
              </a:rPr>
              <a:t>Mainly due to baseline HbA1c and amounts of exercise between studies</a:t>
            </a:r>
          </a:p>
          <a:p>
            <a:pPr lvl="1"/>
            <a:r>
              <a:rPr lang="en-US" sz="1200" kern="1200" dirty="0">
                <a:solidFill>
                  <a:schemeClr val="tx1"/>
                </a:solidFill>
                <a:effectLst/>
                <a:latin typeface="+mn-lt"/>
                <a:ea typeface="+mn-ea"/>
                <a:cs typeface="+mn-cs"/>
              </a:rPr>
              <a:t>General study quality was low, reflecting increased risk of bias</a:t>
            </a:r>
          </a:p>
          <a:p>
            <a:pPr lvl="1"/>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1B784CE-E832-FB43-9504-DB53F7BE496C}" type="slidenum">
              <a:rPr lang="en-US" smtClean="0"/>
              <a:t>49</a:t>
            </a:fld>
            <a:endParaRPr lang="en-US"/>
          </a:p>
        </p:txBody>
      </p:sp>
    </p:spTree>
    <p:extLst>
      <p:ext uri="{BB962C8B-B14F-4D97-AF65-F5344CB8AC3E}">
        <p14:creationId xmlns:p14="http://schemas.microsoft.com/office/powerpoint/2010/main" val="581704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92EDFB1-FE41-B94E-9AE6-AD5DD0DD4F91}" type="slidenum">
              <a:rPr lang="en-US" smtClean="0"/>
              <a:t>11</a:t>
            </a:fld>
            <a:endParaRPr lang="en-US"/>
          </a:p>
        </p:txBody>
      </p:sp>
    </p:spTree>
    <p:extLst>
      <p:ext uri="{BB962C8B-B14F-4D97-AF65-F5344CB8AC3E}">
        <p14:creationId xmlns:p14="http://schemas.microsoft.com/office/powerpoint/2010/main" val="840107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just some ideas on ways you can customize a patient’s exercise program based on their comorbidities and their goals. You want to make sure you are taking a good history and asking them what they want to achieve with physical therapy and their diabetic control. You want to encourage them to gradually increase their physical activity to 150 minutes per week whether that be inside and outside physical therapy, but over time you want to wean them into being more independent.</a:t>
            </a:r>
          </a:p>
          <a:p>
            <a:endParaRPr lang="en-US" dirty="0"/>
          </a:p>
          <a:p>
            <a:r>
              <a:rPr lang="en-US" dirty="0"/>
              <a:t>You want to monitor their blood pressure and glucose during their session. If they do have any history of foot ulcers or currently have a foot ulcer, you may need to minimize the load on the lower extremity. So doing </a:t>
            </a:r>
            <a:r>
              <a:rPr lang="en-US" dirty="0" err="1"/>
              <a:t>nonweightbearing</a:t>
            </a:r>
            <a:r>
              <a:rPr lang="en-US" dirty="0"/>
              <a:t> activities, but as we will see later, weightbearing activities is okay in patient’s with peripheral neuropathy but if they have any type of open sore, that is when you will want to encourage non-weightbearing exercise.</a:t>
            </a:r>
          </a:p>
          <a:p>
            <a:endParaRPr lang="en-US" dirty="0"/>
          </a:p>
          <a:p>
            <a:r>
              <a:rPr lang="en-US" dirty="0"/>
              <a:t>Autonomic neuropathy or medications (beta blockers, nitrates, calcium channel blockers, digoxin, diuretics, ACE inhibitors) that blunts heart rate and blood pressure: Use RPE in addition to heartrate and blood pressure to monitor exercise response</a:t>
            </a:r>
          </a:p>
          <a:p>
            <a:endParaRPr lang="en-US" dirty="0"/>
          </a:p>
          <a:p>
            <a:r>
              <a:rPr lang="en-US" dirty="0"/>
              <a:t>Proliferative and severe non proliferative diabetic retinopathy – high intensity aerobic exercise may be contraindicated</a:t>
            </a:r>
          </a:p>
          <a:p>
            <a:r>
              <a:rPr lang="en-US" dirty="0"/>
              <a:t>Obesity- resistance training has same benefits as aerobic exercise and is often better tolerated by those who are obese or untrained.</a:t>
            </a:r>
          </a:p>
        </p:txBody>
      </p:sp>
      <p:sp>
        <p:nvSpPr>
          <p:cNvPr id="4" name="Slide Number Placeholder 3"/>
          <p:cNvSpPr>
            <a:spLocks noGrp="1"/>
          </p:cNvSpPr>
          <p:nvPr>
            <p:ph type="sldNum" sz="quarter" idx="5"/>
          </p:nvPr>
        </p:nvSpPr>
        <p:spPr/>
        <p:txBody>
          <a:bodyPr/>
          <a:lstStyle/>
          <a:p>
            <a:fld id="{D1B784CE-E832-FB43-9504-DB53F7BE496C}" type="slidenum">
              <a:rPr lang="en-US" smtClean="0"/>
              <a:t>50</a:t>
            </a:fld>
            <a:endParaRPr lang="en-US"/>
          </a:p>
        </p:txBody>
      </p:sp>
    </p:spTree>
    <p:extLst>
      <p:ext uri="{BB962C8B-B14F-4D97-AF65-F5344CB8AC3E}">
        <p14:creationId xmlns:p14="http://schemas.microsoft.com/office/powerpoint/2010/main" val="38236477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recommendation of dosage and prescription of exercise by the American Diabetes Association divided into exercise type, intensity, duration, frequency and progression. </a:t>
            </a:r>
          </a:p>
          <a:p>
            <a:endParaRPr lang="en-US" dirty="0"/>
          </a:p>
          <a:p>
            <a:r>
              <a:rPr lang="en-US" dirty="0"/>
              <a:t>With aerobic exercise, we obviously want to start off with a duration that is tolerated by the patient targeting large muscle groups and gradually increasing the duration of the activity. You can use Borg scale to figure out the intensity of the activity which we typically want to shoot for 12-16. You also want to gradually increase the frequency of this activity to 3-7 days per week as we talked about before.</a:t>
            </a:r>
          </a:p>
          <a:p>
            <a:endParaRPr lang="en-US" dirty="0"/>
          </a:p>
          <a:p>
            <a:r>
              <a:rPr lang="en-US" dirty="0"/>
              <a:t>With resistance training, we want to start with high repetition and low weight and work our way to low repetition and high weight to increase strength. The duration would be 8-10 exercises 1-3 sets, nearing fatigue. As the patient continues to build strength, you can continue to increase resistance and make sure they hit that target number each time.</a:t>
            </a:r>
          </a:p>
          <a:p>
            <a:endParaRPr lang="en-US" dirty="0"/>
          </a:p>
          <a:p>
            <a:r>
              <a:rPr lang="en-US" dirty="0"/>
              <a:t>For stretching and balance, we want to make sure we are hitting the ankle and foot for sure but also making sure we are targeting the lower extremity in general as well. We want them to do some type of static or dynamic stretch for 10-30 seconds with a couple of </a:t>
            </a:r>
            <a:r>
              <a:rPr lang="en-US" dirty="0" err="1"/>
              <a:t>repeitions</a:t>
            </a:r>
            <a:r>
              <a:rPr lang="en-US" dirty="0"/>
              <a:t> and you can use this as a guide on how to progress that</a:t>
            </a:r>
          </a:p>
          <a:p>
            <a:endParaRPr lang="en-US" dirty="0"/>
          </a:p>
          <a:p>
            <a:endParaRPr lang="en-US" dirty="0"/>
          </a:p>
          <a:p>
            <a:endParaRPr lang="en-US" dirty="0"/>
          </a:p>
          <a:p>
            <a:r>
              <a:rPr lang="en-US" dirty="0"/>
              <a:t>Autonomic neuropathy or medications (beta blockers, nitrates, calcium channel blockers, digoxin, diuretics, ACE inhibitors) that blunts heart rate and blood pressure: Use RPE in addition to heartrate and blood pressure to monitor exercise response</a:t>
            </a:r>
          </a:p>
          <a:p>
            <a:endParaRPr lang="en-US" dirty="0"/>
          </a:p>
          <a:p>
            <a:r>
              <a:rPr lang="en-US" dirty="0"/>
              <a:t>Proliferative and severe non proliferative diabetic retinopathy – high intensity aerobic exercise may be contraindicated</a:t>
            </a:r>
          </a:p>
          <a:p>
            <a:r>
              <a:rPr lang="en-US" dirty="0"/>
              <a:t>Obesity- resistance training has same benefits as aerobic exercise and is often better tolerated by those who are obese or untrained.</a:t>
            </a:r>
          </a:p>
        </p:txBody>
      </p:sp>
      <p:sp>
        <p:nvSpPr>
          <p:cNvPr id="4" name="Slide Number Placeholder 3"/>
          <p:cNvSpPr>
            <a:spLocks noGrp="1"/>
          </p:cNvSpPr>
          <p:nvPr>
            <p:ph type="sldNum" sz="quarter" idx="5"/>
          </p:nvPr>
        </p:nvSpPr>
        <p:spPr/>
        <p:txBody>
          <a:bodyPr/>
          <a:lstStyle/>
          <a:p>
            <a:fld id="{D1B784CE-E832-FB43-9504-DB53F7BE496C}" type="slidenum">
              <a:rPr lang="en-US" smtClean="0"/>
              <a:t>51</a:t>
            </a:fld>
            <a:endParaRPr lang="en-US"/>
          </a:p>
        </p:txBody>
      </p:sp>
    </p:spTree>
    <p:extLst>
      <p:ext uri="{BB962C8B-B14F-4D97-AF65-F5344CB8AC3E}">
        <p14:creationId xmlns:p14="http://schemas.microsoft.com/office/powerpoint/2010/main" val="20649377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example stretching program that I like to use with my patients. It covers all the lower extremity muscle groups that we’ve talked about. Depending on the patient, I will do a combination of weightbearing and </a:t>
            </a:r>
            <a:r>
              <a:rPr lang="en-US" dirty="0" err="1"/>
              <a:t>nonweightbearing</a:t>
            </a:r>
            <a:r>
              <a:rPr lang="en-US" dirty="0"/>
              <a:t> or I may do all weightbearing or all </a:t>
            </a:r>
            <a:r>
              <a:rPr lang="en-US" dirty="0" err="1"/>
              <a:t>nonweightbearing</a:t>
            </a:r>
            <a:r>
              <a:rPr lang="en-US" dirty="0"/>
              <a:t>. It just depends on how they are presenting.</a:t>
            </a:r>
          </a:p>
          <a:p>
            <a:endParaRPr lang="en-US" dirty="0"/>
          </a:p>
          <a:p>
            <a:r>
              <a:rPr lang="en-US" dirty="0"/>
              <a:t>This program is based off a protocol from a randomized controlled trial which looked at weightbearing vs </a:t>
            </a:r>
            <a:r>
              <a:rPr lang="en-US" dirty="0" err="1"/>
              <a:t>nonweightbearing</a:t>
            </a:r>
            <a:r>
              <a:rPr lang="en-US" dirty="0"/>
              <a:t> exercise in patients with peripheral neuropathy who had diabetes.</a:t>
            </a:r>
          </a:p>
          <a:p>
            <a:endParaRPr lang="en-US" dirty="0"/>
          </a:p>
          <a:p>
            <a:endParaRPr lang="en-US" dirty="0"/>
          </a:p>
          <a:p>
            <a:endParaRPr lang="en-US" dirty="0"/>
          </a:p>
          <a:p>
            <a:r>
              <a:rPr lang="en-US" dirty="0"/>
              <a:t>Based off protocol from RCT</a:t>
            </a:r>
          </a:p>
          <a:p>
            <a:r>
              <a:rPr lang="en-US" dirty="0"/>
              <a:t>WB vs NWB in patients with DM and peripheral neuropathy</a:t>
            </a:r>
          </a:p>
        </p:txBody>
      </p:sp>
      <p:sp>
        <p:nvSpPr>
          <p:cNvPr id="4" name="Slide Number Placeholder 3"/>
          <p:cNvSpPr>
            <a:spLocks noGrp="1"/>
          </p:cNvSpPr>
          <p:nvPr>
            <p:ph type="sldNum" sz="quarter" idx="5"/>
          </p:nvPr>
        </p:nvSpPr>
        <p:spPr/>
        <p:txBody>
          <a:bodyPr/>
          <a:lstStyle/>
          <a:p>
            <a:fld id="{692EDFB1-FE41-B94E-9AE6-AD5DD0DD4F91}" type="slidenum">
              <a:rPr lang="en-US" smtClean="0"/>
              <a:t>52</a:t>
            </a:fld>
            <a:endParaRPr lang="en-US"/>
          </a:p>
        </p:txBody>
      </p:sp>
    </p:spTree>
    <p:extLst>
      <p:ext uri="{BB962C8B-B14F-4D97-AF65-F5344CB8AC3E}">
        <p14:creationId xmlns:p14="http://schemas.microsoft.com/office/powerpoint/2010/main" val="29433279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the same study, this is an example of a balance and strengthening program they used in the study. This is the non-weightbearing group. As you can see, they targeted the lower extremity in these exercises</a:t>
            </a:r>
          </a:p>
        </p:txBody>
      </p:sp>
      <p:sp>
        <p:nvSpPr>
          <p:cNvPr id="4" name="Slide Number Placeholder 3"/>
          <p:cNvSpPr>
            <a:spLocks noGrp="1"/>
          </p:cNvSpPr>
          <p:nvPr>
            <p:ph type="sldNum" sz="quarter" idx="5"/>
          </p:nvPr>
        </p:nvSpPr>
        <p:spPr/>
        <p:txBody>
          <a:bodyPr/>
          <a:lstStyle/>
          <a:p>
            <a:fld id="{D1B784CE-E832-FB43-9504-DB53F7BE496C}" type="slidenum">
              <a:rPr lang="en-US" smtClean="0"/>
              <a:t>53</a:t>
            </a:fld>
            <a:endParaRPr lang="en-US"/>
          </a:p>
        </p:txBody>
      </p:sp>
    </p:spTree>
    <p:extLst>
      <p:ext uri="{BB962C8B-B14F-4D97-AF65-F5344CB8AC3E}">
        <p14:creationId xmlns:p14="http://schemas.microsoft.com/office/powerpoint/2010/main" val="18092921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more of the exercises they had the patients do.</a:t>
            </a:r>
          </a:p>
        </p:txBody>
      </p:sp>
      <p:sp>
        <p:nvSpPr>
          <p:cNvPr id="4" name="Slide Number Placeholder 3"/>
          <p:cNvSpPr>
            <a:spLocks noGrp="1"/>
          </p:cNvSpPr>
          <p:nvPr>
            <p:ph type="sldNum" sz="quarter" idx="5"/>
          </p:nvPr>
        </p:nvSpPr>
        <p:spPr/>
        <p:txBody>
          <a:bodyPr/>
          <a:lstStyle/>
          <a:p>
            <a:fld id="{D1B784CE-E832-FB43-9504-DB53F7BE496C}" type="slidenum">
              <a:rPr lang="en-US" smtClean="0"/>
              <a:t>54</a:t>
            </a:fld>
            <a:endParaRPr lang="en-US"/>
          </a:p>
        </p:txBody>
      </p:sp>
    </p:spTree>
    <p:extLst>
      <p:ext uri="{BB962C8B-B14F-4D97-AF65-F5344CB8AC3E}">
        <p14:creationId xmlns:p14="http://schemas.microsoft.com/office/powerpoint/2010/main" val="18842648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weightbearing group, these were the exercises they prescribed for balance and strengthening. And I do use a lot of these with my patients.</a:t>
            </a:r>
          </a:p>
        </p:txBody>
      </p:sp>
      <p:sp>
        <p:nvSpPr>
          <p:cNvPr id="4" name="Slide Number Placeholder 3"/>
          <p:cNvSpPr>
            <a:spLocks noGrp="1"/>
          </p:cNvSpPr>
          <p:nvPr>
            <p:ph type="sldNum" sz="quarter" idx="5"/>
          </p:nvPr>
        </p:nvSpPr>
        <p:spPr/>
        <p:txBody>
          <a:bodyPr/>
          <a:lstStyle/>
          <a:p>
            <a:fld id="{D1B784CE-E832-FB43-9504-DB53F7BE496C}" type="slidenum">
              <a:rPr lang="en-US" smtClean="0"/>
              <a:t>55</a:t>
            </a:fld>
            <a:endParaRPr lang="en-US"/>
          </a:p>
        </p:txBody>
      </p:sp>
    </p:spTree>
    <p:extLst>
      <p:ext uri="{BB962C8B-B14F-4D97-AF65-F5344CB8AC3E}">
        <p14:creationId xmlns:p14="http://schemas.microsoft.com/office/powerpoint/2010/main" val="1259317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they looked at the differences in the amount of foot ulcers between the 2 groups, there were no differences. Based on these results, they concluded that weightbearing exercise was safe for patients with diabetic neuropathy, pending they had no foot wounds at the start of the program.</a:t>
            </a:r>
          </a:p>
          <a:p>
            <a:endParaRPr lang="en-US" dirty="0"/>
          </a:p>
          <a:p>
            <a:r>
              <a:rPr lang="en-US" dirty="0"/>
              <a:t>No differences in the amount of ulcerations between two groups</a:t>
            </a:r>
          </a:p>
          <a:p>
            <a:r>
              <a:rPr lang="en-US" dirty="0" err="1"/>
              <a:t>Wbing</a:t>
            </a:r>
            <a:r>
              <a:rPr lang="en-US" dirty="0"/>
              <a:t> exercise safe pending no wounds</a:t>
            </a:r>
          </a:p>
        </p:txBody>
      </p:sp>
      <p:sp>
        <p:nvSpPr>
          <p:cNvPr id="4" name="Slide Number Placeholder 3"/>
          <p:cNvSpPr>
            <a:spLocks noGrp="1"/>
          </p:cNvSpPr>
          <p:nvPr>
            <p:ph type="sldNum" sz="quarter" idx="5"/>
          </p:nvPr>
        </p:nvSpPr>
        <p:spPr/>
        <p:txBody>
          <a:bodyPr/>
          <a:lstStyle/>
          <a:p>
            <a:fld id="{D1B784CE-E832-FB43-9504-DB53F7BE496C}" type="slidenum">
              <a:rPr lang="en-US" smtClean="0"/>
              <a:t>56</a:t>
            </a:fld>
            <a:endParaRPr lang="en-US"/>
          </a:p>
        </p:txBody>
      </p:sp>
    </p:spTree>
    <p:extLst>
      <p:ext uri="{BB962C8B-B14F-4D97-AF65-F5344CB8AC3E}">
        <p14:creationId xmlns:p14="http://schemas.microsoft.com/office/powerpoint/2010/main" val="16543170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goes well with what Dr. Johnson talked about earlier. Some other considerations,  all healthcare providers need to understand what medications cause hypo or hyperglycemia. And I think this table does a really good job describing what those are and how the dose of the medication needs to be adjusted by the physician or things you need to be thinking about when prescribing exercise.</a:t>
            </a:r>
          </a:p>
          <a:p>
            <a:endParaRPr lang="en-US" dirty="0"/>
          </a:p>
          <a:p>
            <a:r>
              <a:rPr lang="en-US" dirty="0"/>
              <a:t>Understand what medications affect hypo and hyperglycemia</a:t>
            </a:r>
          </a:p>
          <a:p>
            <a:endParaRPr lang="en-US" dirty="0"/>
          </a:p>
          <a:p>
            <a:r>
              <a:rPr lang="en-US" dirty="0"/>
              <a:t>Beta blockers- check glucose before and afterwards, has something on hand to check this</a:t>
            </a:r>
          </a:p>
        </p:txBody>
      </p:sp>
      <p:sp>
        <p:nvSpPr>
          <p:cNvPr id="4" name="Slide Number Placeholder 3"/>
          <p:cNvSpPr>
            <a:spLocks noGrp="1"/>
          </p:cNvSpPr>
          <p:nvPr>
            <p:ph type="sldNum" sz="quarter" idx="5"/>
          </p:nvPr>
        </p:nvSpPr>
        <p:spPr/>
        <p:txBody>
          <a:bodyPr/>
          <a:lstStyle/>
          <a:p>
            <a:fld id="{692EDFB1-FE41-B94E-9AE6-AD5DD0DD4F91}" type="slidenum">
              <a:rPr lang="en-US" smtClean="0"/>
              <a:t>57</a:t>
            </a:fld>
            <a:endParaRPr lang="en-US"/>
          </a:p>
        </p:txBody>
      </p:sp>
    </p:spTree>
    <p:extLst>
      <p:ext uri="{BB962C8B-B14F-4D97-AF65-F5344CB8AC3E}">
        <p14:creationId xmlns:p14="http://schemas.microsoft.com/office/powerpoint/2010/main" val="39833384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“Behaviors”</a:t>
            </a:r>
          </a:p>
          <a:p>
            <a:r>
              <a:rPr lang="en-US" dirty="0"/>
              <a:t>Psych?</a:t>
            </a:r>
          </a:p>
          <a:p>
            <a:r>
              <a:rPr lang="en-US" dirty="0"/>
              <a:t>Low blood sugars not being captured?</a:t>
            </a:r>
          </a:p>
          <a:p>
            <a:r>
              <a:rPr lang="en-US" dirty="0"/>
              <a:t>Infection? (i.e., UTI)</a:t>
            </a:r>
          </a:p>
          <a:p>
            <a:r>
              <a:rPr lang="en-US" dirty="0"/>
              <a:t>Bradycardia?</a:t>
            </a:r>
          </a:p>
          <a:p>
            <a:r>
              <a:rPr lang="en-US" dirty="0"/>
              <a:t>Should consider all of these in this patient</a:t>
            </a:r>
          </a:p>
          <a:p>
            <a:pPr>
              <a:buNone/>
            </a:pPr>
            <a:r>
              <a:rPr lang="en-US" dirty="0"/>
              <a:t>“Daytime sleepiness”</a:t>
            </a:r>
          </a:p>
          <a:p>
            <a:r>
              <a:rPr lang="en-US" dirty="0"/>
              <a:t>Should consider all of these factors</a:t>
            </a:r>
          </a:p>
          <a:p>
            <a:endParaRPr lang="en-US" dirty="0"/>
          </a:p>
          <a:p>
            <a:r>
              <a:rPr lang="en-US" dirty="0"/>
              <a:t>Doesn’t have bradycardia, UTI, has frequent falls</a:t>
            </a:r>
          </a:p>
          <a:p>
            <a:r>
              <a:rPr lang="en-US" dirty="0"/>
              <a:t>Blood sugar increased testing              (QID x 3 days) shows all blood sugars &gt;250, 2 hours post “birthday party” 425</a:t>
            </a:r>
          </a:p>
          <a:p>
            <a:endParaRPr lang="en-US" dirty="0"/>
          </a:p>
          <a:p>
            <a:endParaRPr lang="en-US" dirty="0"/>
          </a:p>
        </p:txBody>
      </p:sp>
      <p:sp>
        <p:nvSpPr>
          <p:cNvPr id="4" name="Slide Number Placeholder 3"/>
          <p:cNvSpPr>
            <a:spLocks noGrp="1"/>
          </p:cNvSpPr>
          <p:nvPr>
            <p:ph type="sldNum" sz="quarter" idx="5"/>
          </p:nvPr>
        </p:nvSpPr>
        <p:spPr/>
        <p:txBody>
          <a:bodyPr/>
          <a:lstStyle/>
          <a:p>
            <a:fld id="{D1B784CE-E832-FB43-9504-DB53F7BE496C}" type="slidenum">
              <a:rPr lang="en-US" smtClean="0"/>
              <a:t>61</a:t>
            </a:fld>
            <a:endParaRPr lang="en-US"/>
          </a:p>
        </p:txBody>
      </p:sp>
    </p:spTree>
    <p:extLst>
      <p:ext uri="{BB962C8B-B14F-4D97-AF65-F5344CB8AC3E}">
        <p14:creationId xmlns:p14="http://schemas.microsoft.com/office/powerpoint/2010/main" val="38230863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a:t>INSULIN: Daytime sleepiness may be from elevated blood sugars</a:t>
            </a:r>
          </a:p>
          <a:p>
            <a:pPr lvl="1"/>
            <a:r>
              <a:rPr lang="en-US" dirty="0"/>
              <a:t>Increasing basal insulin doesn’t address post-meal blood sugars</a:t>
            </a:r>
          </a:p>
          <a:p>
            <a:pPr lvl="1"/>
            <a:r>
              <a:rPr lang="en-US" dirty="0"/>
              <a:t>Could start by adding an injection of rapid acting insulin with each meal- small doses to start</a:t>
            </a:r>
          </a:p>
          <a:p>
            <a:pPr lvl="1"/>
            <a:r>
              <a:rPr lang="en-US" dirty="0"/>
              <a:t>Also a “prn” rapid </a:t>
            </a:r>
            <a:r>
              <a:rPr lang="en-US" dirty="0" err="1"/>
              <a:t>actinginsulin</a:t>
            </a:r>
            <a:r>
              <a:rPr lang="en-US" dirty="0"/>
              <a:t> dose with birthday party (1 to 4 units)</a:t>
            </a:r>
          </a:p>
          <a:p>
            <a:endParaRPr lang="en-US" dirty="0"/>
          </a:p>
          <a:p>
            <a:endParaRPr lang="en-US" dirty="0"/>
          </a:p>
          <a:p>
            <a:r>
              <a:rPr lang="en-US" dirty="0"/>
              <a:t>Target FBS 100-180                         </a:t>
            </a:r>
            <a:r>
              <a:rPr lang="en-US" sz="1050" dirty="0"/>
              <a:t>(probably can’t report hypoglycemia accurately)</a:t>
            </a:r>
          </a:p>
          <a:p>
            <a:r>
              <a:rPr lang="en-US" dirty="0"/>
              <a:t>Target 2 hour post-meal or random blood sugars to be &lt;200-220</a:t>
            </a:r>
          </a:p>
          <a:p>
            <a:r>
              <a:rPr lang="en-US" dirty="0"/>
              <a:t>Target A1C 7.5-8.0 without significant hypoglycemia</a:t>
            </a:r>
          </a:p>
          <a:p>
            <a:r>
              <a:rPr lang="en-US" dirty="0"/>
              <a:t>If unpredictable eater, can give mealtime insulin after meal and only if meal eaten</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D1B784CE-E832-FB43-9504-DB53F7BE496C}" type="slidenum">
              <a:rPr lang="en-US" smtClean="0"/>
              <a:t>62</a:t>
            </a:fld>
            <a:endParaRPr lang="en-US"/>
          </a:p>
        </p:txBody>
      </p:sp>
    </p:spTree>
    <p:extLst>
      <p:ext uri="{BB962C8B-B14F-4D97-AF65-F5344CB8AC3E}">
        <p14:creationId xmlns:p14="http://schemas.microsoft.com/office/powerpoint/2010/main" val="755794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For people with established atherosclerotic cardiovascular disease or indicators of high risk our recommendation is to choose a GLP-1 receptor agonist or an SGLT-2 inhibitor with proven cardiovascular benefit. In case HbA1c remains above target one should add an agent from the other category or pioglitazone as deemed necessary. Our recommendation is based on the favourable results of cardiovascular outcomes trials that established the favourable effect of GLP-1 receptor agonists and SGLT-2 inhibitors on a series of hard clinical outcomes including major adverse cardiovascular events and all-cause mortality.</a:t>
            </a:r>
            <a:endParaRPr lang="en-GR"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5623E8-A3FB-44A0-B68C-45C9EDD53B4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0277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a:t>“Behaviors”</a:t>
            </a:r>
          </a:p>
          <a:p>
            <a:r>
              <a:rPr lang="en-US" dirty="0"/>
              <a:t>Psych?</a:t>
            </a:r>
          </a:p>
          <a:p>
            <a:r>
              <a:rPr lang="en-US" dirty="0"/>
              <a:t>Low blood sugars not being captured?</a:t>
            </a:r>
          </a:p>
          <a:p>
            <a:r>
              <a:rPr lang="en-US" dirty="0"/>
              <a:t>Infection? (i.e., UTI)</a:t>
            </a:r>
          </a:p>
          <a:p>
            <a:r>
              <a:rPr lang="en-US" dirty="0"/>
              <a:t>Bradycardia?</a:t>
            </a:r>
          </a:p>
          <a:p>
            <a:r>
              <a:rPr lang="en-US" dirty="0"/>
              <a:t>Should consider all of these in this patient</a:t>
            </a:r>
          </a:p>
          <a:p>
            <a:pPr>
              <a:buNone/>
            </a:pPr>
            <a:r>
              <a:rPr lang="en-US" dirty="0"/>
              <a:t>“Daytime sleepiness”</a:t>
            </a:r>
          </a:p>
          <a:p>
            <a:r>
              <a:rPr lang="en-US" dirty="0"/>
              <a:t>Should consider all of these factors</a:t>
            </a:r>
          </a:p>
          <a:p>
            <a:endParaRPr lang="en-US" dirty="0"/>
          </a:p>
          <a:p>
            <a:r>
              <a:rPr lang="en-US" dirty="0"/>
              <a:t>Doesn’t have bradycardia, UTI, has frequent falls</a:t>
            </a:r>
          </a:p>
          <a:p>
            <a:r>
              <a:rPr lang="en-US" dirty="0"/>
              <a:t>Blood sugar increased testing              (QID x 3 days) shows all blood sugars &gt;250, 2 hours post “birthday party” 425</a:t>
            </a:r>
          </a:p>
          <a:p>
            <a:endParaRPr lang="en-US" dirty="0"/>
          </a:p>
          <a:p>
            <a:endParaRPr lang="en-US" dirty="0"/>
          </a:p>
        </p:txBody>
      </p:sp>
      <p:sp>
        <p:nvSpPr>
          <p:cNvPr id="4" name="Slide Number Placeholder 3"/>
          <p:cNvSpPr>
            <a:spLocks noGrp="1"/>
          </p:cNvSpPr>
          <p:nvPr>
            <p:ph type="sldNum" sz="quarter" idx="5"/>
          </p:nvPr>
        </p:nvSpPr>
        <p:spPr/>
        <p:txBody>
          <a:bodyPr/>
          <a:lstStyle/>
          <a:p>
            <a:fld id="{D1B784CE-E832-FB43-9504-DB53F7BE496C}" type="slidenum">
              <a:rPr lang="en-US" smtClean="0"/>
              <a:t>63</a:t>
            </a:fld>
            <a:endParaRPr lang="en-US"/>
          </a:p>
        </p:txBody>
      </p:sp>
    </p:spTree>
    <p:extLst>
      <p:ext uri="{BB962C8B-B14F-4D97-AF65-F5344CB8AC3E}">
        <p14:creationId xmlns:p14="http://schemas.microsoft.com/office/powerpoint/2010/main" val="11709670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D1B784CE-E832-FB43-9504-DB53F7BE496C}" type="slidenum">
              <a:rPr lang="en-US" smtClean="0"/>
              <a:t>64</a:t>
            </a:fld>
            <a:endParaRPr lang="en-US"/>
          </a:p>
        </p:txBody>
      </p:sp>
    </p:spTree>
    <p:extLst>
      <p:ext uri="{BB962C8B-B14F-4D97-AF65-F5344CB8AC3E}">
        <p14:creationId xmlns:p14="http://schemas.microsoft.com/office/powerpoint/2010/main" val="29336218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B784CE-E832-FB43-9504-DB53F7BE496C}" type="slidenum">
              <a:rPr lang="en-US" smtClean="0"/>
              <a:t>65</a:t>
            </a:fld>
            <a:endParaRPr lang="en-US"/>
          </a:p>
        </p:txBody>
      </p:sp>
    </p:spTree>
    <p:extLst>
      <p:ext uri="{BB962C8B-B14F-4D97-AF65-F5344CB8AC3E}">
        <p14:creationId xmlns:p14="http://schemas.microsoft.com/office/powerpoint/2010/main" val="12140954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B784CE-E832-FB43-9504-DB53F7BE496C}" type="slidenum">
              <a:rPr lang="en-US" smtClean="0"/>
              <a:t>66</a:t>
            </a:fld>
            <a:endParaRPr lang="en-US"/>
          </a:p>
        </p:txBody>
      </p:sp>
    </p:spTree>
    <p:extLst>
      <p:ext uri="{BB962C8B-B14F-4D97-AF65-F5344CB8AC3E}">
        <p14:creationId xmlns:p14="http://schemas.microsoft.com/office/powerpoint/2010/main" val="42782637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B784CE-E832-FB43-9504-DB53F7BE496C}" type="slidenum">
              <a:rPr lang="en-US" smtClean="0"/>
              <a:t>67</a:t>
            </a:fld>
            <a:endParaRPr lang="en-US"/>
          </a:p>
        </p:txBody>
      </p:sp>
    </p:spTree>
    <p:extLst>
      <p:ext uri="{BB962C8B-B14F-4D97-AF65-F5344CB8AC3E}">
        <p14:creationId xmlns:p14="http://schemas.microsoft.com/office/powerpoint/2010/main" val="32741327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B784CE-E832-FB43-9504-DB53F7BE496C}" type="slidenum">
              <a:rPr lang="en-US" smtClean="0"/>
              <a:t>68</a:t>
            </a:fld>
            <a:endParaRPr lang="en-US"/>
          </a:p>
        </p:txBody>
      </p:sp>
    </p:spTree>
    <p:extLst>
      <p:ext uri="{BB962C8B-B14F-4D97-AF65-F5344CB8AC3E}">
        <p14:creationId xmlns:p14="http://schemas.microsoft.com/office/powerpoint/2010/main" val="31480163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Cortisone shots contraindicated?</a:t>
            </a:r>
          </a:p>
        </p:txBody>
      </p:sp>
      <p:sp>
        <p:nvSpPr>
          <p:cNvPr id="4" name="Slide Number Placeholder 3"/>
          <p:cNvSpPr>
            <a:spLocks noGrp="1"/>
          </p:cNvSpPr>
          <p:nvPr>
            <p:ph type="sldNum" sz="quarter" idx="5"/>
          </p:nvPr>
        </p:nvSpPr>
        <p:spPr/>
        <p:txBody>
          <a:bodyPr/>
          <a:lstStyle/>
          <a:p>
            <a:fld id="{D1B784CE-E832-FB43-9504-DB53F7BE496C}" type="slidenum">
              <a:rPr lang="en-US" smtClean="0"/>
              <a:t>69</a:t>
            </a:fld>
            <a:endParaRPr lang="en-US"/>
          </a:p>
        </p:txBody>
      </p:sp>
    </p:spTree>
    <p:extLst>
      <p:ext uri="{BB962C8B-B14F-4D97-AF65-F5344CB8AC3E}">
        <p14:creationId xmlns:p14="http://schemas.microsoft.com/office/powerpoint/2010/main" val="39173463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92EDFB1-FE41-B94E-9AE6-AD5DD0DD4F91}" type="slidenum">
              <a:rPr lang="en-US" smtClean="0"/>
              <a:t>75</a:t>
            </a:fld>
            <a:endParaRPr lang="en-US"/>
          </a:p>
        </p:txBody>
      </p:sp>
    </p:spTree>
    <p:extLst>
      <p:ext uri="{BB962C8B-B14F-4D97-AF65-F5344CB8AC3E}">
        <p14:creationId xmlns:p14="http://schemas.microsoft.com/office/powerpoint/2010/main" val="10556720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For individuals with heart failure our recommendation is that SGLT2i with proven benefit should be used because they improve heart failure and kidney outcomes. </a:t>
            </a:r>
            <a:endParaRPr lang="en-GR"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5623E8-A3FB-44A0-B68C-45C9EDD53B4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098920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revision suggestion: Metformin OR Agent with adequate EFFICACY to achieve and maintain glycemic goals OR Combination therapy</a:t>
            </a:r>
          </a:p>
          <a:p>
            <a:r>
              <a:rPr lang="en-US" dirty="0"/>
              <a:t>DPP4-I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5623E8-A3FB-44A0-B68C-45C9EDD53B4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029855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B784CE-E832-FB43-9504-DB53F7BE496C}" type="slidenum">
              <a:rPr lang="en-US" smtClean="0"/>
              <a:t>27</a:t>
            </a:fld>
            <a:endParaRPr lang="en-US"/>
          </a:p>
        </p:txBody>
      </p:sp>
    </p:spTree>
    <p:extLst>
      <p:ext uri="{BB962C8B-B14F-4D97-AF65-F5344CB8AC3E}">
        <p14:creationId xmlns:p14="http://schemas.microsoft.com/office/powerpoint/2010/main" val="6142545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Story on how I got into treating people with diabetes. First patient in hospital for diabetic foot ulcers.</a:t>
            </a:r>
          </a:p>
          <a:p>
            <a:endParaRPr lang="en-US" dirty="0"/>
          </a:p>
          <a:p>
            <a:r>
              <a:rPr lang="en-US" dirty="0"/>
              <a:t>Generalist. See lots of people with diabetes or are referred to me due to diabetes. As PTs it is important for us to do regular screening these patients for various </a:t>
            </a:r>
            <a:r>
              <a:rPr lang="en-US" dirty="0" err="1"/>
              <a:t>comorbidies</a:t>
            </a:r>
            <a:r>
              <a:rPr lang="en-US" dirty="0"/>
              <a:t>.</a:t>
            </a:r>
          </a:p>
          <a:p>
            <a:endParaRPr lang="en-US" dirty="0"/>
          </a:p>
          <a:p>
            <a:r>
              <a:rPr lang="en-US" dirty="0"/>
              <a:t>Two questions (see above)  for depression referral</a:t>
            </a:r>
          </a:p>
          <a:p>
            <a:r>
              <a:rPr lang="en-US" dirty="0"/>
              <a:t>Outcome measures: depression-</a:t>
            </a:r>
            <a:r>
              <a:rPr lang="en-US" dirty="0" err="1"/>
              <a:t>axiety</a:t>
            </a:r>
            <a:r>
              <a:rPr lang="en-US" dirty="0"/>
              <a:t> stress scale which has been validated in people over 65 years of age. MDC 7 on depression and stress subscale and 10.12 on total score. Shirley Ryan lab website</a:t>
            </a:r>
          </a:p>
          <a:p>
            <a:endParaRPr lang="en-US" dirty="0"/>
          </a:p>
          <a:p>
            <a:r>
              <a:rPr lang="en-US" dirty="0"/>
              <a:t>Brief psychiatric rating scale anxiety/depression/suicidal ideation</a:t>
            </a:r>
          </a:p>
          <a:p>
            <a:endParaRPr lang="en-US" dirty="0"/>
          </a:p>
          <a:p>
            <a:r>
              <a:rPr lang="en-US" dirty="0"/>
              <a:t>Mini Mental Status Examination – best studied for cognitive disorders, validated older community dwelling, hospitalized and institutionalized adults</a:t>
            </a:r>
          </a:p>
        </p:txBody>
      </p:sp>
      <p:sp>
        <p:nvSpPr>
          <p:cNvPr id="4" name="Slide Number Placeholder 3"/>
          <p:cNvSpPr>
            <a:spLocks noGrp="1"/>
          </p:cNvSpPr>
          <p:nvPr>
            <p:ph type="sldNum" sz="quarter" idx="5"/>
          </p:nvPr>
        </p:nvSpPr>
        <p:spPr/>
        <p:txBody>
          <a:bodyPr/>
          <a:lstStyle/>
          <a:p>
            <a:fld id="{692EDFB1-FE41-B94E-9AE6-AD5DD0DD4F91}" type="slidenum">
              <a:rPr lang="en-US" smtClean="0"/>
              <a:t>33</a:t>
            </a:fld>
            <a:endParaRPr lang="en-US"/>
          </a:p>
        </p:txBody>
      </p:sp>
    </p:spTree>
    <p:extLst>
      <p:ext uri="{BB962C8B-B14F-4D97-AF65-F5344CB8AC3E}">
        <p14:creationId xmlns:p14="http://schemas.microsoft.com/office/powerpoint/2010/main" val="19379746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Want to get these patients to </a:t>
            </a:r>
            <a:r>
              <a:rPr lang="en-US" dirty="0" err="1"/>
              <a:t>excerise</a:t>
            </a:r>
            <a:r>
              <a:rPr lang="en-US" dirty="0"/>
              <a:t> be more active. We need to assess for barriers for physical activity</a:t>
            </a:r>
          </a:p>
          <a:p>
            <a:endParaRPr lang="en-US" dirty="0"/>
          </a:p>
          <a:p>
            <a:r>
              <a:rPr lang="en-US" dirty="0"/>
              <a:t>Parks? Sidewalks? Safety?</a:t>
            </a:r>
          </a:p>
          <a:p>
            <a:r>
              <a:rPr lang="en-US" dirty="0"/>
              <a:t>Customize their physical activity program based off their goals and the community resources they have access to</a:t>
            </a:r>
          </a:p>
          <a:p>
            <a:endParaRPr lang="en-US" dirty="0"/>
          </a:p>
          <a:p>
            <a:r>
              <a:rPr lang="en-US" dirty="0"/>
              <a:t>Monitor blood pressure and glucose, especially at initial visit. If you don’t have a glucose monitor in your clinic, I highly recommend you get one.</a:t>
            </a:r>
          </a:p>
          <a:p>
            <a:r>
              <a:rPr lang="en-US" dirty="0"/>
              <a:t>Ask about A1c is, typical glucose, that AM To see if checking regularly</a:t>
            </a:r>
          </a:p>
          <a:p>
            <a:r>
              <a:rPr lang="en-US" dirty="0"/>
              <a:t>Educate patient about importance of checking their glucose regularly</a:t>
            </a:r>
          </a:p>
          <a:p>
            <a:r>
              <a:rPr lang="en-US" dirty="0"/>
              <a:t>Monitoring response to physical activity</a:t>
            </a:r>
          </a:p>
          <a:p>
            <a:r>
              <a:rPr lang="en-US" dirty="0"/>
              <a:t>Ask about diet. This affects diabetic control and weight loss if that is a goal</a:t>
            </a:r>
          </a:p>
          <a:p>
            <a:r>
              <a:rPr lang="en-US" dirty="0"/>
              <a:t>Medications have implications for exercise</a:t>
            </a:r>
          </a:p>
        </p:txBody>
      </p:sp>
      <p:sp>
        <p:nvSpPr>
          <p:cNvPr id="4" name="Slide Number Placeholder 3"/>
          <p:cNvSpPr>
            <a:spLocks noGrp="1"/>
          </p:cNvSpPr>
          <p:nvPr>
            <p:ph type="sldNum" sz="quarter" idx="5"/>
          </p:nvPr>
        </p:nvSpPr>
        <p:spPr/>
        <p:txBody>
          <a:bodyPr/>
          <a:lstStyle/>
          <a:p>
            <a:fld id="{692EDFB1-FE41-B94E-9AE6-AD5DD0DD4F91}" type="slidenum">
              <a:rPr lang="en-US" smtClean="0"/>
              <a:t>34</a:t>
            </a:fld>
            <a:endParaRPr lang="en-US"/>
          </a:p>
        </p:txBody>
      </p:sp>
    </p:spTree>
    <p:extLst>
      <p:ext uri="{BB962C8B-B14F-4D97-AF65-F5344CB8AC3E}">
        <p14:creationId xmlns:p14="http://schemas.microsoft.com/office/powerpoint/2010/main" val="7002281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Foot examination – prevent ulcers and amputations</a:t>
            </a:r>
          </a:p>
          <a:p>
            <a:r>
              <a:rPr lang="en-US" dirty="0"/>
              <a:t>Retinal disease has implications for exercise – no jumping activities</a:t>
            </a:r>
          </a:p>
        </p:txBody>
      </p:sp>
      <p:sp>
        <p:nvSpPr>
          <p:cNvPr id="4" name="Slide Number Placeholder 3"/>
          <p:cNvSpPr>
            <a:spLocks noGrp="1"/>
          </p:cNvSpPr>
          <p:nvPr>
            <p:ph type="sldNum" sz="quarter" idx="5"/>
          </p:nvPr>
        </p:nvSpPr>
        <p:spPr/>
        <p:txBody>
          <a:bodyPr/>
          <a:lstStyle/>
          <a:p>
            <a:fld id="{692EDFB1-FE41-B94E-9AE6-AD5DD0DD4F91}" type="slidenum">
              <a:rPr lang="en-US" smtClean="0"/>
              <a:t>35</a:t>
            </a:fld>
            <a:endParaRPr lang="en-US"/>
          </a:p>
        </p:txBody>
      </p:sp>
    </p:spTree>
    <p:extLst>
      <p:ext uri="{BB962C8B-B14F-4D97-AF65-F5344CB8AC3E}">
        <p14:creationId xmlns:p14="http://schemas.microsoft.com/office/powerpoint/2010/main" val="1347449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4"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4"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4"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4F16D-F0E7-7D47-9CBD-8630E0B6480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E91B7DB-642B-C749-93E8-12C4834BF6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EE4CE40-4D1A-464E-B0CC-68CFA07EC4CE}"/>
              </a:ext>
            </a:extLst>
          </p:cNvPr>
          <p:cNvSpPr>
            <a:spLocks noGrp="1"/>
          </p:cNvSpPr>
          <p:nvPr>
            <p:ph type="dt" sz="half" idx="10"/>
          </p:nvPr>
        </p:nvSpPr>
        <p:spPr/>
        <p:txBody>
          <a:bodyPr/>
          <a:lstStyle/>
          <a:p>
            <a:fld id="{D2B93003-78B7-1C45-8FD8-14EE72603652}" type="datetimeFigureOut">
              <a:rPr lang="en-US" smtClean="0"/>
              <a:t>6/26/2026</a:t>
            </a:fld>
            <a:endParaRPr lang="en-US"/>
          </a:p>
        </p:txBody>
      </p:sp>
      <p:sp>
        <p:nvSpPr>
          <p:cNvPr id="5" name="Footer Placeholder 4">
            <a:extLst>
              <a:ext uri="{FF2B5EF4-FFF2-40B4-BE49-F238E27FC236}">
                <a16:creationId xmlns:a16="http://schemas.microsoft.com/office/drawing/2014/main" id="{877B2EEE-884C-6C44-99E2-10847C44B9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C161F2-BE5B-204E-BF4A-E752C7016ABB}"/>
              </a:ext>
            </a:extLst>
          </p:cNvPr>
          <p:cNvSpPr>
            <a:spLocks noGrp="1"/>
          </p:cNvSpPr>
          <p:nvPr>
            <p:ph type="sldNum" sz="quarter" idx="12"/>
          </p:nvPr>
        </p:nvSpPr>
        <p:spPr/>
        <p:txBody>
          <a:bodyPr/>
          <a:lstStyle/>
          <a:p>
            <a:fld id="{B4DD128A-CE63-8244-BCA0-7BC048DBD061}" type="slidenum">
              <a:rPr lang="en-US" smtClean="0"/>
              <a:t>‹#›</a:t>
            </a:fld>
            <a:endParaRPr lang="en-US"/>
          </a:p>
        </p:txBody>
      </p:sp>
    </p:spTree>
    <p:extLst>
      <p:ext uri="{BB962C8B-B14F-4D97-AF65-F5344CB8AC3E}">
        <p14:creationId xmlns:p14="http://schemas.microsoft.com/office/powerpoint/2010/main" val="30997449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C33AA-9A0C-6545-8659-3B162E5DAE5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0421780-B0F9-E84C-8A2F-E5CD59046BC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8D00CF-81B5-2F4B-A6D1-1B7EA5B7AE4A}"/>
              </a:ext>
            </a:extLst>
          </p:cNvPr>
          <p:cNvSpPr>
            <a:spLocks noGrp="1"/>
          </p:cNvSpPr>
          <p:nvPr>
            <p:ph type="dt" sz="half" idx="10"/>
          </p:nvPr>
        </p:nvSpPr>
        <p:spPr/>
        <p:txBody>
          <a:bodyPr/>
          <a:lstStyle/>
          <a:p>
            <a:fld id="{D2B93003-78B7-1C45-8FD8-14EE72603652}" type="datetimeFigureOut">
              <a:rPr lang="en-US" smtClean="0"/>
              <a:t>6/26/2026</a:t>
            </a:fld>
            <a:endParaRPr lang="en-US"/>
          </a:p>
        </p:txBody>
      </p:sp>
      <p:sp>
        <p:nvSpPr>
          <p:cNvPr id="5" name="Footer Placeholder 4">
            <a:extLst>
              <a:ext uri="{FF2B5EF4-FFF2-40B4-BE49-F238E27FC236}">
                <a16:creationId xmlns:a16="http://schemas.microsoft.com/office/drawing/2014/main" id="{705BF183-258D-A54E-8D7C-94AEBFF7D1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A3DE81-E1A8-0144-9ED7-5985FF944B4E}"/>
              </a:ext>
            </a:extLst>
          </p:cNvPr>
          <p:cNvSpPr>
            <a:spLocks noGrp="1"/>
          </p:cNvSpPr>
          <p:nvPr>
            <p:ph type="sldNum" sz="quarter" idx="12"/>
          </p:nvPr>
        </p:nvSpPr>
        <p:spPr/>
        <p:txBody>
          <a:bodyPr/>
          <a:lstStyle/>
          <a:p>
            <a:fld id="{B4DD128A-CE63-8244-BCA0-7BC048DBD061}" type="slidenum">
              <a:rPr lang="en-US" smtClean="0"/>
              <a:t>‹#›</a:t>
            </a:fld>
            <a:endParaRPr lang="en-US"/>
          </a:p>
        </p:txBody>
      </p:sp>
    </p:spTree>
    <p:extLst>
      <p:ext uri="{BB962C8B-B14F-4D97-AF65-F5344CB8AC3E}">
        <p14:creationId xmlns:p14="http://schemas.microsoft.com/office/powerpoint/2010/main" val="631708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65AE44-2640-3349-ABA8-C7941BFBA4F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A5B4DF9-97FF-5846-881C-BAB7CEE119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A663A6-1A9D-C34A-BFE7-9559F40220AF}"/>
              </a:ext>
            </a:extLst>
          </p:cNvPr>
          <p:cNvSpPr>
            <a:spLocks noGrp="1"/>
          </p:cNvSpPr>
          <p:nvPr>
            <p:ph type="dt" sz="half" idx="10"/>
          </p:nvPr>
        </p:nvSpPr>
        <p:spPr/>
        <p:txBody>
          <a:bodyPr/>
          <a:lstStyle/>
          <a:p>
            <a:fld id="{D2B93003-78B7-1C45-8FD8-14EE72603652}" type="datetimeFigureOut">
              <a:rPr lang="en-US" smtClean="0"/>
              <a:t>6/26/2026</a:t>
            </a:fld>
            <a:endParaRPr lang="en-US"/>
          </a:p>
        </p:txBody>
      </p:sp>
      <p:sp>
        <p:nvSpPr>
          <p:cNvPr id="5" name="Footer Placeholder 4">
            <a:extLst>
              <a:ext uri="{FF2B5EF4-FFF2-40B4-BE49-F238E27FC236}">
                <a16:creationId xmlns:a16="http://schemas.microsoft.com/office/drawing/2014/main" id="{AEE0C293-44EC-B142-AD34-C5AA4C6A18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1C9C2C-BD68-5940-A634-2214E7162308}"/>
              </a:ext>
            </a:extLst>
          </p:cNvPr>
          <p:cNvSpPr>
            <a:spLocks noGrp="1"/>
          </p:cNvSpPr>
          <p:nvPr>
            <p:ph type="sldNum" sz="quarter" idx="12"/>
          </p:nvPr>
        </p:nvSpPr>
        <p:spPr/>
        <p:txBody>
          <a:bodyPr/>
          <a:lstStyle/>
          <a:p>
            <a:fld id="{B4DD128A-CE63-8244-BCA0-7BC048DBD061}" type="slidenum">
              <a:rPr lang="en-US" smtClean="0"/>
              <a:t>‹#›</a:t>
            </a:fld>
            <a:endParaRPr lang="en-US"/>
          </a:p>
        </p:txBody>
      </p:sp>
    </p:spTree>
    <p:extLst>
      <p:ext uri="{BB962C8B-B14F-4D97-AF65-F5344CB8AC3E}">
        <p14:creationId xmlns:p14="http://schemas.microsoft.com/office/powerpoint/2010/main" val="5985224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19946-6071-41BB-B83C-0848D2ED60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CA44C69-6AAF-48A2-B8F0-FE5FDBB21513}"/>
              </a:ext>
            </a:extLst>
          </p:cNvPr>
          <p:cNvSpPr>
            <a:spLocks noGrp="1"/>
          </p:cNvSpPr>
          <p:nvPr>
            <p:ph type="dt" sz="half" idx="10"/>
          </p:nvPr>
        </p:nvSpPr>
        <p:spPr/>
        <p:txBody>
          <a:bodyPr/>
          <a:lstStyle/>
          <a:p>
            <a:fld id="{F8C25C40-3218-4771-857E-782E582035D8}" type="datetimeFigureOut">
              <a:rPr lang="en-US" smtClean="0"/>
              <a:t>6/26/2026</a:t>
            </a:fld>
            <a:endParaRPr lang="en-US"/>
          </a:p>
        </p:txBody>
      </p:sp>
      <p:sp>
        <p:nvSpPr>
          <p:cNvPr id="4" name="Footer Placeholder 3">
            <a:extLst>
              <a:ext uri="{FF2B5EF4-FFF2-40B4-BE49-F238E27FC236}">
                <a16:creationId xmlns:a16="http://schemas.microsoft.com/office/drawing/2014/main" id="{793E6A09-A163-481A-A6AA-BCAEC6B5C8A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395F04A-4C8C-4AC1-B2F8-5C63A63DCE11}"/>
              </a:ext>
            </a:extLst>
          </p:cNvPr>
          <p:cNvSpPr>
            <a:spLocks noGrp="1"/>
          </p:cNvSpPr>
          <p:nvPr>
            <p:ph type="sldNum" sz="quarter" idx="12"/>
          </p:nvPr>
        </p:nvSpPr>
        <p:spPr/>
        <p:txBody>
          <a:bodyPr/>
          <a:lstStyle/>
          <a:p>
            <a:fld id="{8EADE260-F5B4-473D-B705-8BEE5A37DC80}" type="slidenum">
              <a:rPr lang="en-US" smtClean="0"/>
              <a:t>‹#›</a:t>
            </a:fld>
            <a:endParaRPr lang="en-US"/>
          </a:p>
        </p:txBody>
      </p:sp>
    </p:spTree>
    <p:extLst>
      <p:ext uri="{BB962C8B-B14F-4D97-AF65-F5344CB8AC3E}">
        <p14:creationId xmlns:p14="http://schemas.microsoft.com/office/powerpoint/2010/main" val="17420500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B93003-78B7-1C45-8FD8-14EE72603652}" type="datetimeFigureOut">
              <a:rPr lang="en-US" smtClean="0"/>
              <a:t>6/26/2026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DD128A-CE63-8244-BCA0-7BC048DBD061}" type="slidenum">
              <a:rPr lang="en-US" smtClean="0"/>
              <a:t>‹#›</a:t>
            </a:fld>
            <a:endParaRPr lang="en-US"/>
          </a:p>
        </p:txBody>
      </p:sp>
      <p:sp>
        <p:nvSpPr>
          <p:cNvPr id="7" name="Title 1">
            <a:extLst>
              <a:ext uri="{FF2B5EF4-FFF2-40B4-BE49-F238E27FC236}">
                <a16:creationId xmlns:a16="http://schemas.microsoft.com/office/drawing/2014/main" id="{379D411F-F5E6-E54E-A4A2-7FAA19BD874C}"/>
              </a:ext>
            </a:extLst>
          </p:cNvPr>
          <p:cNvSpPr>
            <a:spLocks noGrp="1"/>
          </p:cNvSpPr>
          <p:nvPr>
            <p:ph type="title" hasCustomPrompt="1"/>
          </p:nvPr>
        </p:nvSpPr>
        <p:spPr>
          <a:xfrm>
            <a:off x="838200" y="799783"/>
            <a:ext cx="10515600" cy="4924362"/>
          </a:xfrm>
        </p:spPr>
        <p:txBody>
          <a:bodyPr>
            <a:noAutofit/>
          </a:bodyPr>
          <a:lstStyle>
            <a:lvl1pPr algn="ctr">
              <a:defRPr sz="9600">
                <a:solidFill>
                  <a:schemeClr val="bg1"/>
                </a:solidFill>
              </a:defRPr>
            </a:lvl1pPr>
          </a:lstStyle>
          <a:p>
            <a:r>
              <a:rPr lang="en-US" dirty="0"/>
              <a:t>SECTION HEAD</a:t>
            </a:r>
          </a:p>
        </p:txBody>
      </p:sp>
    </p:spTree>
    <p:extLst>
      <p:ext uri="{BB962C8B-B14F-4D97-AF65-F5344CB8AC3E}">
        <p14:creationId xmlns:p14="http://schemas.microsoft.com/office/powerpoint/2010/main" val="10432169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0FEEE-5717-42FC-B72B-0C609A80545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B681D4F-178F-46E7-89AA-23862D3224CE}"/>
              </a:ext>
            </a:extLst>
          </p:cNvPr>
          <p:cNvSpPr>
            <a:spLocks noGrp="1"/>
          </p:cNvSpPr>
          <p:nvPr>
            <p:ph type="dt" sz="half" idx="10"/>
          </p:nvPr>
        </p:nvSpPr>
        <p:spPr/>
        <p:txBody>
          <a:bodyPr/>
          <a:lstStyle/>
          <a:p>
            <a:fld id="{F8C25C40-3218-4771-857E-782E582035D8}" type="datetimeFigureOut">
              <a:rPr lang="en-US" smtClean="0"/>
              <a:t>6/26/2026</a:t>
            </a:fld>
            <a:endParaRPr lang="en-US"/>
          </a:p>
        </p:txBody>
      </p:sp>
      <p:sp>
        <p:nvSpPr>
          <p:cNvPr id="4" name="Footer Placeholder 3">
            <a:extLst>
              <a:ext uri="{FF2B5EF4-FFF2-40B4-BE49-F238E27FC236}">
                <a16:creationId xmlns:a16="http://schemas.microsoft.com/office/drawing/2014/main" id="{63759899-F24A-4A56-AB0E-F53C1061436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FC429FD0-F853-403F-B05A-44B8BDD07E1E}"/>
              </a:ext>
            </a:extLst>
          </p:cNvPr>
          <p:cNvSpPr>
            <a:spLocks noGrp="1"/>
          </p:cNvSpPr>
          <p:nvPr>
            <p:ph type="sldNum" sz="quarter" idx="12"/>
          </p:nvPr>
        </p:nvSpPr>
        <p:spPr/>
        <p:txBody>
          <a:bodyPr/>
          <a:lstStyle/>
          <a:p>
            <a:fld id="{8EADE260-F5B4-473D-B705-8BEE5A37DC80}" type="slidenum">
              <a:rPr lang="en-US" smtClean="0"/>
              <a:t>‹#›</a:t>
            </a:fld>
            <a:endParaRPr lang="en-US"/>
          </a:p>
        </p:txBody>
      </p:sp>
    </p:spTree>
    <p:extLst>
      <p:ext uri="{BB962C8B-B14F-4D97-AF65-F5344CB8AC3E}">
        <p14:creationId xmlns:p14="http://schemas.microsoft.com/office/powerpoint/2010/main" val="10085739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ltLang="en-US" noProof="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en-US" noProof="0"/>
              <a:t>Click to edit Master subtitle style</a:t>
            </a:r>
          </a:p>
        </p:txBody>
      </p:sp>
      <p:sp>
        <p:nvSpPr>
          <p:cNvPr id="4" name="Date Placeholder 3">
            <a:extLst>
              <a:ext uri="{FF2B5EF4-FFF2-40B4-BE49-F238E27FC236}">
                <a16:creationId xmlns:a16="http://schemas.microsoft.com/office/drawing/2014/main" id="{4AEDDA78-8A26-9AB6-55E8-85BF604F1051}"/>
              </a:ext>
            </a:extLst>
          </p:cNvPr>
          <p:cNvSpPr>
            <a:spLocks noGrp="1" noChangeArrowheads="1"/>
          </p:cNvSpPr>
          <p:nvPr>
            <p:ph type="dt" sz="half" idx="10"/>
            <p:custDataLst>
              <p:tags r:id="rId1"/>
            </p:custDataLst>
          </p:nvPr>
        </p:nvSpPr>
        <p:spPr/>
        <p:txBody>
          <a:bodyPr/>
          <a:lstStyle>
            <a:lvl1pPr>
              <a:defRPr/>
            </a:lvl1pPr>
          </a:lstStyle>
          <a:p>
            <a:pPr>
              <a:defRPr kumimoji="0" sz="1200" b="0" i="0" u="none" strike="noStrike" kern="1200" cap="none" spc="0" normalizeH="0" baseline="0" noProof="0">
                <a:ln w="9525" cap="flat" cmpd="sng" algn="ctr">
                  <a:noFill/>
                  <a:prstDash val="solid"/>
                  <a:round/>
                  <a:headEnd type="none" w="med" len="med"/>
                  <a:tailEnd type="none" w="med" len="med"/>
                </a:ln>
                <a:solidFill>
                  <a:srgbClr val="898989"/>
                </a:solidFill>
                <a:effectLst/>
                <a:uLnTx/>
                <a:uFillTx/>
                <a:latin typeface="Arial" pitchFamily="34" charset="0"/>
                <a:ea typeface="ＭＳ Ｐゴシック" pitchFamily="34" charset="-128"/>
                <a:cs typeface="Arial"/>
                <a:sym typeface="Wingdings" charset="2"/>
              </a:defRPr>
            </a:pPr>
            <a:r>
              <a:rPr lang="en-US" altLang="en-US">
                <a:sym typeface="Wingdings" charset="2"/>
              </a:rPr>
              <a:t>Date of download:  mm/dd/yyyy</a:t>
            </a:r>
          </a:p>
        </p:txBody>
      </p:sp>
      <p:sp>
        <p:nvSpPr>
          <p:cNvPr id="5" name="Footer Placeholder 4">
            <a:extLst>
              <a:ext uri="{FF2B5EF4-FFF2-40B4-BE49-F238E27FC236}">
                <a16:creationId xmlns:a16="http://schemas.microsoft.com/office/drawing/2014/main" id="{34B0EBBF-09C7-925F-CC86-FDC1B4DDB2F7}"/>
              </a:ext>
            </a:extLst>
          </p:cNvPr>
          <p:cNvSpPr>
            <a:spLocks noGrp="1" noChangeArrowheads="1"/>
          </p:cNvSpPr>
          <p:nvPr>
            <p:ph type="ftr" sz="quarter" idx="11"/>
            <p:custDataLst>
              <p:tags r:id="rId2"/>
            </p:custDataLst>
          </p:nvPr>
        </p:nvSpPr>
        <p:spPr/>
        <p:txBody>
          <a:bodyPr/>
          <a:lstStyle>
            <a:lvl1pPr>
              <a:defRPr/>
            </a:lvl1pPr>
          </a:lstStyle>
          <a:p>
            <a:r>
              <a:rPr lang="en-US" altLang="en-US"/>
              <a:t>Copyright © 2012 American Medical Association. All rights reserved.</a:t>
            </a:r>
          </a:p>
        </p:txBody>
      </p:sp>
      <p:sp>
        <p:nvSpPr>
          <p:cNvPr id="6" name="Slide Number Placeholder 5">
            <a:extLst>
              <a:ext uri="{FF2B5EF4-FFF2-40B4-BE49-F238E27FC236}">
                <a16:creationId xmlns:a16="http://schemas.microsoft.com/office/drawing/2014/main" id="{007973DA-1C38-5905-E8D2-81A447B30C7F}"/>
              </a:ext>
            </a:extLst>
          </p:cNvPr>
          <p:cNvSpPr>
            <a:spLocks noGrp="1" noChangeArrowheads="1"/>
          </p:cNvSpPr>
          <p:nvPr>
            <p:ph type="sldNum" sz="quarter" idx="12"/>
            <p:custDataLst>
              <p:tags r:id="rId3"/>
            </p:custDataLst>
          </p:nvPr>
        </p:nvSpPr>
        <p:spPr>
          <a:ln/>
        </p:spPr>
        <p:txBody>
          <a:bodyPr/>
          <a:lstStyle>
            <a:lvl1pPr>
              <a:defRPr/>
            </a:lvl1pPr>
          </a:lstStyle>
          <a:p>
            <a:fld id="{66F132F0-BC32-451E-9D57-2DE9654AA144}" type="slidenum">
              <a:rPr lang="en-US" altLang="en-US"/>
              <a:pPr/>
              <a:t>‹#›</a:t>
            </a:fld>
            <a:endParaRPr lang="en-US" altLang="en-US"/>
          </a:p>
        </p:txBody>
      </p:sp>
    </p:spTree>
    <p:extLst>
      <p:ext uri="{BB962C8B-B14F-4D97-AF65-F5344CB8AC3E}">
        <p14:creationId xmlns:p14="http://schemas.microsoft.com/office/powerpoint/2010/main" val="2896363983"/>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ltLang="en-US" noProof="0"/>
              <a:t>Click to edit Master title style</a:t>
            </a:r>
          </a:p>
        </p:txBody>
      </p:sp>
      <p:sp>
        <p:nvSpPr>
          <p:cNvPr id="3" name="Content Placeholder 2"/>
          <p:cNvSpPr>
            <a:spLocks noGrp="1"/>
          </p:cNvSpPr>
          <p:nvPr>
            <p:ph idx="1"/>
          </p:nvPr>
        </p:nvSpPr>
        <p:spPr>
          <a:xfrm>
            <a:off x="609600" y="1600200"/>
            <a:ext cx="10972800" cy="4525962"/>
          </a:xfrm>
        </p:spPr>
        <p:txBody>
          <a:bodyPr/>
          <a:lstStyle/>
          <a:p>
            <a:pPr lvl="0"/>
            <a:r>
              <a:rPr lang="en-US" altLang="en-US" noProof="0"/>
              <a:t>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4" name="Date Placeholder 3">
            <a:extLst>
              <a:ext uri="{FF2B5EF4-FFF2-40B4-BE49-F238E27FC236}">
                <a16:creationId xmlns:a16="http://schemas.microsoft.com/office/drawing/2014/main" id="{A121C0C5-E8D6-67A7-2AF4-D57CD07E3790}"/>
              </a:ext>
            </a:extLst>
          </p:cNvPr>
          <p:cNvSpPr>
            <a:spLocks noGrp="1" noChangeArrowheads="1"/>
          </p:cNvSpPr>
          <p:nvPr>
            <p:ph type="dt" sz="half" idx="10"/>
            <p:custDataLst>
              <p:tags r:id="rId1"/>
            </p:custDataLst>
          </p:nvPr>
        </p:nvSpPr>
        <p:spPr/>
        <p:txBody>
          <a:bodyPr/>
          <a:lstStyle>
            <a:lvl1pPr>
              <a:defRPr/>
            </a:lvl1pPr>
          </a:lstStyle>
          <a:p>
            <a:pPr>
              <a:defRPr kumimoji="0" sz="1200" b="0" i="0" u="none" strike="noStrike" kern="1200" cap="none" spc="0" normalizeH="0" baseline="0" noProof="0">
                <a:ln w="9525" cap="flat" cmpd="sng" algn="ctr">
                  <a:noFill/>
                  <a:prstDash val="solid"/>
                  <a:round/>
                  <a:headEnd type="none" w="med" len="med"/>
                  <a:tailEnd type="none" w="med" len="med"/>
                </a:ln>
                <a:solidFill>
                  <a:srgbClr val="898989"/>
                </a:solidFill>
                <a:effectLst/>
                <a:uLnTx/>
                <a:uFillTx/>
                <a:latin typeface="Arial" pitchFamily="34" charset="0"/>
                <a:ea typeface="ＭＳ Ｐゴシック" pitchFamily="34" charset="-128"/>
                <a:cs typeface="Arial"/>
                <a:sym typeface="Wingdings" charset="2"/>
              </a:defRPr>
            </a:pPr>
            <a:r>
              <a:rPr lang="en-US" altLang="en-US">
                <a:sym typeface="Wingdings" charset="2"/>
              </a:rPr>
              <a:t>Date of download:  mm/dd/yyyy</a:t>
            </a:r>
          </a:p>
        </p:txBody>
      </p:sp>
      <p:sp>
        <p:nvSpPr>
          <p:cNvPr id="5" name="Footer Placeholder 4">
            <a:extLst>
              <a:ext uri="{FF2B5EF4-FFF2-40B4-BE49-F238E27FC236}">
                <a16:creationId xmlns:a16="http://schemas.microsoft.com/office/drawing/2014/main" id="{E0B15132-5290-7000-BC71-1CD7C281ABCD}"/>
              </a:ext>
            </a:extLst>
          </p:cNvPr>
          <p:cNvSpPr>
            <a:spLocks noGrp="1" noChangeArrowheads="1"/>
          </p:cNvSpPr>
          <p:nvPr>
            <p:ph type="ftr" sz="quarter" idx="11"/>
            <p:custDataLst>
              <p:tags r:id="rId2"/>
            </p:custDataLst>
          </p:nvPr>
        </p:nvSpPr>
        <p:spPr/>
        <p:txBody>
          <a:bodyPr/>
          <a:lstStyle>
            <a:lvl1pPr>
              <a:defRPr/>
            </a:lvl1pPr>
          </a:lstStyle>
          <a:p>
            <a:r>
              <a:rPr lang="en-US" altLang="en-US"/>
              <a:t>Copyright © 2012 American Medical Association. All rights reserved.</a:t>
            </a:r>
          </a:p>
        </p:txBody>
      </p:sp>
      <p:sp>
        <p:nvSpPr>
          <p:cNvPr id="6" name="Slide Number Placeholder 5">
            <a:extLst>
              <a:ext uri="{FF2B5EF4-FFF2-40B4-BE49-F238E27FC236}">
                <a16:creationId xmlns:a16="http://schemas.microsoft.com/office/drawing/2014/main" id="{3AC6571A-9635-6723-8AF2-97B530D8F58F}"/>
              </a:ext>
            </a:extLst>
          </p:cNvPr>
          <p:cNvSpPr>
            <a:spLocks noGrp="1" noChangeArrowheads="1"/>
          </p:cNvSpPr>
          <p:nvPr>
            <p:ph type="sldNum" sz="quarter" idx="12"/>
            <p:custDataLst>
              <p:tags r:id="rId3"/>
            </p:custDataLst>
          </p:nvPr>
        </p:nvSpPr>
        <p:spPr>
          <a:ln/>
        </p:spPr>
        <p:txBody>
          <a:bodyPr/>
          <a:lstStyle>
            <a:lvl1pPr>
              <a:defRPr/>
            </a:lvl1pPr>
          </a:lstStyle>
          <a:p>
            <a:fld id="{66D0C3AD-A803-44EB-8975-12D0201A00B4}" type="slidenum">
              <a:rPr lang="en-US" altLang="en-US"/>
              <a:pPr/>
              <a:t>‹#›</a:t>
            </a:fld>
            <a:endParaRPr lang="en-US" altLang="en-US"/>
          </a:p>
        </p:txBody>
      </p:sp>
    </p:spTree>
    <p:extLst>
      <p:ext uri="{BB962C8B-B14F-4D97-AF65-F5344CB8AC3E}">
        <p14:creationId xmlns:p14="http://schemas.microsoft.com/office/powerpoint/2010/main" val="128534421"/>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ltLang="en-US" noProof="0"/>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ltLang="en-US" noProof="0"/>
              <a:t>Edit Master text styles</a:t>
            </a:r>
          </a:p>
        </p:txBody>
      </p:sp>
      <p:sp>
        <p:nvSpPr>
          <p:cNvPr id="4" name="Date Placeholder 3">
            <a:extLst>
              <a:ext uri="{FF2B5EF4-FFF2-40B4-BE49-F238E27FC236}">
                <a16:creationId xmlns:a16="http://schemas.microsoft.com/office/drawing/2014/main" id="{4752A106-7463-AD5F-25EF-CA109A5724D8}"/>
              </a:ext>
            </a:extLst>
          </p:cNvPr>
          <p:cNvSpPr>
            <a:spLocks noGrp="1" noChangeArrowheads="1"/>
          </p:cNvSpPr>
          <p:nvPr>
            <p:ph type="dt" sz="half" idx="10"/>
            <p:custDataLst>
              <p:tags r:id="rId1"/>
            </p:custDataLst>
          </p:nvPr>
        </p:nvSpPr>
        <p:spPr/>
        <p:txBody>
          <a:bodyPr/>
          <a:lstStyle>
            <a:lvl1pPr>
              <a:defRPr/>
            </a:lvl1pPr>
          </a:lstStyle>
          <a:p>
            <a:pPr>
              <a:defRPr kumimoji="0" sz="1200" b="0" i="0" u="none" strike="noStrike" kern="1200" cap="none" spc="0" normalizeH="0" baseline="0" noProof="0">
                <a:ln w="9525" cap="flat" cmpd="sng" algn="ctr">
                  <a:noFill/>
                  <a:prstDash val="solid"/>
                  <a:round/>
                  <a:headEnd type="none" w="med" len="med"/>
                  <a:tailEnd type="none" w="med" len="med"/>
                </a:ln>
                <a:solidFill>
                  <a:srgbClr val="898989"/>
                </a:solidFill>
                <a:effectLst/>
                <a:uLnTx/>
                <a:uFillTx/>
                <a:latin typeface="Arial" pitchFamily="34" charset="0"/>
                <a:ea typeface="ＭＳ Ｐゴシック" pitchFamily="34" charset="-128"/>
                <a:cs typeface="Arial"/>
                <a:sym typeface="Wingdings" charset="2"/>
              </a:defRPr>
            </a:pPr>
            <a:r>
              <a:rPr lang="en-US" altLang="en-US">
                <a:sym typeface="Wingdings" charset="2"/>
              </a:rPr>
              <a:t>Date of download:  mm/dd/yyyy</a:t>
            </a:r>
          </a:p>
        </p:txBody>
      </p:sp>
      <p:sp>
        <p:nvSpPr>
          <p:cNvPr id="5" name="Footer Placeholder 4">
            <a:extLst>
              <a:ext uri="{FF2B5EF4-FFF2-40B4-BE49-F238E27FC236}">
                <a16:creationId xmlns:a16="http://schemas.microsoft.com/office/drawing/2014/main" id="{55A89785-2015-7E16-C78B-2B97978A7D53}"/>
              </a:ext>
            </a:extLst>
          </p:cNvPr>
          <p:cNvSpPr>
            <a:spLocks noGrp="1" noChangeArrowheads="1"/>
          </p:cNvSpPr>
          <p:nvPr>
            <p:ph type="ftr" sz="quarter" idx="11"/>
            <p:custDataLst>
              <p:tags r:id="rId2"/>
            </p:custDataLst>
          </p:nvPr>
        </p:nvSpPr>
        <p:spPr/>
        <p:txBody>
          <a:bodyPr/>
          <a:lstStyle>
            <a:lvl1pPr>
              <a:defRPr/>
            </a:lvl1pPr>
          </a:lstStyle>
          <a:p>
            <a:r>
              <a:rPr lang="en-US" altLang="en-US"/>
              <a:t>Copyright © 2012 American Medical Association. All rights reserved.</a:t>
            </a:r>
          </a:p>
        </p:txBody>
      </p:sp>
      <p:sp>
        <p:nvSpPr>
          <p:cNvPr id="6" name="Slide Number Placeholder 5">
            <a:extLst>
              <a:ext uri="{FF2B5EF4-FFF2-40B4-BE49-F238E27FC236}">
                <a16:creationId xmlns:a16="http://schemas.microsoft.com/office/drawing/2014/main" id="{B79F1D18-5D9D-1ACD-730C-6E1EF3A9C255}"/>
              </a:ext>
            </a:extLst>
          </p:cNvPr>
          <p:cNvSpPr>
            <a:spLocks noGrp="1" noChangeArrowheads="1"/>
          </p:cNvSpPr>
          <p:nvPr>
            <p:ph type="sldNum" sz="quarter" idx="12"/>
            <p:custDataLst>
              <p:tags r:id="rId3"/>
            </p:custDataLst>
          </p:nvPr>
        </p:nvSpPr>
        <p:spPr>
          <a:ln/>
        </p:spPr>
        <p:txBody>
          <a:bodyPr/>
          <a:lstStyle>
            <a:lvl1pPr>
              <a:defRPr/>
            </a:lvl1pPr>
          </a:lstStyle>
          <a:p>
            <a:fld id="{EC6370DE-466F-489E-82AF-ECF5B8B93750}" type="slidenum">
              <a:rPr lang="en-US" altLang="en-US"/>
              <a:pPr/>
              <a:t>‹#›</a:t>
            </a:fld>
            <a:endParaRPr lang="en-US" altLang="en-US"/>
          </a:p>
        </p:txBody>
      </p:sp>
    </p:spTree>
    <p:extLst>
      <p:ext uri="{BB962C8B-B14F-4D97-AF65-F5344CB8AC3E}">
        <p14:creationId xmlns:p14="http://schemas.microsoft.com/office/powerpoint/2010/main" val="1081740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ltLang="en-US" noProof="0"/>
              <a:t>Click to edit Master title style</a:t>
            </a:r>
          </a:p>
        </p:txBody>
      </p:sp>
      <p:sp>
        <p:nvSpPr>
          <p:cNvPr id="3" name="Content Placeholder 2"/>
          <p:cNvSpPr>
            <a:spLocks noGrp="1"/>
          </p:cNvSpPr>
          <p:nvPr>
            <p:ph sz="half" idx="1"/>
          </p:nvPr>
        </p:nvSpPr>
        <p:spPr>
          <a:xfrm>
            <a:off x="609600" y="1600201"/>
            <a:ext cx="5384800" cy="4525963"/>
          </a:xfrm>
        </p:spPr>
        <p:txBody>
          <a:bodyPr/>
          <a:lstStyle/>
          <a:p>
            <a:pPr lvl="0"/>
            <a:r>
              <a:rPr lang="en-US" altLang="en-US" noProof="0"/>
              <a:t>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ltLang="en-US" noProof="0"/>
              <a:t>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5" name="Date Placeholder 3">
            <a:extLst>
              <a:ext uri="{FF2B5EF4-FFF2-40B4-BE49-F238E27FC236}">
                <a16:creationId xmlns:a16="http://schemas.microsoft.com/office/drawing/2014/main" id="{BA548F57-AAA4-0A26-05AE-A3721570535C}"/>
              </a:ext>
            </a:extLst>
          </p:cNvPr>
          <p:cNvSpPr>
            <a:spLocks noGrp="1" noChangeArrowheads="1"/>
          </p:cNvSpPr>
          <p:nvPr>
            <p:ph type="dt" sz="half" idx="10"/>
            <p:custDataLst>
              <p:tags r:id="rId1"/>
            </p:custDataLst>
          </p:nvPr>
        </p:nvSpPr>
        <p:spPr/>
        <p:txBody>
          <a:bodyPr/>
          <a:lstStyle>
            <a:lvl1pPr>
              <a:defRPr/>
            </a:lvl1pPr>
          </a:lstStyle>
          <a:p>
            <a:pPr>
              <a:defRPr kumimoji="0" sz="1200" b="0" i="0" u="none" strike="noStrike" kern="1200" cap="none" spc="0" normalizeH="0" baseline="0" noProof="0">
                <a:ln w="9525" cap="flat" cmpd="sng" algn="ctr">
                  <a:noFill/>
                  <a:prstDash val="solid"/>
                  <a:round/>
                  <a:headEnd type="none" w="med" len="med"/>
                  <a:tailEnd type="none" w="med" len="med"/>
                </a:ln>
                <a:solidFill>
                  <a:srgbClr val="898989"/>
                </a:solidFill>
                <a:effectLst/>
                <a:uLnTx/>
                <a:uFillTx/>
                <a:latin typeface="Arial" pitchFamily="34" charset="0"/>
                <a:ea typeface="ＭＳ Ｐゴシック" pitchFamily="34" charset="-128"/>
                <a:cs typeface="Arial"/>
                <a:sym typeface="Wingdings" charset="2"/>
              </a:defRPr>
            </a:pPr>
            <a:r>
              <a:rPr lang="en-US" altLang="en-US">
                <a:sym typeface="Wingdings" charset="2"/>
              </a:rPr>
              <a:t>Date of download:  mm/dd/yyyy</a:t>
            </a:r>
          </a:p>
        </p:txBody>
      </p:sp>
      <p:sp>
        <p:nvSpPr>
          <p:cNvPr id="6" name="Footer Placeholder 4">
            <a:extLst>
              <a:ext uri="{FF2B5EF4-FFF2-40B4-BE49-F238E27FC236}">
                <a16:creationId xmlns:a16="http://schemas.microsoft.com/office/drawing/2014/main" id="{3682A1A4-158B-FC2D-96EC-1A2EBBE974E7}"/>
              </a:ext>
            </a:extLst>
          </p:cNvPr>
          <p:cNvSpPr>
            <a:spLocks noGrp="1" noChangeArrowheads="1"/>
          </p:cNvSpPr>
          <p:nvPr>
            <p:ph type="ftr" sz="quarter" idx="11"/>
            <p:custDataLst>
              <p:tags r:id="rId2"/>
            </p:custDataLst>
          </p:nvPr>
        </p:nvSpPr>
        <p:spPr/>
        <p:txBody>
          <a:bodyPr/>
          <a:lstStyle>
            <a:lvl1pPr>
              <a:defRPr/>
            </a:lvl1pPr>
          </a:lstStyle>
          <a:p>
            <a:r>
              <a:rPr lang="en-US" altLang="en-US"/>
              <a:t>Copyright © 2012 American Medical Association. All rights reserved.</a:t>
            </a:r>
          </a:p>
        </p:txBody>
      </p:sp>
      <p:sp>
        <p:nvSpPr>
          <p:cNvPr id="7" name="Slide Number Placeholder 5">
            <a:extLst>
              <a:ext uri="{FF2B5EF4-FFF2-40B4-BE49-F238E27FC236}">
                <a16:creationId xmlns:a16="http://schemas.microsoft.com/office/drawing/2014/main" id="{B1336928-03DE-4829-A822-D4E12DA526CE}"/>
              </a:ext>
            </a:extLst>
          </p:cNvPr>
          <p:cNvSpPr>
            <a:spLocks noGrp="1" noChangeArrowheads="1"/>
          </p:cNvSpPr>
          <p:nvPr>
            <p:ph type="sldNum" sz="quarter" idx="12"/>
            <p:custDataLst>
              <p:tags r:id="rId3"/>
            </p:custDataLst>
          </p:nvPr>
        </p:nvSpPr>
        <p:spPr>
          <a:ln/>
        </p:spPr>
        <p:txBody>
          <a:bodyPr/>
          <a:lstStyle>
            <a:lvl1pPr>
              <a:defRPr/>
            </a:lvl1pPr>
          </a:lstStyle>
          <a:p>
            <a:fld id="{99BF73A4-FD27-4456-BA7A-8A0FC9F8AC8F}" type="slidenum">
              <a:rPr lang="en-US" altLang="en-US"/>
              <a:pPr/>
              <a:t>‹#›</a:t>
            </a:fld>
            <a:endParaRPr lang="en-US" altLang="en-US"/>
          </a:p>
        </p:txBody>
      </p:sp>
    </p:spTree>
    <p:extLst>
      <p:ext uri="{BB962C8B-B14F-4D97-AF65-F5344CB8AC3E}">
        <p14:creationId xmlns:p14="http://schemas.microsoft.com/office/powerpoint/2010/main" val="401759410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ltLang="en-US" noProof="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en-US" noProof="0"/>
              <a:t>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ltLang="en-US" noProof="0"/>
              <a:t>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en-US" noProof="0"/>
              <a:t>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ltLang="en-US" noProof="0"/>
              <a:t>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7" name="Date Placeholder 3">
            <a:extLst>
              <a:ext uri="{FF2B5EF4-FFF2-40B4-BE49-F238E27FC236}">
                <a16:creationId xmlns:a16="http://schemas.microsoft.com/office/drawing/2014/main" id="{1DA086A0-6C42-FAD7-D4BB-C2383CC0505F}"/>
              </a:ext>
            </a:extLst>
          </p:cNvPr>
          <p:cNvSpPr>
            <a:spLocks noGrp="1" noChangeArrowheads="1"/>
          </p:cNvSpPr>
          <p:nvPr>
            <p:ph type="dt" sz="half" idx="10"/>
            <p:custDataLst>
              <p:tags r:id="rId1"/>
            </p:custDataLst>
          </p:nvPr>
        </p:nvSpPr>
        <p:spPr/>
        <p:txBody>
          <a:bodyPr/>
          <a:lstStyle>
            <a:lvl1pPr>
              <a:defRPr/>
            </a:lvl1pPr>
          </a:lstStyle>
          <a:p>
            <a:pPr>
              <a:defRPr kumimoji="0" sz="1200" b="0" i="0" u="none" strike="noStrike" kern="1200" cap="none" spc="0" normalizeH="0" baseline="0" noProof="0">
                <a:ln w="9525" cap="flat" cmpd="sng" algn="ctr">
                  <a:noFill/>
                  <a:prstDash val="solid"/>
                  <a:round/>
                  <a:headEnd type="none" w="med" len="med"/>
                  <a:tailEnd type="none" w="med" len="med"/>
                </a:ln>
                <a:solidFill>
                  <a:srgbClr val="898989"/>
                </a:solidFill>
                <a:effectLst/>
                <a:uLnTx/>
                <a:uFillTx/>
                <a:latin typeface="Arial" pitchFamily="34" charset="0"/>
                <a:ea typeface="ＭＳ Ｐゴシック" pitchFamily="34" charset="-128"/>
                <a:cs typeface="Arial"/>
                <a:sym typeface="Wingdings" charset="2"/>
              </a:defRPr>
            </a:pPr>
            <a:r>
              <a:rPr lang="en-US" altLang="en-US">
                <a:sym typeface="Wingdings" charset="2"/>
              </a:rPr>
              <a:t>Date of download:  mm/dd/yyyy</a:t>
            </a:r>
          </a:p>
        </p:txBody>
      </p:sp>
      <p:sp>
        <p:nvSpPr>
          <p:cNvPr id="8" name="Footer Placeholder 4">
            <a:extLst>
              <a:ext uri="{FF2B5EF4-FFF2-40B4-BE49-F238E27FC236}">
                <a16:creationId xmlns:a16="http://schemas.microsoft.com/office/drawing/2014/main" id="{F0EC4DBA-BF9F-01B6-10B9-414F36F72A9F}"/>
              </a:ext>
            </a:extLst>
          </p:cNvPr>
          <p:cNvSpPr>
            <a:spLocks noGrp="1" noChangeArrowheads="1"/>
          </p:cNvSpPr>
          <p:nvPr>
            <p:ph type="ftr" sz="quarter" idx="11"/>
            <p:custDataLst>
              <p:tags r:id="rId2"/>
            </p:custDataLst>
          </p:nvPr>
        </p:nvSpPr>
        <p:spPr/>
        <p:txBody>
          <a:bodyPr/>
          <a:lstStyle>
            <a:lvl1pPr>
              <a:defRPr/>
            </a:lvl1pPr>
          </a:lstStyle>
          <a:p>
            <a:r>
              <a:rPr lang="en-US" altLang="en-US"/>
              <a:t>Copyright © 2012 American Medical Association. All rights reserved.</a:t>
            </a:r>
          </a:p>
        </p:txBody>
      </p:sp>
      <p:sp>
        <p:nvSpPr>
          <p:cNvPr id="9" name="Slide Number Placeholder 5">
            <a:extLst>
              <a:ext uri="{FF2B5EF4-FFF2-40B4-BE49-F238E27FC236}">
                <a16:creationId xmlns:a16="http://schemas.microsoft.com/office/drawing/2014/main" id="{927086D2-F8A6-9910-E24C-D5CCFDA5E0F2}"/>
              </a:ext>
            </a:extLst>
          </p:cNvPr>
          <p:cNvSpPr>
            <a:spLocks noGrp="1" noChangeArrowheads="1"/>
          </p:cNvSpPr>
          <p:nvPr>
            <p:ph type="sldNum" sz="quarter" idx="12"/>
            <p:custDataLst>
              <p:tags r:id="rId3"/>
            </p:custDataLst>
          </p:nvPr>
        </p:nvSpPr>
        <p:spPr>
          <a:ln/>
        </p:spPr>
        <p:txBody>
          <a:bodyPr/>
          <a:lstStyle>
            <a:lvl1pPr>
              <a:defRPr/>
            </a:lvl1pPr>
          </a:lstStyle>
          <a:p>
            <a:fld id="{BF2D139D-71E9-44BD-A535-4A946E6A2351}" type="slidenum">
              <a:rPr lang="en-US" altLang="en-US"/>
              <a:pPr/>
              <a:t>‹#›</a:t>
            </a:fld>
            <a:endParaRPr lang="en-US" altLang="en-US"/>
          </a:p>
        </p:txBody>
      </p:sp>
    </p:spTree>
    <p:extLst>
      <p:ext uri="{BB962C8B-B14F-4D97-AF65-F5344CB8AC3E}">
        <p14:creationId xmlns:p14="http://schemas.microsoft.com/office/powerpoint/2010/main" val="363886188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725B3-6D58-7D4A-AB7A-6260D784AA5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02301AF-D032-F340-9669-E157A2BEB15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A793F1-7A84-2042-9BA2-E378C2B995BE}"/>
              </a:ext>
            </a:extLst>
          </p:cNvPr>
          <p:cNvSpPr>
            <a:spLocks noGrp="1"/>
          </p:cNvSpPr>
          <p:nvPr>
            <p:ph type="dt" sz="half" idx="10"/>
          </p:nvPr>
        </p:nvSpPr>
        <p:spPr/>
        <p:txBody>
          <a:bodyPr/>
          <a:lstStyle/>
          <a:p>
            <a:fld id="{D2B93003-78B7-1C45-8FD8-14EE72603652}" type="datetimeFigureOut">
              <a:rPr lang="en-US" smtClean="0"/>
              <a:t>6/26/2026</a:t>
            </a:fld>
            <a:endParaRPr lang="en-US"/>
          </a:p>
        </p:txBody>
      </p:sp>
      <p:sp>
        <p:nvSpPr>
          <p:cNvPr id="5" name="Footer Placeholder 4">
            <a:extLst>
              <a:ext uri="{FF2B5EF4-FFF2-40B4-BE49-F238E27FC236}">
                <a16:creationId xmlns:a16="http://schemas.microsoft.com/office/drawing/2014/main" id="{665FA383-0DCA-3E42-BF07-185DD7143C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EC074E-CD0A-8C46-BB1D-9E0192004D0F}"/>
              </a:ext>
            </a:extLst>
          </p:cNvPr>
          <p:cNvSpPr>
            <a:spLocks noGrp="1"/>
          </p:cNvSpPr>
          <p:nvPr>
            <p:ph type="sldNum" sz="quarter" idx="12"/>
          </p:nvPr>
        </p:nvSpPr>
        <p:spPr/>
        <p:txBody>
          <a:bodyPr/>
          <a:lstStyle/>
          <a:p>
            <a:fld id="{B4DD128A-CE63-8244-BCA0-7BC048DBD061}" type="slidenum">
              <a:rPr lang="en-US" smtClean="0"/>
              <a:t>‹#›</a:t>
            </a:fld>
            <a:endParaRPr lang="en-US"/>
          </a:p>
        </p:txBody>
      </p:sp>
    </p:spTree>
    <p:extLst>
      <p:ext uri="{BB962C8B-B14F-4D97-AF65-F5344CB8AC3E}">
        <p14:creationId xmlns:p14="http://schemas.microsoft.com/office/powerpoint/2010/main" val="41984373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ltLang="en-US" noProof="0"/>
              <a:t>Click to edit Master title style</a:t>
            </a:r>
          </a:p>
        </p:txBody>
      </p:sp>
      <p:sp>
        <p:nvSpPr>
          <p:cNvPr id="3" name="Date Placeholder 3">
            <a:extLst>
              <a:ext uri="{FF2B5EF4-FFF2-40B4-BE49-F238E27FC236}">
                <a16:creationId xmlns:a16="http://schemas.microsoft.com/office/drawing/2014/main" id="{3594F848-96F8-8A1C-BD1C-8D0EA66D2FCB}"/>
              </a:ext>
            </a:extLst>
          </p:cNvPr>
          <p:cNvSpPr>
            <a:spLocks noGrp="1" noChangeArrowheads="1"/>
          </p:cNvSpPr>
          <p:nvPr>
            <p:ph type="dt" sz="half" idx="10"/>
            <p:custDataLst>
              <p:tags r:id="rId1"/>
            </p:custDataLst>
          </p:nvPr>
        </p:nvSpPr>
        <p:spPr/>
        <p:txBody>
          <a:bodyPr/>
          <a:lstStyle>
            <a:lvl1pPr>
              <a:defRPr/>
            </a:lvl1pPr>
          </a:lstStyle>
          <a:p>
            <a:pPr>
              <a:defRPr kumimoji="0" sz="1200" b="0" i="0" u="none" strike="noStrike" kern="1200" cap="none" spc="0" normalizeH="0" baseline="0" noProof="0">
                <a:ln w="9525" cap="flat" cmpd="sng" algn="ctr">
                  <a:noFill/>
                  <a:prstDash val="solid"/>
                  <a:round/>
                  <a:headEnd type="none" w="med" len="med"/>
                  <a:tailEnd type="none" w="med" len="med"/>
                </a:ln>
                <a:solidFill>
                  <a:srgbClr val="898989"/>
                </a:solidFill>
                <a:effectLst/>
                <a:uLnTx/>
                <a:uFillTx/>
                <a:latin typeface="Arial" pitchFamily="34" charset="0"/>
                <a:ea typeface="ＭＳ Ｐゴシック" pitchFamily="34" charset="-128"/>
                <a:cs typeface="Arial"/>
                <a:sym typeface="Wingdings" charset="2"/>
              </a:defRPr>
            </a:pPr>
            <a:r>
              <a:rPr lang="en-US" altLang="en-US">
                <a:sym typeface="Wingdings" charset="2"/>
              </a:rPr>
              <a:t>Date of download:  mm/dd/yyyy</a:t>
            </a:r>
          </a:p>
        </p:txBody>
      </p:sp>
      <p:sp>
        <p:nvSpPr>
          <p:cNvPr id="4" name="Footer Placeholder 4">
            <a:extLst>
              <a:ext uri="{FF2B5EF4-FFF2-40B4-BE49-F238E27FC236}">
                <a16:creationId xmlns:a16="http://schemas.microsoft.com/office/drawing/2014/main" id="{2C11DE10-6434-BB94-DE20-A6EE48FD636A}"/>
              </a:ext>
            </a:extLst>
          </p:cNvPr>
          <p:cNvSpPr>
            <a:spLocks noGrp="1" noChangeArrowheads="1"/>
          </p:cNvSpPr>
          <p:nvPr>
            <p:ph type="ftr" sz="quarter" idx="11"/>
            <p:custDataLst>
              <p:tags r:id="rId2"/>
            </p:custDataLst>
          </p:nvPr>
        </p:nvSpPr>
        <p:spPr/>
        <p:txBody>
          <a:bodyPr/>
          <a:lstStyle>
            <a:lvl1pPr>
              <a:defRPr/>
            </a:lvl1pPr>
          </a:lstStyle>
          <a:p>
            <a:r>
              <a:rPr lang="en-US" altLang="en-US"/>
              <a:t>Copyright © 2012 American Medical Association. All rights reserved.</a:t>
            </a:r>
          </a:p>
        </p:txBody>
      </p:sp>
      <p:sp>
        <p:nvSpPr>
          <p:cNvPr id="5" name="Slide Number Placeholder 5">
            <a:extLst>
              <a:ext uri="{FF2B5EF4-FFF2-40B4-BE49-F238E27FC236}">
                <a16:creationId xmlns:a16="http://schemas.microsoft.com/office/drawing/2014/main" id="{4860F24B-F2CB-77F6-E92A-7AB5C5A089C5}"/>
              </a:ext>
            </a:extLst>
          </p:cNvPr>
          <p:cNvSpPr>
            <a:spLocks noGrp="1" noChangeArrowheads="1"/>
          </p:cNvSpPr>
          <p:nvPr>
            <p:ph type="sldNum" sz="quarter" idx="12"/>
            <p:custDataLst>
              <p:tags r:id="rId3"/>
            </p:custDataLst>
          </p:nvPr>
        </p:nvSpPr>
        <p:spPr>
          <a:ln/>
        </p:spPr>
        <p:txBody>
          <a:bodyPr/>
          <a:lstStyle>
            <a:lvl1pPr>
              <a:defRPr/>
            </a:lvl1pPr>
          </a:lstStyle>
          <a:p>
            <a:fld id="{FC5BAE3A-2879-447F-8768-86364F31DD1C}" type="slidenum">
              <a:rPr lang="en-US" altLang="en-US"/>
              <a:pPr/>
              <a:t>‹#›</a:t>
            </a:fld>
            <a:endParaRPr lang="en-US" altLang="en-US"/>
          </a:p>
        </p:txBody>
      </p:sp>
    </p:spTree>
    <p:extLst>
      <p:ext uri="{BB962C8B-B14F-4D97-AF65-F5344CB8AC3E}">
        <p14:creationId xmlns:p14="http://schemas.microsoft.com/office/powerpoint/2010/main" val="3887972953"/>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BE460352-FB81-F064-D7F1-848B61142E46}"/>
              </a:ext>
            </a:extLst>
          </p:cNvPr>
          <p:cNvSpPr>
            <a:spLocks noGrp="1" noChangeArrowheads="1"/>
          </p:cNvSpPr>
          <p:nvPr>
            <p:ph type="dt" sz="half" idx="10"/>
            <p:custDataLst>
              <p:tags r:id="rId1"/>
            </p:custDataLst>
          </p:nvPr>
        </p:nvSpPr>
        <p:spPr/>
        <p:txBody>
          <a:bodyPr/>
          <a:lstStyle>
            <a:lvl1pPr>
              <a:defRPr/>
            </a:lvl1pPr>
          </a:lstStyle>
          <a:p>
            <a:pPr>
              <a:defRPr kumimoji="0" sz="1200" b="0" i="0" u="none" strike="noStrike" kern="1200" cap="none" spc="0" normalizeH="0" baseline="0" noProof="0">
                <a:ln w="9525" cap="flat" cmpd="sng" algn="ctr">
                  <a:noFill/>
                  <a:prstDash val="solid"/>
                  <a:round/>
                  <a:headEnd type="none" w="med" len="med"/>
                  <a:tailEnd type="none" w="med" len="med"/>
                </a:ln>
                <a:solidFill>
                  <a:srgbClr val="898989"/>
                </a:solidFill>
                <a:effectLst/>
                <a:uLnTx/>
                <a:uFillTx/>
                <a:latin typeface="Arial" pitchFamily="34" charset="0"/>
                <a:ea typeface="ＭＳ Ｐゴシック" pitchFamily="34" charset="-128"/>
                <a:cs typeface="Arial"/>
                <a:sym typeface="Wingdings" charset="2"/>
              </a:defRPr>
            </a:pPr>
            <a:r>
              <a:rPr lang="en-US" altLang="en-US">
                <a:sym typeface="Wingdings" charset="2"/>
              </a:rPr>
              <a:t>Date of download:  mm/dd/yyyy</a:t>
            </a:r>
          </a:p>
        </p:txBody>
      </p:sp>
      <p:sp>
        <p:nvSpPr>
          <p:cNvPr id="3" name="Footer Placeholder 4">
            <a:extLst>
              <a:ext uri="{FF2B5EF4-FFF2-40B4-BE49-F238E27FC236}">
                <a16:creationId xmlns:a16="http://schemas.microsoft.com/office/drawing/2014/main" id="{CBCC4E13-74A3-BDD7-D040-4C9152972028}"/>
              </a:ext>
            </a:extLst>
          </p:cNvPr>
          <p:cNvSpPr>
            <a:spLocks noGrp="1" noChangeArrowheads="1"/>
          </p:cNvSpPr>
          <p:nvPr>
            <p:ph type="ftr" sz="quarter" idx="11"/>
            <p:custDataLst>
              <p:tags r:id="rId2"/>
            </p:custDataLst>
          </p:nvPr>
        </p:nvSpPr>
        <p:spPr/>
        <p:txBody>
          <a:bodyPr/>
          <a:lstStyle>
            <a:lvl1pPr>
              <a:defRPr/>
            </a:lvl1pPr>
          </a:lstStyle>
          <a:p>
            <a:r>
              <a:rPr lang="en-US" altLang="en-US"/>
              <a:t>Copyright © 2012 American Medical Association. All rights reserved.</a:t>
            </a:r>
          </a:p>
        </p:txBody>
      </p:sp>
      <p:sp>
        <p:nvSpPr>
          <p:cNvPr id="4" name="Slide Number Placeholder 5">
            <a:extLst>
              <a:ext uri="{FF2B5EF4-FFF2-40B4-BE49-F238E27FC236}">
                <a16:creationId xmlns:a16="http://schemas.microsoft.com/office/drawing/2014/main" id="{2A0E47BE-7880-111A-7118-75110BDA208C}"/>
              </a:ext>
            </a:extLst>
          </p:cNvPr>
          <p:cNvSpPr>
            <a:spLocks noGrp="1" noChangeArrowheads="1"/>
          </p:cNvSpPr>
          <p:nvPr>
            <p:ph type="sldNum" sz="quarter" idx="12"/>
            <p:custDataLst>
              <p:tags r:id="rId3"/>
            </p:custDataLst>
          </p:nvPr>
        </p:nvSpPr>
        <p:spPr>
          <a:ln/>
        </p:spPr>
        <p:txBody>
          <a:bodyPr/>
          <a:lstStyle>
            <a:lvl1pPr>
              <a:defRPr/>
            </a:lvl1pPr>
          </a:lstStyle>
          <a:p>
            <a:fld id="{FDA55654-DE2F-4992-B954-B9A577F08D41}" type="slidenum">
              <a:rPr lang="en-US" altLang="en-US"/>
              <a:pPr/>
              <a:t>‹#›</a:t>
            </a:fld>
            <a:endParaRPr lang="en-US" altLang="en-US"/>
          </a:p>
        </p:txBody>
      </p:sp>
    </p:spTree>
    <p:extLst>
      <p:ext uri="{BB962C8B-B14F-4D97-AF65-F5344CB8AC3E}">
        <p14:creationId xmlns:p14="http://schemas.microsoft.com/office/powerpoint/2010/main" val="1427063947"/>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ltLang="en-US" noProof="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en-US" noProof="0"/>
              <a:t>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en-US" noProof="0"/>
              <a:t>Edit Master text styles</a:t>
            </a:r>
          </a:p>
        </p:txBody>
      </p:sp>
      <p:sp>
        <p:nvSpPr>
          <p:cNvPr id="5" name="Date Placeholder 3">
            <a:extLst>
              <a:ext uri="{FF2B5EF4-FFF2-40B4-BE49-F238E27FC236}">
                <a16:creationId xmlns:a16="http://schemas.microsoft.com/office/drawing/2014/main" id="{833E1830-5F78-4AAB-4340-8028AE1BB7E6}"/>
              </a:ext>
            </a:extLst>
          </p:cNvPr>
          <p:cNvSpPr>
            <a:spLocks noGrp="1" noChangeArrowheads="1"/>
          </p:cNvSpPr>
          <p:nvPr>
            <p:ph type="dt" sz="half" idx="10"/>
            <p:custDataLst>
              <p:tags r:id="rId1"/>
            </p:custDataLst>
          </p:nvPr>
        </p:nvSpPr>
        <p:spPr/>
        <p:txBody>
          <a:bodyPr/>
          <a:lstStyle>
            <a:lvl1pPr>
              <a:defRPr/>
            </a:lvl1pPr>
          </a:lstStyle>
          <a:p>
            <a:pPr>
              <a:defRPr kumimoji="0" sz="1200" b="0" i="0" u="none" strike="noStrike" kern="1200" cap="none" spc="0" normalizeH="0" baseline="0" noProof="0">
                <a:ln w="9525" cap="flat" cmpd="sng" algn="ctr">
                  <a:noFill/>
                  <a:prstDash val="solid"/>
                  <a:round/>
                  <a:headEnd type="none" w="med" len="med"/>
                  <a:tailEnd type="none" w="med" len="med"/>
                </a:ln>
                <a:solidFill>
                  <a:srgbClr val="898989"/>
                </a:solidFill>
                <a:effectLst/>
                <a:uLnTx/>
                <a:uFillTx/>
                <a:latin typeface="Arial" pitchFamily="34" charset="0"/>
                <a:ea typeface="ＭＳ Ｐゴシック" pitchFamily="34" charset="-128"/>
                <a:cs typeface="Arial"/>
                <a:sym typeface="Wingdings" charset="2"/>
              </a:defRPr>
            </a:pPr>
            <a:r>
              <a:rPr lang="en-US" altLang="en-US">
                <a:sym typeface="Wingdings" charset="2"/>
              </a:rPr>
              <a:t>Date of download:  mm/dd/yyyy</a:t>
            </a:r>
          </a:p>
        </p:txBody>
      </p:sp>
      <p:sp>
        <p:nvSpPr>
          <p:cNvPr id="6" name="Footer Placeholder 4">
            <a:extLst>
              <a:ext uri="{FF2B5EF4-FFF2-40B4-BE49-F238E27FC236}">
                <a16:creationId xmlns:a16="http://schemas.microsoft.com/office/drawing/2014/main" id="{1574EB7C-19F0-1686-96DD-FCA0533785F7}"/>
              </a:ext>
            </a:extLst>
          </p:cNvPr>
          <p:cNvSpPr>
            <a:spLocks noGrp="1" noChangeArrowheads="1"/>
          </p:cNvSpPr>
          <p:nvPr>
            <p:ph type="ftr" sz="quarter" idx="11"/>
            <p:custDataLst>
              <p:tags r:id="rId2"/>
            </p:custDataLst>
          </p:nvPr>
        </p:nvSpPr>
        <p:spPr/>
        <p:txBody>
          <a:bodyPr/>
          <a:lstStyle>
            <a:lvl1pPr>
              <a:defRPr/>
            </a:lvl1pPr>
          </a:lstStyle>
          <a:p>
            <a:r>
              <a:rPr lang="en-US" altLang="en-US"/>
              <a:t>Copyright © 2012 American Medical Association. All rights reserved.</a:t>
            </a:r>
          </a:p>
        </p:txBody>
      </p:sp>
      <p:sp>
        <p:nvSpPr>
          <p:cNvPr id="7" name="Slide Number Placeholder 5">
            <a:extLst>
              <a:ext uri="{FF2B5EF4-FFF2-40B4-BE49-F238E27FC236}">
                <a16:creationId xmlns:a16="http://schemas.microsoft.com/office/drawing/2014/main" id="{E876DC25-9937-00A7-3CCA-09FB030A3CFE}"/>
              </a:ext>
            </a:extLst>
          </p:cNvPr>
          <p:cNvSpPr>
            <a:spLocks noGrp="1" noChangeArrowheads="1"/>
          </p:cNvSpPr>
          <p:nvPr>
            <p:ph type="sldNum" sz="quarter" idx="12"/>
            <p:custDataLst>
              <p:tags r:id="rId3"/>
            </p:custDataLst>
          </p:nvPr>
        </p:nvSpPr>
        <p:spPr>
          <a:ln/>
        </p:spPr>
        <p:txBody>
          <a:bodyPr/>
          <a:lstStyle>
            <a:lvl1pPr>
              <a:defRPr/>
            </a:lvl1pPr>
          </a:lstStyle>
          <a:p>
            <a:fld id="{70245FCE-8115-4471-8909-35DCF7511A68}" type="slidenum">
              <a:rPr lang="en-US" altLang="en-US"/>
              <a:pPr/>
              <a:t>‹#›</a:t>
            </a:fld>
            <a:endParaRPr lang="en-US" altLang="en-US"/>
          </a:p>
        </p:txBody>
      </p:sp>
    </p:spTree>
    <p:extLst>
      <p:ext uri="{BB962C8B-B14F-4D97-AF65-F5344CB8AC3E}">
        <p14:creationId xmlns:p14="http://schemas.microsoft.com/office/powerpoint/2010/main" val="1829561731"/>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ltLang="en-US" noProof="0"/>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altLang="en-US" noProof="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en-US" noProof="0"/>
              <a:t>Edit Master text styles</a:t>
            </a:r>
          </a:p>
        </p:txBody>
      </p:sp>
      <p:sp>
        <p:nvSpPr>
          <p:cNvPr id="5" name="Date Placeholder 3">
            <a:extLst>
              <a:ext uri="{FF2B5EF4-FFF2-40B4-BE49-F238E27FC236}">
                <a16:creationId xmlns:a16="http://schemas.microsoft.com/office/drawing/2014/main" id="{691938DC-540F-1028-504E-6018B755A991}"/>
              </a:ext>
            </a:extLst>
          </p:cNvPr>
          <p:cNvSpPr>
            <a:spLocks noGrp="1" noChangeArrowheads="1"/>
          </p:cNvSpPr>
          <p:nvPr>
            <p:ph type="dt" sz="half" idx="10"/>
            <p:custDataLst>
              <p:tags r:id="rId1"/>
            </p:custDataLst>
          </p:nvPr>
        </p:nvSpPr>
        <p:spPr/>
        <p:txBody>
          <a:bodyPr/>
          <a:lstStyle>
            <a:lvl1pPr>
              <a:defRPr/>
            </a:lvl1pPr>
          </a:lstStyle>
          <a:p>
            <a:pPr>
              <a:defRPr kumimoji="0" sz="1200" b="0" i="0" u="none" strike="noStrike" kern="1200" cap="none" spc="0" normalizeH="0" baseline="0" noProof="0">
                <a:ln w="9525" cap="flat" cmpd="sng" algn="ctr">
                  <a:noFill/>
                  <a:prstDash val="solid"/>
                  <a:round/>
                  <a:headEnd type="none" w="med" len="med"/>
                  <a:tailEnd type="none" w="med" len="med"/>
                </a:ln>
                <a:solidFill>
                  <a:srgbClr val="898989"/>
                </a:solidFill>
                <a:effectLst/>
                <a:uLnTx/>
                <a:uFillTx/>
                <a:latin typeface="Arial" pitchFamily="34" charset="0"/>
                <a:ea typeface="ＭＳ Ｐゴシック" pitchFamily="34" charset="-128"/>
                <a:cs typeface="Arial"/>
                <a:sym typeface="Wingdings" charset="2"/>
              </a:defRPr>
            </a:pPr>
            <a:r>
              <a:rPr lang="en-US" altLang="en-US">
                <a:sym typeface="Wingdings" charset="2"/>
              </a:rPr>
              <a:t>Date of download:  mm/dd/yyyy</a:t>
            </a:r>
          </a:p>
        </p:txBody>
      </p:sp>
      <p:sp>
        <p:nvSpPr>
          <p:cNvPr id="6" name="Footer Placeholder 4">
            <a:extLst>
              <a:ext uri="{FF2B5EF4-FFF2-40B4-BE49-F238E27FC236}">
                <a16:creationId xmlns:a16="http://schemas.microsoft.com/office/drawing/2014/main" id="{A3E9F390-6178-647F-32E7-0435D3C201DC}"/>
              </a:ext>
            </a:extLst>
          </p:cNvPr>
          <p:cNvSpPr>
            <a:spLocks noGrp="1" noChangeArrowheads="1"/>
          </p:cNvSpPr>
          <p:nvPr>
            <p:ph type="ftr" sz="quarter" idx="11"/>
            <p:custDataLst>
              <p:tags r:id="rId2"/>
            </p:custDataLst>
          </p:nvPr>
        </p:nvSpPr>
        <p:spPr/>
        <p:txBody>
          <a:bodyPr/>
          <a:lstStyle>
            <a:lvl1pPr>
              <a:defRPr/>
            </a:lvl1pPr>
          </a:lstStyle>
          <a:p>
            <a:r>
              <a:rPr lang="en-US" altLang="en-US"/>
              <a:t>Copyright © 2012 American Medical Association. All rights reserved.</a:t>
            </a:r>
          </a:p>
        </p:txBody>
      </p:sp>
      <p:sp>
        <p:nvSpPr>
          <p:cNvPr id="7" name="Slide Number Placeholder 5">
            <a:extLst>
              <a:ext uri="{FF2B5EF4-FFF2-40B4-BE49-F238E27FC236}">
                <a16:creationId xmlns:a16="http://schemas.microsoft.com/office/drawing/2014/main" id="{C55AB0F2-4B1B-04E3-E328-86A509D46BA6}"/>
              </a:ext>
            </a:extLst>
          </p:cNvPr>
          <p:cNvSpPr>
            <a:spLocks noGrp="1" noChangeArrowheads="1"/>
          </p:cNvSpPr>
          <p:nvPr>
            <p:ph type="sldNum" sz="quarter" idx="12"/>
            <p:custDataLst>
              <p:tags r:id="rId3"/>
            </p:custDataLst>
          </p:nvPr>
        </p:nvSpPr>
        <p:spPr>
          <a:ln/>
        </p:spPr>
        <p:txBody>
          <a:bodyPr/>
          <a:lstStyle>
            <a:lvl1pPr>
              <a:defRPr/>
            </a:lvl1pPr>
          </a:lstStyle>
          <a:p>
            <a:fld id="{5889BE86-3153-43A1-88D2-CCD3DC9458C7}" type="slidenum">
              <a:rPr lang="en-US" altLang="en-US"/>
              <a:pPr/>
              <a:t>‹#›</a:t>
            </a:fld>
            <a:endParaRPr lang="en-US" altLang="en-US"/>
          </a:p>
        </p:txBody>
      </p:sp>
    </p:spTree>
    <p:extLst>
      <p:ext uri="{BB962C8B-B14F-4D97-AF65-F5344CB8AC3E}">
        <p14:creationId xmlns:p14="http://schemas.microsoft.com/office/powerpoint/2010/main" val="3532997434"/>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ltLang="en-US" noProof="0"/>
              <a:t>Click to edit Master title style</a:t>
            </a:r>
          </a:p>
        </p:txBody>
      </p:sp>
      <p:sp>
        <p:nvSpPr>
          <p:cNvPr id="3" name="Vertical Text Placeholder 2"/>
          <p:cNvSpPr>
            <a:spLocks noGrp="1"/>
          </p:cNvSpPr>
          <p:nvPr>
            <p:ph type="body" orient="vert" idx="1"/>
          </p:nvPr>
        </p:nvSpPr>
        <p:spPr>
          <a:xfrm>
            <a:off x="609600" y="1600200"/>
            <a:ext cx="10972800" cy="4525962"/>
          </a:xfrm>
        </p:spPr>
        <p:txBody>
          <a:bodyPr vert="eaVert"/>
          <a:lstStyle/>
          <a:p>
            <a:pPr lvl="0"/>
            <a:r>
              <a:rPr lang="en-US" altLang="en-US" noProof="0"/>
              <a:t>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4" name="Date Placeholder 3">
            <a:extLst>
              <a:ext uri="{FF2B5EF4-FFF2-40B4-BE49-F238E27FC236}">
                <a16:creationId xmlns:a16="http://schemas.microsoft.com/office/drawing/2014/main" id="{FF60EF1E-914C-8AD0-97E2-B69BC8D78C77}"/>
              </a:ext>
            </a:extLst>
          </p:cNvPr>
          <p:cNvSpPr>
            <a:spLocks noGrp="1" noChangeArrowheads="1"/>
          </p:cNvSpPr>
          <p:nvPr>
            <p:ph type="dt" sz="half" idx="10"/>
            <p:custDataLst>
              <p:tags r:id="rId1"/>
            </p:custDataLst>
          </p:nvPr>
        </p:nvSpPr>
        <p:spPr/>
        <p:txBody>
          <a:bodyPr/>
          <a:lstStyle>
            <a:lvl1pPr>
              <a:defRPr/>
            </a:lvl1pPr>
          </a:lstStyle>
          <a:p>
            <a:pPr>
              <a:defRPr kumimoji="0" sz="1200" b="0" i="0" u="none" strike="noStrike" kern="1200" cap="none" spc="0" normalizeH="0" baseline="0" noProof="0">
                <a:ln w="9525" cap="flat" cmpd="sng" algn="ctr">
                  <a:noFill/>
                  <a:prstDash val="solid"/>
                  <a:round/>
                  <a:headEnd type="none" w="med" len="med"/>
                  <a:tailEnd type="none" w="med" len="med"/>
                </a:ln>
                <a:solidFill>
                  <a:srgbClr val="898989"/>
                </a:solidFill>
                <a:effectLst/>
                <a:uLnTx/>
                <a:uFillTx/>
                <a:latin typeface="Arial" pitchFamily="34" charset="0"/>
                <a:ea typeface="ＭＳ Ｐゴシック" pitchFamily="34" charset="-128"/>
                <a:cs typeface="Arial"/>
                <a:sym typeface="Wingdings" charset="2"/>
              </a:defRPr>
            </a:pPr>
            <a:r>
              <a:rPr lang="en-US" altLang="en-US">
                <a:sym typeface="Wingdings" charset="2"/>
              </a:rPr>
              <a:t>Date of download:  mm/dd/yyyy</a:t>
            </a:r>
          </a:p>
        </p:txBody>
      </p:sp>
      <p:sp>
        <p:nvSpPr>
          <p:cNvPr id="5" name="Footer Placeholder 4">
            <a:extLst>
              <a:ext uri="{FF2B5EF4-FFF2-40B4-BE49-F238E27FC236}">
                <a16:creationId xmlns:a16="http://schemas.microsoft.com/office/drawing/2014/main" id="{8A2A0B74-8B7E-5DAD-6AC7-7428BC0D0FA7}"/>
              </a:ext>
            </a:extLst>
          </p:cNvPr>
          <p:cNvSpPr>
            <a:spLocks noGrp="1" noChangeArrowheads="1"/>
          </p:cNvSpPr>
          <p:nvPr>
            <p:ph type="ftr" sz="quarter" idx="11"/>
            <p:custDataLst>
              <p:tags r:id="rId2"/>
            </p:custDataLst>
          </p:nvPr>
        </p:nvSpPr>
        <p:spPr/>
        <p:txBody>
          <a:bodyPr/>
          <a:lstStyle>
            <a:lvl1pPr>
              <a:defRPr/>
            </a:lvl1pPr>
          </a:lstStyle>
          <a:p>
            <a:r>
              <a:rPr lang="en-US" altLang="en-US"/>
              <a:t>Copyright © 2012 American Medical Association. All rights reserved.</a:t>
            </a:r>
          </a:p>
        </p:txBody>
      </p:sp>
      <p:sp>
        <p:nvSpPr>
          <p:cNvPr id="6" name="Slide Number Placeholder 5">
            <a:extLst>
              <a:ext uri="{FF2B5EF4-FFF2-40B4-BE49-F238E27FC236}">
                <a16:creationId xmlns:a16="http://schemas.microsoft.com/office/drawing/2014/main" id="{3DC2AD95-0AC3-B2C1-9889-62F3F6CBD0A6}"/>
              </a:ext>
            </a:extLst>
          </p:cNvPr>
          <p:cNvSpPr>
            <a:spLocks noGrp="1" noChangeArrowheads="1"/>
          </p:cNvSpPr>
          <p:nvPr>
            <p:ph type="sldNum" sz="quarter" idx="12"/>
            <p:custDataLst>
              <p:tags r:id="rId3"/>
            </p:custDataLst>
          </p:nvPr>
        </p:nvSpPr>
        <p:spPr>
          <a:ln/>
        </p:spPr>
        <p:txBody>
          <a:bodyPr/>
          <a:lstStyle>
            <a:lvl1pPr>
              <a:defRPr/>
            </a:lvl1pPr>
          </a:lstStyle>
          <a:p>
            <a:fld id="{DC66FB86-907D-44D7-9527-E8C0D0295E8A}" type="slidenum">
              <a:rPr lang="en-US" altLang="en-US"/>
              <a:pPr/>
              <a:t>‹#›</a:t>
            </a:fld>
            <a:endParaRPr lang="en-US" altLang="en-US"/>
          </a:p>
        </p:txBody>
      </p:sp>
    </p:spTree>
    <p:extLst>
      <p:ext uri="{BB962C8B-B14F-4D97-AF65-F5344CB8AC3E}">
        <p14:creationId xmlns:p14="http://schemas.microsoft.com/office/powerpoint/2010/main" val="790695989"/>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ltLang="en-US" noProof="0"/>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ltLang="en-US" noProof="0"/>
              <a:t>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4" name="Date Placeholder 3">
            <a:extLst>
              <a:ext uri="{FF2B5EF4-FFF2-40B4-BE49-F238E27FC236}">
                <a16:creationId xmlns:a16="http://schemas.microsoft.com/office/drawing/2014/main" id="{97B83483-84EF-03F4-C512-55724EB27B8B}"/>
              </a:ext>
            </a:extLst>
          </p:cNvPr>
          <p:cNvSpPr>
            <a:spLocks noGrp="1" noChangeArrowheads="1"/>
          </p:cNvSpPr>
          <p:nvPr>
            <p:ph type="dt" sz="half" idx="10"/>
            <p:custDataLst>
              <p:tags r:id="rId1"/>
            </p:custDataLst>
          </p:nvPr>
        </p:nvSpPr>
        <p:spPr/>
        <p:txBody>
          <a:bodyPr/>
          <a:lstStyle>
            <a:lvl1pPr>
              <a:defRPr/>
            </a:lvl1pPr>
          </a:lstStyle>
          <a:p>
            <a:pPr>
              <a:defRPr kumimoji="0" sz="1200" b="0" i="0" u="none" strike="noStrike" kern="1200" cap="none" spc="0" normalizeH="0" baseline="0" noProof="0">
                <a:ln w="9525" cap="flat" cmpd="sng" algn="ctr">
                  <a:noFill/>
                  <a:prstDash val="solid"/>
                  <a:round/>
                  <a:headEnd type="none" w="med" len="med"/>
                  <a:tailEnd type="none" w="med" len="med"/>
                </a:ln>
                <a:solidFill>
                  <a:srgbClr val="898989"/>
                </a:solidFill>
                <a:effectLst/>
                <a:uLnTx/>
                <a:uFillTx/>
                <a:latin typeface="Arial" pitchFamily="34" charset="0"/>
                <a:ea typeface="ＭＳ Ｐゴシック" pitchFamily="34" charset="-128"/>
                <a:cs typeface="Arial"/>
                <a:sym typeface="Wingdings" charset="2"/>
              </a:defRPr>
            </a:pPr>
            <a:r>
              <a:rPr lang="en-US" altLang="en-US">
                <a:sym typeface="Wingdings" charset="2"/>
              </a:rPr>
              <a:t>Date of download:  mm/dd/yyyy</a:t>
            </a:r>
          </a:p>
        </p:txBody>
      </p:sp>
      <p:sp>
        <p:nvSpPr>
          <p:cNvPr id="5" name="Footer Placeholder 4">
            <a:extLst>
              <a:ext uri="{FF2B5EF4-FFF2-40B4-BE49-F238E27FC236}">
                <a16:creationId xmlns:a16="http://schemas.microsoft.com/office/drawing/2014/main" id="{438DF8F6-86D2-80D8-C16F-73A7FE28489A}"/>
              </a:ext>
            </a:extLst>
          </p:cNvPr>
          <p:cNvSpPr>
            <a:spLocks noGrp="1" noChangeArrowheads="1"/>
          </p:cNvSpPr>
          <p:nvPr>
            <p:ph type="ftr" sz="quarter" idx="11"/>
            <p:custDataLst>
              <p:tags r:id="rId2"/>
            </p:custDataLst>
          </p:nvPr>
        </p:nvSpPr>
        <p:spPr/>
        <p:txBody>
          <a:bodyPr/>
          <a:lstStyle>
            <a:lvl1pPr>
              <a:defRPr/>
            </a:lvl1pPr>
          </a:lstStyle>
          <a:p>
            <a:r>
              <a:rPr lang="en-US" altLang="en-US"/>
              <a:t>Copyright © 2012 American Medical Association. All rights reserved.</a:t>
            </a:r>
          </a:p>
        </p:txBody>
      </p:sp>
      <p:sp>
        <p:nvSpPr>
          <p:cNvPr id="6" name="Slide Number Placeholder 5">
            <a:extLst>
              <a:ext uri="{FF2B5EF4-FFF2-40B4-BE49-F238E27FC236}">
                <a16:creationId xmlns:a16="http://schemas.microsoft.com/office/drawing/2014/main" id="{091BC789-8513-616F-D69F-EBEF5DF95AAC}"/>
              </a:ext>
            </a:extLst>
          </p:cNvPr>
          <p:cNvSpPr>
            <a:spLocks noGrp="1" noChangeArrowheads="1"/>
          </p:cNvSpPr>
          <p:nvPr>
            <p:ph type="sldNum" sz="quarter" idx="12"/>
            <p:custDataLst>
              <p:tags r:id="rId3"/>
            </p:custDataLst>
          </p:nvPr>
        </p:nvSpPr>
        <p:spPr>
          <a:ln/>
        </p:spPr>
        <p:txBody>
          <a:bodyPr/>
          <a:lstStyle>
            <a:lvl1pPr>
              <a:defRPr/>
            </a:lvl1pPr>
          </a:lstStyle>
          <a:p>
            <a:fld id="{3BB2B921-3EDA-4770-84DB-1DCD261D7B6C}" type="slidenum">
              <a:rPr lang="en-US" altLang="en-US"/>
              <a:pPr/>
              <a:t>‹#›</a:t>
            </a:fld>
            <a:endParaRPr lang="en-US" altLang="en-US"/>
          </a:p>
        </p:txBody>
      </p:sp>
    </p:spTree>
    <p:extLst>
      <p:ext uri="{BB962C8B-B14F-4D97-AF65-F5344CB8AC3E}">
        <p14:creationId xmlns:p14="http://schemas.microsoft.com/office/powerpoint/2010/main" val="871251467"/>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Single Column Content">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a:xfrm>
            <a:off x="304800" y="1600201"/>
            <a:ext cx="11582400" cy="4525963"/>
          </a:xfrm>
          <a:prstGeom prst="rect">
            <a:avLst/>
          </a:prstGeom>
        </p:spPr>
        <p:txBody>
          <a:bodyPr>
            <a:normAutofit/>
          </a:bodyPr>
          <a:lstStyle>
            <a:lvl1pPr>
              <a:defRPr>
                <a:solidFill>
                  <a:schemeClr val="tx2">
                    <a:lumMod val="50000"/>
                  </a:schemeClr>
                </a:solidFill>
                <a:latin typeface="Calibri" panose="020F0502020204030204" pitchFamily="34" charset="0"/>
              </a:defRPr>
            </a:lvl1pPr>
            <a:lvl2pPr>
              <a:defRPr>
                <a:solidFill>
                  <a:schemeClr val="tx2">
                    <a:lumMod val="50000"/>
                  </a:schemeClr>
                </a:solidFill>
                <a:latin typeface="Calibri" panose="020F0502020204030204" pitchFamily="34" charset="0"/>
              </a:defRPr>
            </a:lvl2pPr>
            <a:lvl3pPr>
              <a:defRPr>
                <a:solidFill>
                  <a:schemeClr val="tx2">
                    <a:lumMod val="50000"/>
                  </a:schemeClr>
                </a:solidFill>
                <a:latin typeface="Calibri" panose="020F0502020204030204" pitchFamily="34" charset="0"/>
              </a:defRPr>
            </a:lvl3pPr>
            <a:lvl4pPr>
              <a:defRPr>
                <a:solidFill>
                  <a:schemeClr val="tx2">
                    <a:lumMod val="50000"/>
                  </a:schemeClr>
                </a:solidFill>
                <a:latin typeface="Calibri" panose="020F0502020204030204" pitchFamily="34" charset="0"/>
              </a:defRPr>
            </a:lvl4pPr>
            <a:lvl5pPr marL="2743131" indent="-304792">
              <a:buFont typeface="Arial" panose="020B0604020202020204" pitchFamily="34" charset="0"/>
              <a:buChar char="•"/>
              <a:defRPr>
                <a:solidFill>
                  <a:schemeClr val="tx2">
                    <a:lumMod val="50000"/>
                  </a:schemeClr>
                </a:solidFill>
                <a:latin typeface="Calibri" panose="020F05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p:cNvSpPr>
            <a:spLocks noGrp="1"/>
          </p:cNvSpPr>
          <p:nvPr>
            <p:ph type="body" sz="quarter" idx="10" hasCustomPrompt="1"/>
          </p:nvPr>
        </p:nvSpPr>
        <p:spPr>
          <a:xfrm>
            <a:off x="304800" y="6126173"/>
            <a:ext cx="11582400" cy="461665"/>
          </a:xfrm>
          <a:prstGeom prst="rect">
            <a:avLst/>
          </a:prstGeom>
        </p:spPr>
        <p:txBody>
          <a:bodyPr wrap="square" anchor="b">
            <a:spAutoFit/>
          </a:bodyPr>
          <a:lstStyle>
            <a:lvl1pPr marL="0" indent="0" algn="r">
              <a:spcBef>
                <a:spcPts val="0"/>
              </a:spcBef>
              <a:buNone/>
              <a:defRPr sz="2400">
                <a:solidFill>
                  <a:schemeClr val="tx1"/>
                </a:solidFill>
                <a:latin typeface="Calibri" panose="020F0502020204030204" pitchFamily="34" charset="0"/>
              </a:defRPr>
            </a:lvl1pPr>
            <a:lvl2pPr marL="609585" indent="0">
              <a:buNone/>
              <a:defRPr/>
            </a:lvl2pPr>
            <a:lvl3pPr marL="1219170" indent="0">
              <a:buNone/>
              <a:defRPr/>
            </a:lvl3pPr>
            <a:lvl4pPr marL="1828754" indent="0">
              <a:buNone/>
              <a:defRPr/>
            </a:lvl4pPr>
            <a:lvl5pPr marL="2438339" indent="0">
              <a:buNone/>
              <a:defRPr/>
            </a:lvl5pPr>
          </a:lstStyle>
          <a:p>
            <a:pPr lvl="0"/>
            <a:r>
              <a:rPr lang="en-US" sz="2400" dirty="0"/>
              <a:t>Click to enter slide reference(s) and/or photo credit(s)</a:t>
            </a:r>
            <a:endParaRPr lang="en-US" dirty="0"/>
          </a:p>
        </p:txBody>
      </p:sp>
      <p:sp>
        <p:nvSpPr>
          <p:cNvPr id="3" name="Title 2"/>
          <p:cNvSpPr>
            <a:spLocks noGrp="1"/>
          </p:cNvSpPr>
          <p:nvPr>
            <p:ph type="title"/>
          </p:nvPr>
        </p:nvSpPr>
        <p:spPr>
          <a:xfrm>
            <a:off x="609600" y="274639"/>
            <a:ext cx="10972800" cy="1143000"/>
          </a:xfrm>
          <a:prstGeom prst="rect">
            <a:avLst/>
          </a:prstGeom>
        </p:spPr>
        <p:txBody>
          <a:bodyPr/>
          <a:lstStyle>
            <a:lvl1pPr>
              <a:defRPr lang="en-US" sz="5333" b="1" dirty="0">
                <a:solidFill>
                  <a:schemeClr val="tx2">
                    <a:lumMod val="50000"/>
                  </a:schemeClr>
                </a:solidFill>
                <a:latin typeface="Calibri" panose="020F0502020204030204" pitchFamily="34" charset="0"/>
                <a:ea typeface="+mj-ea"/>
                <a:cs typeface="+mj-cs"/>
              </a:defRPr>
            </a:lvl1pPr>
          </a:lstStyle>
          <a:p>
            <a:r>
              <a:rPr lang="en-US"/>
              <a:t>Click to edit Master title style</a:t>
            </a:r>
            <a:endParaRPr lang="en-US" dirty="0"/>
          </a:p>
        </p:txBody>
      </p:sp>
      <p:sp>
        <p:nvSpPr>
          <p:cNvPr id="7" name="Text Placeholder 6"/>
          <p:cNvSpPr>
            <a:spLocks noGrp="1"/>
          </p:cNvSpPr>
          <p:nvPr>
            <p:ph type="body" sz="quarter" idx="12"/>
          </p:nvPr>
        </p:nvSpPr>
        <p:spPr>
          <a:xfrm>
            <a:off x="5839884" y="2605089"/>
            <a:ext cx="4849283" cy="1903412"/>
          </a:xfrm>
        </p:spPr>
        <p:txBody>
          <a:bodyPr>
            <a:normAutofit/>
          </a:bodyPr>
          <a:lstStyle>
            <a:lvl1pPr>
              <a:defRPr sz="2400"/>
            </a:lvl1pPr>
          </a:lstStyle>
          <a:p>
            <a:pPr lvl="0"/>
            <a:r>
              <a:rPr lang="en-US"/>
              <a:t>Edit Master text styles</a:t>
            </a:r>
          </a:p>
        </p:txBody>
      </p:sp>
    </p:spTree>
    <p:extLst>
      <p:ext uri="{BB962C8B-B14F-4D97-AF65-F5344CB8AC3E}">
        <p14:creationId xmlns:p14="http://schemas.microsoft.com/office/powerpoint/2010/main" val="18225607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hotos or Graphic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04800" y="261784"/>
            <a:ext cx="11582400" cy="1143000"/>
          </a:xfrm>
          <a:prstGeom prst="rect">
            <a:avLst/>
          </a:prstGeom>
        </p:spPr>
        <p:txBody>
          <a:bodyPr anchor="t">
            <a:normAutofit/>
          </a:bodyPr>
          <a:lstStyle>
            <a:lvl1pPr marL="0" indent="0" algn="ctr">
              <a:buFont typeface="Arial" panose="020B0604020202020204" pitchFamily="34" charset="0"/>
              <a:buNone/>
              <a:defRPr b="1">
                <a:solidFill>
                  <a:schemeClr val="tx2">
                    <a:lumMod val="50000"/>
                  </a:schemeClr>
                </a:solidFill>
                <a:latin typeface="Calibri" panose="020F0502020204030204" pitchFamily="34" charset="0"/>
              </a:defRPr>
            </a:lvl1pPr>
          </a:lstStyle>
          <a:p>
            <a:r>
              <a:rPr lang="en-US" dirty="0"/>
              <a:t>Use for photos / graphics</a:t>
            </a:r>
          </a:p>
        </p:txBody>
      </p:sp>
      <p:sp>
        <p:nvSpPr>
          <p:cNvPr id="7" name="Text Placeholder 3"/>
          <p:cNvSpPr>
            <a:spLocks noGrp="1"/>
          </p:cNvSpPr>
          <p:nvPr>
            <p:ph type="body" sz="quarter" idx="10" hasCustomPrompt="1"/>
          </p:nvPr>
        </p:nvSpPr>
        <p:spPr>
          <a:xfrm>
            <a:off x="304800" y="6126173"/>
            <a:ext cx="11582400" cy="461665"/>
          </a:xfrm>
          <a:prstGeom prst="rect">
            <a:avLst/>
          </a:prstGeom>
        </p:spPr>
        <p:txBody>
          <a:bodyPr wrap="square" anchor="b">
            <a:spAutoFit/>
          </a:bodyPr>
          <a:lstStyle>
            <a:lvl1pPr marL="0" indent="0" algn="r">
              <a:spcBef>
                <a:spcPts val="0"/>
              </a:spcBef>
              <a:buNone/>
              <a:defRPr sz="2400">
                <a:solidFill>
                  <a:schemeClr val="tx1"/>
                </a:solidFill>
                <a:latin typeface="Calibri" panose="020F0502020204030204" pitchFamily="34" charset="0"/>
              </a:defRPr>
            </a:lvl1pPr>
            <a:lvl2pPr marL="609585" indent="0">
              <a:buNone/>
              <a:defRPr/>
            </a:lvl2pPr>
            <a:lvl3pPr marL="1219170" indent="0">
              <a:buNone/>
              <a:defRPr/>
            </a:lvl3pPr>
            <a:lvl4pPr marL="1828754" indent="0">
              <a:buNone/>
              <a:defRPr/>
            </a:lvl4pPr>
            <a:lvl5pPr marL="2438339" indent="0">
              <a:buNone/>
              <a:defRPr/>
            </a:lvl5pPr>
          </a:lstStyle>
          <a:p>
            <a:pPr lvl="0"/>
            <a:r>
              <a:rPr lang="en-US" sz="2400" dirty="0"/>
              <a:t>Click to enter slide reference(s) and/or photo credit(s)</a:t>
            </a:r>
            <a:endParaRPr lang="en-US" dirty="0"/>
          </a:p>
        </p:txBody>
      </p:sp>
    </p:spTree>
    <p:extLst>
      <p:ext uri="{BB962C8B-B14F-4D97-AF65-F5344CB8AC3E}">
        <p14:creationId xmlns:p14="http://schemas.microsoft.com/office/powerpoint/2010/main" val="22264881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lank without Background Image">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4800" y="6375557"/>
            <a:ext cx="11582400" cy="461665"/>
          </a:xfrm>
          <a:prstGeom prst="rect">
            <a:avLst/>
          </a:prstGeom>
        </p:spPr>
        <p:txBody>
          <a:bodyPr wrap="square" anchor="b">
            <a:spAutoFit/>
          </a:bodyPr>
          <a:lstStyle>
            <a:lvl1pPr marL="0" indent="0" algn="r">
              <a:spcBef>
                <a:spcPts val="0"/>
              </a:spcBef>
              <a:buNone/>
              <a:defRPr sz="2400">
                <a:solidFill>
                  <a:schemeClr val="tx1"/>
                </a:solidFill>
                <a:latin typeface="Calibri" panose="020F0502020204030204" pitchFamily="34" charset="0"/>
              </a:defRPr>
            </a:lvl1pPr>
            <a:lvl2pPr marL="609585" indent="0">
              <a:buNone/>
              <a:defRPr/>
            </a:lvl2pPr>
            <a:lvl3pPr marL="1219170" indent="0">
              <a:buNone/>
              <a:defRPr/>
            </a:lvl3pPr>
            <a:lvl4pPr marL="1828754" indent="0">
              <a:buNone/>
              <a:defRPr/>
            </a:lvl4pPr>
            <a:lvl5pPr marL="2438339" indent="0">
              <a:buNone/>
              <a:defRPr/>
            </a:lvl5pPr>
          </a:lstStyle>
          <a:p>
            <a:pPr lvl="0"/>
            <a:r>
              <a:rPr lang="en-US" sz="2400" dirty="0"/>
              <a:t>Click to enter slide reference(s) and/or photo credit(s)</a:t>
            </a:r>
            <a:endParaRPr lang="en-US" dirty="0"/>
          </a:p>
        </p:txBody>
      </p:sp>
      <p:sp>
        <p:nvSpPr>
          <p:cNvPr id="8" name="Title 7"/>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7380704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defTabSz="1219170">
              <a:defRPr/>
            </a:pPr>
            <a:endParaRPr lang="en-US" dirty="0">
              <a:solidFill>
                <a:prstClr val="black">
                  <a:tint val="75000"/>
                </a:prstClr>
              </a:solidFill>
            </a:endParaRPr>
          </a:p>
        </p:txBody>
      </p:sp>
      <p:sp>
        <p:nvSpPr>
          <p:cNvPr id="5" name="Rectangle 5"/>
          <p:cNvSpPr>
            <a:spLocks noGrp="1" noChangeArrowheads="1"/>
          </p:cNvSpPr>
          <p:nvPr>
            <p:ph type="ftr" sz="quarter" idx="11"/>
          </p:nvPr>
        </p:nvSpPr>
        <p:spPr/>
        <p:txBody>
          <a:bodyPr/>
          <a:lstStyle>
            <a:lvl1pPr>
              <a:defRPr/>
            </a:lvl1pPr>
          </a:lstStyle>
          <a:p>
            <a:pPr defTabSz="1219170">
              <a:defRPr/>
            </a:pPr>
            <a:endParaRPr lang="en-US" dirty="0">
              <a:solidFill>
                <a:prstClr val="black">
                  <a:tint val="75000"/>
                </a:prstClr>
              </a:solidFill>
            </a:endParaRPr>
          </a:p>
        </p:txBody>
      </p:sp>
      <p:sp>
        <p:nvSpPr>
          <p:cNvPr id="6" name="Rectangle 6"/>
          <p:cNvSpPr>
            <a:spLocks noGrp="1" noChangeArrowheads="1"/>
          </p:cNvSpPr>
          <p:nvPr>
            <p:ph type="sldNum" sz="quarter" idx="12"/>
          </p:nvPr>
        </p:nvSpPr>
        <p:spPr/>
        <p:txBody>
          <a:bodyPr/>
          <a:lstStyle>
            <a:lvl1pPr>
              <a:defRPr/>
            </a:lvl1pPr>
          </a:lstStyle>
          <a:p>
            <a:pPr defTabSz="1219170">
              <a:defRPr/>
            </a:pPr>
            <a:fld id="{5FF35AEB-F242-402B-9ED2-6DA0ECAA3075}" type="slidenum">
              <a:rPr lang="en-US" altLang="en-US" smtClean="0">
                <a:solidFill>
                  <a:prstClr val="black">
                    <a:tint val="75000"/>
                  </a:prstClr>
                </a:solidFill>
              </a:rPr>
              <a:pPr defTabSz="1219170">
                <a:defRPr/>
              </a:pPr>
              <a:t>‹#›</a:t>
            </a:fld>
            <a:endParaRPr lang="en-US" altLang="en-US" dirty="0">
              <a:solidFill>
                <a:prstClr val="black">
                  <a:tint val="75000"/>
                </a:prstClr>
              </a:solidFill>
            </a:endParaRPr>
          </a:p>
        </p:txBody>
      </p:sp>
    </p:spTree>
    <p:extLst>
      <p:ext uri="{BB962C8B-B14F-4D97-AF65-F5344CB8AC3E}">
        <p14:creationId xmlns:p14="http://schemas.microsoft.com/office/powerpoint/2010/main" val="266598469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13852-48B6-7C4A-8A6F-F0C700B0CA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C541E4C-A89A-8141-8A38-923046345A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30DED9B-B03B-2B41-894E-BE56CCE06485}"/>
              </a:ext>
            </a:extLst>
          </p:cNvPr>
          <p:cNvSpPr>
            <a:spLocks noGrp="1"/>
          </p:cNvSpPr>
          <p:nvPr>
            <p:ph type="dt" sz="half" idx="10"/>
          </p:nvPr>
        </p:nvSpPr>
        <p:spPr/>
        <p:txBody>
          <a:bodyPr/>
          <a:lstStyle/>
          <a:p>
            <a:fld id="{D2B93003-78B7-1C45-8FD8-14EE72603652}" type="datetimeFigureOut">
              <a:rPr lang="en-US" smtClean="0"/>
              <a:t>6/26/2026</a:t>
            </a:fld>
            <a:endParaRPr lang="en-US"/>
          </a:p>
        </p:txBody>
      </p:sp>
      <p:sp>
        <p:nvSpPr>
          <p:cNvPr id="5" name="Footer Placeholder 4">
            <a:extLst>
              <a:ext uri="{FF2B5EF4-FFF2-40B4-BE49-F238E27FC236}">
                <a16:creationId xmlns:a16="http://schemas.microsoft.com/office/drawing/2014/main" id="{C87F409F-36E2-E348-A0F4-6F9A6CD7B9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399003-5B55-584A-9FAF-C306B2D83626}"/>
              </a:ext>
            </a:extLst>
          </p:cNvPr>
          <p:cNvSpPr>
            <a:spLocks noGrp="1"/>
          </p:cNvSpPr>
          <p:nvPr>
            <p:ph type="sldNum" sz="quarter" idx="12"/>
          </p:nvPr>
        </p:nvSpPr>
        <p:spPr/>
        <p:txBody>
          <a:bodyPr/>
          <a:lstStyle/>
          <a:p>
            <a:fld id="{B4DD128A-CE63-8244-BCA0-7BC048DBD061}" type="slidenum">
              <a:rPr lang="en-US" smtClean="0"/>
              <a:t>‹#›</a:t>
            </a:fld>
            <a:endParaRPr lang="en-US"/>
          </a:p>
        </p:txBody>
      </p:sp>
    </p:spTree>
    <p:extLst>
      <p:ext uri="{BB962C8B-B14F-4D97-AF65-F5344CB8AC3E}">
        <p14:creationId xmlns:p14="http://schemas.microsoft.com/office/powerpoint/2010/main" val="37926238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Photos or Graphic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04800" y="261784"/>
            <a:ext cx="11582400" cy="1143000"/>
          </a:xfrm>
          <a:prstGeom prst="rect">
            <a:avLst/>
          </a:prstGeom>
        </p:spPr>
        <p:txBody>
          <a:bodyPr anchor="t">
            <a:normAutofit/>
          </a:bodyPr>
          <a:lstStyle>
            <a:lvl1pPr marL="0" indent="0" algn="ctr">
              <a:buFont typeface="Arial" panose="020B0604020202020204" pitchFamily="34" charset="0"/>
              <a:buNone/>
              <a:defRPr b="1">
                <a:solidFill>
                  <a:schemeClr val="tx2">
                    <a:lumMod val="50000"/>
                  </a:schemeClr>
                </a:solidFill>
                <a:latin typeface="Calibri" panose="020F0502020204030204" pitchFamily="34" charset="0"/>
              </a:defRPr>
            </a:lvl1pPr>
          </a:lstStyle>
          <a:p>
            <a:r>
              <a:rPr lang="en-US" dirty="0"/>
              <a:t>Use for photos / graphics</a:t>
            </a:r>
          </a:p>
        </p:txBody>
      </p:sp>
      <p:sp>
        <p:nvSpPr>
          <p:cNvPr id="7" name="Text Placeholder 3"/>
          <p:cNvSpPr>
            <a:spLocks noGrp="1"/>
          </p:cNvSpPr>
          <p:nvPr>
            <p:ph type="body" sz="quarter" idx="10" hasCustomPrompt="1"/>
          </p:nvPr>
        </p:nvSpPr>
        <p:spPr>
          <a:xfrm>
            <a:off x="304800" y="6126173"/>
            <a:ext cx="11582400" cy="461665"/>
          </a:xfrm>
          <a:prstGeom prst="rect">
            <a:avLst/>
          </a:prstGeom>
        </p:spPr>
        <p:txBody>
          <a:bodyPr wrap="square" anchor="b">
            <a:spAutoFit/>
          </a:bodyPr>
          <a:lstStyle>
            <a:lvl1pPr marL="0" indent="0" algn="r">
              <a:spcBef>
                <a:spcPts val="0"/>
              </a:spcBef>
              <a:buNone/>
              <a:defRPr sz="2400">
                <a:solidFill>
                  <a:schemeClr val="tx1"/>
                </a:solidFill>
                <a:latin typeface="Calibri" panose="020F0502020204030204" pitchFamily="34" charset="0"/>
              </a:defRPr>
            </a:lvl1pPr>
            <a:lvl2pPr marL="609585" indent="0">
              <a:buNone/>
              <a:defRPr/>
            </a:lvl2pPr>
            <a:lvl3pPr marL="1219170" indent="0">
              <a:buNone/>
              <a:defRPr/>
            </a:lvl3pPr>
            <a:lvl4pPr marL="1828754" indent="0">
              <a:buNone/>
              <a:defRPr/>
            </a:lvl4pPr>
            <a:lvl5pPr marL="2438339" indent="0">
              <a:buNone/>
              <a:defRPr/>
            </a:lvl5pPr>
          </a:lstStyle>
          <a:p>
            <a:pPr lvl="0"/>
            <a:r>
              <a:rPr lang="en-US" sz="2400" dirty="0"/>
              <a:t>Click to enter slide reference(s) and/or photo credit(s)</a:t>
            </a:r>
            <a:endParaRPr lang="en-US" dirty="0"/>
          </a:p>
        </p:txBody>
      </p:sp>
    </p:spTree>
    <p:extLst>
      <p:ext uri="{BB962C8B-B14F-4D97-AF65-F5344CB8AC3E}">
        <p14:creationId xmlns:p14="http://schemas.microsoft.com/office/powerpoint/2010/main" val="25663164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Blank without Background Image">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4800" y="6375557"/>
            <a:ext cx="11582400" cy="461665"/>
          </a:xfrm>
          <a:prstGeom prst="rect">
            <a:avLst/>
          </a:prstGeom>
        </p:spPr>
        <p:txBody>
          <a:bodyPr wrap="square" anchor="b">
            <a:spAutoFit/>
          </a:bodyPr>
          <a:lstStyle>
            <a:lvl1pPr marL="0" indent="0" algn="r">
              <a:spcBef>
                <a:spcPts val="0"/>
              </a:spcBef>
              <a:buNone/>
              <a:defRPr sz="2400">
                <a:solidFill>
                  <a:schemeClr val="tx1"/>
                </a:solidFill>
                <a:latin typeface="Calibri" panose="020F0502020204030204" pitchFamily="34" charset="0"/>
              </a:defRPr>
            </a:lvl1pPr>
            <a:lvl2pPr marL="609585" indent="0">
              <a:buNone/>
              <a:defRPr/>
            </a:lvl2pPr>
            <a:lvl3pPr marL="1219170" indent="0">
              <a:buNone/>
              <a:defRPr/>
            </a:lvl3pPr>
            <a:lvl4pPr marL="1828754" indent="0">
              <a:buNone/>
              <a:defRPr/>
            </a:lvl4pPr>
            <a:lvl5pPr marL="2438339" indent="0">
              <a:buNone/>
              <a:defRPr/>
            </a:lvl5pPr>
          </a:lstStyle>
          <a:p>
            <a:pPr lvl="0"/>
            <a:r>
              <a:rPr lang="en-US" sz="2400" dirty="0"/>
              <a:t>Click to enter slide reference(s) and/or photo credit(s)</a:t>
            </a:r>
            <a:endParaRPr lang="en-US" dirty="0"/>
          </a:p>
        </p:txBody>
      </p:sp>
      <p:sp>
        <p:nvSpPr>
          <p:cNvPr id="8" name="Title 7"/>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3873360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No bottom graphic">
    <p:spTree>
      <p:nvGrpSpPr>
        <p:cNvPr id="1" name=""/>
        <p:cNvGrpSpPr/>
        <p:nvPr/>
      </p:nvGrpSpPr>
      <p:grpSpPr>
        <a:xfrm>
          <a:off x="0" y="0"/>
          <a:ext cx="0" cy="0"/>
          <a:chOff x="0" y="0"/>
          <a:chExt cx="0" cy="0"/>
        </a:xfrm>
      </p:grpSpPr>
      <p:sp>
        <p:nvSpPr>
          <p:cNvPr id="2" name="Rectangle 1"/>
          <p:cNvSpPr/>
          <p:nvPr userDrawn="1"/>
        </p:nvSpPr>
        <p:spPr>
          <a:xfrm>
            <a:off x="0" y="6089074"/>
            <a:ext cx="12192000" cy="7689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Text Placeholder 3"/>
          <p:cNvSpPr>
            <a:spLocks noGrp="1"/>
          </p:cNvSpPr>
          <p:nvPr>
            <p:ph type="body" sz="quarter" idx="10" hasCustomPrompt="1"/>
          </p:nvPr>
        </p:nvSpPr>
        <p:spPr>
          <a:xfrm>
            <a:off x="304800" y="6375557"/>
            <a:ext cx="11582400" cy="461665"/>
          </a:xfrm>
          <a:prstGeom prst="rect">
            <a:avLst/>
          </a:prstGeom>
        </p:spPr>
        <p:txBody>
          <a:bodyPr wrap="square" anchor="b">
            <a:spAutoFit/>
          </a:bodyPr>
          <a:lstStyle>
            <a:lvl1pPr marL="0" indent="0" algn="r">
              <a:spcBef>
                <a:spcPts val="0"/>
              </a:spcBef>
              <a:buNone/>
              <a:defRPr sz="2400">
                <a:solidFill>
                  <a:schemeClr val="tx1"/>
                </a:solidFill>
                <a:latin typeface="Calibri" panose="020F0502020204030204" pitchFamily="34" charset="0"/>
              </a:defRPr>
            </a:lvl1pPr>
            <a:lvl2pPr marL="609585" indent="0">
              <a:buNone/>
              <a:defRPr/>
            </a:lvl2pPr>
            <a:lvl3pPr marL="1219170" indent="0">
              <a:buNone/>
              <a:defRPr/>
            </a:lvl3pPr>
            <a:lvl4pPr marL="1828754" indent="0">
              <a:buNone/>
              <a:defRPr/>
            </a:lvl4pPr>
            <a:lvl5pPr marL="2438339" indent="0">
              <a:buNone/>
              <a:defRPr/>
            </a:lvl5pPr>
          </a:lstStyle>
          <a:p>
            <a:pPr lvl="0"/>
            <a:r>
              <a:rPr lang="en-US" sz="2400" dirty="0"/>
              <a:t>Click to enter slide reference(s) and/or photo credit(s)</a:t>
            </a:r>
            <a:endParaRPr lang="en-US" dirty="0"/>
          </a:p>
        </p:txBody>
      </p:sp>
      <p:sp>
        <p:nvSpPr>
          <p:cNvPr id="5" name="Title 1"/>
          <p:cNvSpPr>
            <a:spLocks noGrp="1"/>
          </p:cNvSpPr>
          <p:nvPr>
            <p:ph type="title" hasCustomPrompt="1"/>
          </p:nvPr>
        </p:nvSpPr>
        <p:spPr>
          <a:xfrm>
            <a:off x="304800" y="261784"/>
            <a:ext cx="11582400" cy="1143000"/>
          </a:xfrm>
          <a:prstGeom prst="rect">
            <a:avLst/>
          </a:prstGeom>
        </p:spPr>
        <p:txBody>
          <a:bodyPr anchor="t">
            <a:normAutofit/>
          </a:bodyPr>
          <a:lstStyle>
            <a:lvl1pPr marL="0" indent="0" algn="ctr">
              <a:buFont typeface="Arial" panose="020B0604020202020204" pitchFamily="34" charset="0"/>
              <a:buNone/>
              <a:defRPr b="0" baseline="0">
                <a:solidFill>
                  <a:schemeClr val="tx2">
                    <a:lumMod val="50000"/>
                  </a:schemeClr>
                </a:solidFill>
                <a:latin typeface="Calibri" panose="020F0502020204030204" pitchFamily="34" charset="0"/>
              </a:defRPr>
            </a:lvl1pPr>
          </a:lstStyle>
          <a:p>
            <a:r>
              <a:rPr lang="en-US" dirty="0"/>
              <a:t>No bottom graphic – for heavy content slides</a:t>
            </a:r>
          </a:p>
        </p:txBody>
      </p:sp>
      <p:sp>
        <p:nvSpPr>
          <p:cNvPr id="7" name="Text Placeholder 5"/>
          <p:cNvSpPr>
            <a:spLocks noGrp="1"/>
          </p:cNvSpPr>
          <p:nvPr>
            <p:ph type="body" sz="quarter" idx="12"/>
          </p:nvPr>
        </p:nvSpPr>
        <p:spPr>
          <a:xfrm>
            <a:off x="304800" y="1600201"/>
            <a:ext cx="11582400" cy="4525963"/>
          </a:xfrm>
          <a:prstGeom prst="rect">
            <a:avLst/>
          </a:prstGeom>
        </p:spPr>
        <p:txBody>
          <a:bodyPr>
            <a:normAutofit/>
          </a:bodyPr>
          <a:lstStyle>
            <a:lvl1pPr>
              <a:defRPr>
                <a:solidFill>
                  <a:schemeClr val="tx2">
                    <a:lumMod val="50000"/>
                  </a:schemeClr>
                </a:solidFill>
                <a:latin typeface="Calibri" panose="020F0502020204030204" pitchFamily="34" charset="0"/>
              </a:defRPr>
            </a:lvl1pPr>
            <a:lvl2pPr>
              <a:defRPr>
                <a:solidFill>
                  <a:schemeClr val="tx2">
                    <a:lumMod val="50000"/>
                  </a:schemeClr>
                </a:solidFill>
                <a:latin typeface="Calibri" panose="020F0502020204030204" pitchFamily="34" charset="0"/>
              </a:defRPr>
            </a:lvl2pPr>
            <a:lvl3pPr>
              <a:defRPr>
                <a:solidFill>
                  <a:schemeClr val="tx2">
                    <a:lumMod val="50000"/>
                  </a:schemeClr>
                </a:solidFill>
                <a:latin typeface="Calibri" panose="020F0502020204030204" pitchFamily="34" charset="0"/>
              </a:defRPr>
            </a:lvl3pPr>
            <a:lvl4pPr>
              <a:defRPr>
                <a:solidFill>
                  <a:schemeClr val="tx2">
                    <a:lumMod val="50000"/>
                  </a:schemeClr>
                </a:solidFill>
                <a:latin typeface="Calibri" panose="020F0502020204030204" pitchFamily="34" charset="0"/>
              </a:defRPr>
            </a:lvl4pPr>
            <a:lvl5pPr>
              <a:defRPr>
                <a:solidFill>
                  <a:schemeClr val="tx2">
                    <a:lumMod val="50000"/>
                  </a:schemeClr>
                </a:solidFill>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270147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7"/>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defTabSz="1219170">
              <a:defRPr/>
            </a:pPr>
            <a:endParaRPr lang="en-US" dirty="0">
              <a:solidFill>
                <a:prstClr val="black">
                  <a:tint val="75000"/>
                </a:prstClr>
              </a:solidFill>
            </a:endParaRPr>
          </a:p>
        </p:txBody>
      </p:sp>
      <p:sp>
        <p:nvSpPr>
          <p:cNvPr id="6" name="Rectangle 5"/>
          <p:cNvSpPr>
            <a:spLocks noGrp="1" noChangeArrowheads="1"/>
          </p:cNvSpPr>
          <p:nvPr>
            <p:ph type="ftr" sz="quarter" idx="11"/>
          </p:nvPr>
        </p:nvSpPr>
        <p:spPr/>
        <p:txBody>
          <a:bodyPr/>
          <a:lstStyle>
            <a:lvl1pPr>
              <a:defRPr/>
            </a:lvl1pPr>
          </a:lstStyle>
          <a:p>
            <a:pPr defTabSz="1219170">
              <a:defRPr/>
            </a:pPr>
            <a:endParaRPr lang="en-US" dirty="0">
              <a:solidFill>
                <a:prstClr val="black">
                  <a:tint val="75000"/>
                </a:prstClr>
              </a:solidFill>
            </a:endParaRPr>
          </a:p>
        </p:txBody>
      </p:sp>
    </p:spTree>
    <p:extLst>
      <p:ext uri="{BB962C8B-B14F-4D97-AF65-F5344CB8AC3E}">
        <p14:creationId xmlns:p14="http://schemas.microsoft.com/office/powerpoint/2010/main" val="6270183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1_Polling Ques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5557" y="381000"/>
            <a:ext cx="9946043" cy="2133600"/>
          </a:xfrm>
          <a:prstGeom prst="rect">
            <a:avLst/>
          </a:prstGeom>
        </p:spPr>
        <p:txBody>
          <a:bodyPr anchor="t">
            <a:normAutofit/>
          </a:bodyPr>
          <a:lstStyle>
            <a:lvl1pPr algn="l">
              <a:defRPr sz="4800" b="1">
                <a:solidFill>
                  <a:schemeClr val="tx2">
                    <a:lumMod val="50000"/>
                  </a:schemeClr>
                </a:solidFill>
                <a:latin typeface="Calibri" panose="020F0502020204030204" pitchFamily="34" charset="0"/>
              </a:defRPr>
            </a:lvl1pPr>
          </a:lstStyle>
          <a:p>
            <a:r>
              <a:rPr lang="en-US" dirty="0"/>
              <a:t>Click to Edit Question</a:t>
            </a:r>
          </a:p>
        </p:txBody>
      </p:sp>
      <p:sp>
        <p:nvSpPr>
          <p:cNvPr id="7" name="Text Placeholder 6"/>
          <p:cNvSpPr>
            <a:spLocks noGrp="1"/>
          </p:cNvSpPr>
          <p:nvPr>
            <p:ph type="body" sz="quarter" idx="10" hasCustomPrompt="1"/>
          </p:nvPr>
        </p:nvSpPr>
        <p:spPr>
          <a:xfrm>
            <a:off x="304800" y="2667000"/>
            <a:ext cx="11582400" cy="3657600"/>
          </a:xfrm>
          <a:prstGeom prst="rect">
            <a:avLst/>
          </a:prstGeom>
        </p:spPr>
        <p:txBody>
          <a:bodyPr>
            <a:normAutofit/>
          </a:bodyPr>
          <a:lstStyle>
            <a:lvl1pPr marL="685783" indent="-685783">
              <a:buClr>
                <a:schemeClr val="tx1"/>
              </a:buClr>
              <a:buFont typeface="+mj-lt"/>
              <a:buAutoNum type="alphaLcPeriod"/>
              <a:defRPr sz="4267" b="0">
                <a:solidFill>
                  <a:schemeClr val="tx1"/>
                </a:solidFill>
                <a:latin typeface="Calibri" panose="020F0502020204030204" pitchFamily="34" charset="0"/>
              </a:defRPr>
            </a:lvl1pPr>
            <a:lvl2pPr marL="1295368" indent="-685783">
              <a:buFont typeface="+mj-lt"/>
              <a:buAutoNum type="alphaLcPeriod"/>
              <a:defRPr/>
            </a:lvl2pPr>
            <a:lvl3pPr marL="1828754" indent="-609585">
              <a:buFont typeface="+mj-lt"/>
              <a:buAutoNum type="alphaLcPeriod"/>
              <a:defRPr/>
            </a:lvl3pPr>
            <a:lvl4pPr marL="2438339" indent="-609585">
              <a:buFont typeface="+mj-lt"/>
              <a:buAutoNum type="alphaLcPeriod"/>
              <a:defRPr/>
            </a:lvl4pPr>
            <a:lvl5pPr marL="3047924" indent="-609585">
              <a:buFont typeface="+mj-lt"/>
              <a:buAutoNum type="alphaLcPeriod"/>
              <a:defRPr/>
            </a:lvl5pPr>
          </a:lstStyle>
          <a:p>
            <a:pPr lvl="0"/>
            <a:r>
              <a:rPr lang="en-US" dirty="0"/>
              <a:t>Answer A.</a:t>
            </a:r>
          </a:p>
          <a:p>
            <a:pPr lvl="0"/>
            <a:r>
              <a:rPr lang="en-US" dirty="0"/>
              <a:t>Answer B.</a:t>
            </a:r>
          </a:p>
          <a:p>
            <a:pPr lvl="0"/>
            <a:endParaRPr lang="en-US" dirty="0"/>
          </a:p>
        </p:txBody>
      </p:sp>
    </p:spTree>
    <p:extLst>
      <p:ext uri="{BB962C8B-B14F-4D97-AF65-F5344CB8AC3E}">
        <p14:creationId xmlns:p14="http://schemas.microsoft.com/office/powerpoint/2010/main" val="7159532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2438402"/>
            <a:ext cx="5384800" cy="36877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2438402"/>
            <a:ext cx="5384800" cy="36877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609600" y="6356352"/>
            <a:ext cx="2844800" cy="365125"/>
          </a:xfrm>
          <a:prstGeom prst="rect">
            <a:avLst/>
          </a:prstGeom>
        </p:spPr>
        <p:txBody>
          <a:bodyPr/>
          <a:lstStyle>
            <a:lvl1pPr>
              <a:defRPr/>
            </a:lvl1pPr>
          </a:lstStyle>
          <a:p>
            <a:fld id="{2F1A3E24-A1C3-42DB-8D0B-137C06330E8E}" type="datetimeFigureOut">
              <a:rPr lang="en-US" smtClean="0"/>
              <a:t>6/26/2026</a:t>
            </a:fld>
            <a:endParaRPr lang="en-US" dirty="0"/>
          </a:p>
        </p:txBody>
      </p:sp>
      <p:sp>
        <p:nvSpPr>
          <p:cNvPr id="6" name="Footer Placeholder 5"/>
          <p:cNvSpPr>
            <a:spLocks noGrp="1" noChangeArrowheads="1"/>
          </p:cNvSpPr>
          <p:nvPr>
            <p:ph type="ftr" sz="quarter" idx="11"/>
          </p:nvPr>
        </p:nvSpPr>
        <p:spPr>
          <a:xfrm>
            <a:off x="4165600" y="6356352"/>
            <a:ext cx="3860800" cy="365125"/>
          </a:xfrm>
          <a:prstGeom prst="rect">
            <a:avLst/>
          </a:prstGeom>
        </p:spPr>
        <p:txBody>
          <a:bodyPr/>
          <a:lstStyle>
            <a:lvl1pPr>
              <a:defRPr/>
            </a:lvl1pPr>
          </a:lstStyle>
          <a:p>
            <a:endParaRPr lang="en-US" dirty="0"/>
          </a:p>
        </p:txBody>
      </p:sp>
      <p:sp>
        <p:nvSpPr>
          <p:cNvPr id="7" name="Slide Number Placeholder 6"/>
          <p:cNvSpPr>
            <a:spLocks noGrp="1" noChangeArrowheads="1"/>
          </p:cNvSpPr>
          <p:nvPr>
            <p:ph type="sldNum" sz="quarter" idx="12"/>
          </p:nvPr>
        </p:nvSpPr>
        <p:spPr>
          <a:xfrm>
            <a:off x="8737600" y="6356352"/>
            <a:ext cx="2844800" cy="365125"/>
          </a:xfrm>
          <a:prstGeom prst="rect">
            <a:avLst/>
          </a:prstGeom>
        </p:spPr>
        <p:txBody>
          <a:bodyPr/>
          <a:lstStyle>
            <a:lvl1pPr>
              <a:defRPr/>
            </a:lvl1pPr>
          </a:lstStyle>
          <a:p>
            <a:fld id="{8D0516EF-C1D1-4EC1-B765-2A6F8ACA3536}" type="slidenum">
              <a:rPr lang="en-US" smtClean="0"/>
              <a:t>‹#›</a:t>
            </a:fld>
            <a:endParaRPr lang="en-US" dirty="0"/>
          </a:p>
        </p:txBody>
      </p:sp>
    </p:spTree>
    <p:extLst>
      <p:ext uri="{BB962C8B-B14F-4D97-AF65-F5344CB8AC3E}">
        <p14:creationId xmlns:p14="http://schemas.microsoft.com/office/powerpoint/2010/main" val="2425898721"/>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41867" y="76200"/>
            <a:ext cx="11108267" cy="1143000"/>
          </a:xfrm>
          <a:prstGeom prst="rect">
            <a:avLst/>
          </a:prstGeom>
        </p:spPr>
        <p:txBody>
          <a:bodyPr/>
          <a:lstStyle/>
          <a:p>
            <a:r>
              <a:rPr lang="en-US"/>
              <a:t>Click to edit Master title style</a:t>
            </a:r>
          </a:p>
        </p:txBody>
      </p:sp>
      <p:sp>
        <p:nvSpPr>
          <p:cNvPr id="3" name="Slide Number Placeholder 2"/>
          <p:cNvSpPr>
            <a:spLocks noGrp="1"/>
          </p:cNvSpPr>
          <p:nvPr>
            <p:ph type="sldNum" sz="quarter" idx="10"/>
          </p:nvPr>
        </p:nvSpPr>
        <p:spPr>
          <a:xfrm>
            <a:off x="8128001" y="6400800"/>
            <a:ext cx="3702756" cy="457200"/>
          </a:xfrm>
          <a:prstGeom prst="rect">
            <a:avLst/>
          </a:prstGeom>
        </p:spPr>
        <p:txBody>
          <a:bodyPr/>
          <a:lstStyle>
            <a:lvl1pPr>
              <a:defRPr/>
            </a:lvl1pPr>
          </a:lstStyle>
          <a:p>
            <a:fld id="{58CE3F54-D4AB-49CC-ACD9-285DDC0E7808}" type="slidenum">
              <a:rPr lang="en-US" altLang="en-US"/>
              <a:pPr/>
              <a:t>‹#›</a:t>
            </a:fld>
            <a:endParaRPr lang="en-US" altLang="en-US" dirty="0"/>
          </a:p>
        </p:txBody>
      </p:sp>
    </p:spTree>
    <p:extLst>
      <p:ext uri="{BB962C8B-B14F-4D97-AF65-F5344CB8AC3E}">
        <p14:creationId xmlns:p14="http://schemas.microsoft.com/office/powerpoint/2010/main" val="314826409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11_Single Column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261784"/>
            <a:ext cx="11582400" cy="1143000"/>
          </a:xfrm>
          <a:prstGeom prst="rect">
            <a:avLst/>
          </a:prstGeom>
        </p:spPr>
        <p:txBody>
          <a:bodyPr anchor="t">
            <a:normAutofit/>
          </a:bodyPr>
          <a:lstStyle>
            <a:lvl1pPr marL="0" indent="0" algn="ctr">
              <a:buFont typeface="Arial" panose="020B0604020202020204" pitchFamily="34" charset="0"/>
              <a:buNone/>
              <a:defRPr b="0">
                <a:solidFill>
                  <a:schemeClr val="tx2">
                    <a:lumMod val="50000"/>
                  </a:schemeClr>
                </a:solidFill>
                <a:latin typeface="Calibri" panose="020F0502020204030204" pitchFamily="34" charset="0"/>
              </a:defRPr>
            </a:lvl1pPr>
          </a:lstStyle>
          <a:p>
            <a:r>
              <a:rPr lang="en-US" dirty="0"/>
              <a:t>Click to edit Master title style</a:t>
            </a:r>
          </a:p>
        </p:txBody>
      </p:sp>
      <p:sp>
        <p:nvSpPr>
          <p:cNvPr id="6" name="Text Placeholder 5"/>
          <p:cNvSpPr>
            <a:spLocks noGrp="1"/>
          </p:cNvSpPr>
          <p:nvPr>
            <p:ph type="body" sz="quarter" idx="11"/>
          </p:nvPr>
        </p:nvSpPr>
        <p:spPr>
          <a:xfrm>
            <a:off x="304800" y="1600201"/>
            <a:ext cx="11582400" cy="4525963"/>
          </a:xfrm>
          <a:prstGeom prst="rect">
            <a:avLst/>
          </a:prstGeom>
        </p:spPr>
        <p:txBody>
          <a:bodyPr>
            <a:normAutofit/>
          </a:bodyPr>
          <a:lstStyle>
            <a:lvl1pPr>
              <a:defRPr>
                <a:solidFill>
                  <a:schemeClr val="tx2">
                    <a:lumMod val="50000"/>
                  </a:schemeClr>
                </a:solidFill>
                <a:latin typeface="Calibri" panose="020F0502020204030204" pitchFamily="34" charset="0"/>
              </a:defRPr>
            </a:lvl1pPr>
            <a:lvl2pPr>
              <a:defRPr>
                <a:solidFill>
                  <a:schemeClr val="tx2">
                    <a:lumMod val="50000"/>
                  </a:schemeClr>
                </a:solidFill>
                <a:latin typeface="Calibri" panose="020F0502020204030204" pitchFamily="34" charset="0"/>
              </a:defRPr>
            </a:lvl2pPr>
            <a:lvl3pPr>
              <a:defRPr>
                <a:solidFill>
                  <a:schemeClr val="tx2">
                    <a:lumMod val="50000"/>
                  </a:schemeClr>
                </a:solidFill>
                <a:latin typeface="Calibri" panose="020F0502020204030204" pitchFamily="34" charset="0"/>
              </a:defRPr>
            </a:lvl3pPr>
            <a:lvl4pPr>
              <a:defRPr>
                <a:solidFill>
                  <a:schemeClr val="tx2">
                    <a:lumMod val="50000"/>
                  </a:schemeClr>
                </a:solidFill>
                <a:latin typeface="Calibri" panose="020F0502020204030204" pitchFamily="34" charset="0"/>
              </a:defRPr>
            </a:lvl4pPr>
            <a:lvl5pPr>
              <a:defRPr>
                <a:solidFill>
                  <a:schemeClr val="tx2">
                    <a:lumMod val="50000"/>
                  </a:schemeClr>
                </a:solidFill>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
          <p:cNvSpPr>
            <a:spLocks noGrp="1"/>
          </p:cNvSpPr>
          <p:nvPr>
            <p:ph type="body" sz="quarter" idx="10"/>
          </p:nvPr>
        </p:nvSpPr>
        <p:spPr>
          <a:xfrm>
            <a:off x="304800" y="6206837"/>
            <a:ext cx="11582400" cy="381000"/>
          </a:xfrm>
          <a:prstGeom prst="rect">
            <a:avLst/>
          </a:prstGeom>
        </p:spPr>
        <p:txBody>
          <a:bodyPr wrap="square" anchor="b">
            <a:spAutoFit/>
          </a:bodyPr>
          <a:lstStyle>
            <a:lvl1pPr marL="0" indent="0" algn="r">
              <a:spcBef>
                <a:spcPts val="0"/>
              </a:spcBef>
              <a:buNone/>
              <a:defRPr sz="1800">
                <a:solidFill>
                  <a:schemeClr val="tx1"/>
                </a:solidFill>
                <a:latin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3010345207"/>
      </p:ext>
    </p:extLst>
  </p:cSld>
  <p:clrMapOvr>
    <a:masterClrMapping/>
  </p:clrMapOvr>
  <p:transition spd="slow" advClick="0"/>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7_Single Column Content">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a:xfrm>
            <a:off x="304800" y="1600201"/>
            <a:ext cx="11582400" cy="4525963"/>
          </a:xfrm>
          <a:prstGeom prst="rect">
            <a:avLst/>
          </a:prstGeom>
        </p:spPr>
        <p:txBody>
          <a:bodyPr>
            <a:normAutofit/>
          </a:bodyPr>
          <a:lstStyle>
            <a:lvl1pPr>
              <a:defRPr>
                <a:solidFill>
                  <a:schemeClr val="tx2">
                    <a:lumMod val="50000"/>
                  </a:schemeClr>
                </a:solidFill>
                <a:latin typeface="Calibri" panose="020F0502020204030204" pitchFamily="34" charset="0"/>
              </a:defRPr>
            </a:lvl1pPr>
            <a:lvl2pPr>
              <a:defRPr>
                <a:solidFill>
                  <a:schemeClr val="tx2">
                    <a:lumMod val="50000"/>
                  </a:schemeClr>
                </a:solidFill>
                <a:latin typeface="Calibri" panose="020F0502020204030204" pitchFamily="34" charset="0"/>
              </a:defRPr>
            </a:lvl2pPr>
            <a:lvl3pPr>
              <a:defRPr>
                <a:solidFill>
                  <a:schemeClr val="tx2">
                    <a:lumMod val="50000"/>
                  </a:schemeClr>
                </a:solidFill>
                <a:latin typeface="Calibri" panose="020F0502020204030204" pitchFamily="34" charset="0"/>
              </a:defRPr>
            </a:lvl3pPr>
            <a:lvl4pPr>
              <a:defRPr>
                <a:solidFill>
                  <a:schemeClr val="tx2">
                    <a:lumMod val="50000"/>
                  </a:schemeClr>
                </a:solidFill>
                <a:latin typeface="Calibri" panose="020F0502020204030204" pitchFamily="34" charset="0"/>
              </a:defRPr>
            </a:lvl4pPr>
            <a:lvl5pPr marL="2743131" indent="-304792">
              <a:buFont typeface="Arial" panose="020B0604020202020204" pitchFamily="34" charset="0"/>
              <a:buChar char="•"/>
              <a:defRPr>
                <a:solidFill>
                  <a:schemeClr val="tx2">
                    <a:lumMod val="50000"/>
                  </a:schemeClr>
                </a:solidFill>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4"/>
            <a:endParaRPr lang="en-US" dirty="0"/>
          </a:p>
        </p:txBody>
      </p:sp>
      <p:sp>
        <p:nvSpPr>
          <p:cNvPr id="5" name="Text Placeholder 3"/>
          <p:cNvSpPr>
            <a:spLocks noGrp="1"/>
          </p:cNvSpPr>
          <p:nvPr>
            <p:ph type="body" sz="quarter" idx="10" hasCustomPrompt="1"/>
          </p:nvPr>
        </p:nvSpPr>
        <p:spPr>
          <a:xfrm>
            <a:off x="304800" y="6393539"/>
            <a:ext cx="11582400" cy="461665"/>
          </a:xfrm>
          <a:prstGeom prst="rect">
            <a:avLst/>
          </a:prstGeom>
        </p:spPr>
        <p:txBody>
          <a:bodyPr wrap="square" anchor="b">
            <a:spAutoFit/>
          </a:bodyPr>
          <a:lstStyle>
            <a:lvl1pPr marL="0" indent="0" algn="r">
              <a:spcBef>
                <a:spcPts val="0"/>
              </a:spcBef>
              <a:buNone/>
              <a:defRPr sz="2400">
                <a:solidFill>
                  <a:schemeClr val="tx1"/>
                </a:solidFill>
                <a:latin typeface="Calibri" panose="020F0502020204030204" pitchFamily="34" charset="0"/>
              </a:defRPr>
            </a:lvl1pPr>
            <a:lvl2pPr marL="609585" indent="0">
              <a:buNone/>
              <a:defRPr/>
            </a:lvl2pPr>
            <a:lvl3pPr marL="1219170" indent="0">
              <a:buNone/>
              <a:defRPr/>
            </a:lvl3pPr>
            <a:lvl4pPr marL="1828754" indent="0">
              <a:buNone/>
              <a:defRPr/>
            </a:lvl4pPr>
            <a:lvl5pPr marL="2438339" indent="0">
              <a:buNone/>
              <a:defRPr/>
            </a:lvl5pPr>
          </a:lstStyle>
          <a:p>
            <a:pPr lvl="0"/>
            <a:r>
              <a:rPr lang="en-US" sz="2400" dirty="0"/>
              <a:t>Click to enter slide reference(s) and/or photo credit(s)</a:t>
            </a:r>
            <a:endParaRPr lang="en-US" dirty="0"/>
          </a:p>
        </p:txBody>
      </p:sp>
      <p:sp>
        <p:nvSpPr>
          <p:cNvPr id="3" name="Title 2"/>
          <p:cNvSpPr>
            <a:spLocks noGrp="1"/>
          </p:cNvSpPr>
          <p:nvPr>
            <p:ph type="title"/>
          </p:nvPr>
        </p:nvSpPr>
        <p:spPr>
          <a:xfrm>
            <a:off x="320842" y="274639"/>
            <a:ext cx="11593095" cy="1143000"/>
          </a:xfrm>
          <a:prstGeom prst="rect">
            <a:avLst/>
          </a:prstGeom>
        </p:spPr>
        <p:txBody>
          <a:bodyPr>
            <a:normAutofit/>
          </a:bodyPr>
          <a:lstStyle>
            <a:lvl1pPr>
              <a:defRPr lang="en-US" sz="4800" b="1" dirty="0">
                <a:solidFill>
                  <a:schemeClr val="tx2">
                    <a:lumMod val="50000"/>
                  </a:schemeClr>
                </a:solidFill>
                <a:latin typeface="Calibri" panose="020F0502020204030204" pitchFamily="34" charset="0"/>
                <a:ea typeface="+mj-ea"/>
                <a:cs typeface="+mj-cs"/>
              </a:defRPr>
            </a:lvl1pPr>
          </a:lstStyle>
          <a:p>
            <a:r>
              <a:rPr lang="en-US" dirty="0"/>
              <a:t>Click to edit Master title style</a:t>
            </a:r>
          </a:p>
        </p:txBody>
      </p:sp>
    </p:spTree>
    <p:extLst>
      <p:ext uri="{BB962C8B-B14F-4D97-AF65-F5344CB8AC3E}">
        <p14:creationId xmlns:p14="http://schemas.microsoft.com/office/powerpoint/2010/main" val="12094601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4_Single Column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261784"/>
            <a:ext cx="11582400" cy="1143000"/>
          </a:xfrm>
          <a:prstGeom prst="rect">
            <a:avLst/>
          </a:prstGeom>
        </p:spPr>
        <p:txBody>
          <a:bodyPr anchor="t">
            <a:normAutofit/>
          </a:bodyPr>
          <a:lstStyle>
            <a:lvl1pPr marL="0" indent="0" algn="ctr">
              <a:buFont typeface="Arial" panose="020B0604020202020204" pitchFamily="34" charset="0"/>
              <a:buNone/>
              <a:defRPr b="0">
                <a:solidFill>
                  <a:schemeClr val="tx2">
                    <a:lumMod val="50000"/>
                  </a:schemeClr>
                </a:solidFill>
                <a:latin typeface="Calibri" panose="020F0502020204030204" pitchFamily="34" charset="0"/>
              </a:defRPr>
            </a:lvl1pPr>
          </a:lstStyle>
          <a:p>
            <a:r>
              <a:rPr lang="en-US" dirty="0"/>
              <a:t>Click to edit Master title style</a:t>
            </a:r>
          </a:p>
        </p:txBody>
      </p:sp>
      <p:sp>
        <p:nvSpPr>
          <p:cNvPr id="6" name="Text Placeholder 5"/>
          <p:cNvSpPr>
            <a:spLocks noGrp="1"/>
          </p:cNvSpPr>
          <p:nvPr>
            <p:ph type="body" sz="quarter" idx="11"/>
          </p:nvPr>
        </p:nvSpPr>
        <p:spPr>
          <a:xfrm>
            <a:off x="304800" y="1600201"/>
            <a:ext cx="11582400" cy="4525963"/>
          </a:xfrm>
          <a:prstGeom prst="rect">
            <a:avLst/>
          </a:prstGeom>
        </p:spPr>
        <p:txBody>
          <a:bodyPr>
            <a:normAutofit/>
          </a:bodyPr>
          <a:lstStyle>
            <a:lvl1pPr>
              <a:defRPr>
                <a:solidFill>
                  <a:schemeClr val="tx2">
                    <a:lumMod val="50000"/>
                  </a:schemeClr>
                </a:solidFill>
                <a:latin typeface="Calibri" panose="020F0502020204030204" pitchFamily="34" charset="0"/>
              </a:defRPr>
            </a:lvl1pPr>
            <a:lvl2pPr>
              <a:defRPr>
                <a:solidFill>
                  <a:schemeClr val="tx2">
                    <a:lumMod val="50000"/>
                  </a:schemeClr>
                </a:solidFill>
                <a:latin typeface="Calibri" panose="020F0502020204030204" pitchFamily="34" charset="0"/>
              </a:defRPr>
            </a:lvl2pPr>
            <a:lvl3pPr>
              <a:defRPr>
                <a:solidFill>
                  <a:schemeClr val="tx2">
                    <a:lumMod val="50000"/>
                  </a:schemeClr>
                </a:solidFill>
                <a:latin typeface="Calibri" panose="020F0502020204030204" pitchFamily="34" charset="0"/>
              </a:defRPr>
            </a:lvl3pPr>
            <a:lvl4pPr>
              <a:defRPr>
                <a:solidFill>
                  <a:schemeClr val="tx2">
                    <a:lumMod val="50000"/>
                  </a:schemeClr>
                </a:solidFill>
                <a:latin typeface="Calibri" panose="020F0502020204030204" pitchFamily="34" charset="0"/>
              </a:defRPr>
            </a:lvl4pPr>
            <a:lvl5pPr>
              <a:defRPr>
                <a:solidFill>
                  <a:schemeClr val="tx2">
                    <a:lumMod val="50000"/>
                  </a:schemeClr>
                </a:solidFill>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
          <p:cNvSpPr>
            <a:spLocks noGrp="1"/>
          </p:cNvSpPr>
          <p:nvPr>
            <p:ph type="body" sz="quarter" idx="10"/>
          </p:nvPr>
        </p:nvSpPr>
        <p:spPr>
          <a:xfrm>
            <a:off x="304800" y="6206837"/>
            <a:ext cx="11582400" cy="381000"/>
          </a:xfrm>
          <a:prstGeom prst="rect">
            <a:avLst/>
          </a:prstGeom>
        </p:spPr>
        <p:txBody>
          <a:bodyPr wrap="square" anchor="b">
            <a:spAutoFit/>
          </a:bodyPr>
          <a:lstStyle>
            <a:lvl1pPr marL="0" indent="0" algn="r">
              <a:spcBef>
                <a:spcPts val="0"/>
              </a:spcBef>
              <a:buNone/>
              <a:defRPr sz="1800">
                <a:solidFill>
                  <a:schemeClr val="tx1"/>
                </a:solidFill>
                <a:latin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2146049893"/>
      </p:ext>
    </p:extLst>
  </p:cSld>
  <p:clrMapOvr>
    <a:masterClrMapping/>
  </p:clrMapOvr>
  <p:transition spd="slow" advClick="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D2E3A-E973-9F40-AAF4-B867B7A86A1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9615643-6524-154A-9E1D-111DC4997A6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628DA1-A930-9B45-B7AC-E6DB83166A4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215FCB7-6BD3-144F-B419-0CA06B915F11}"/>
              </a:ext>
            </a:extLst>
          </p:cNvPr>
          <p:cNvSpPr>
            <a:spLocks noGrp="1"/>
          </p:cNvSpPr>
          <p:nvPr>
            <p:ph type="dt" sz="half" idx="10"/>
          </p:nvPr>
        </p:nvSpPr>
        <p:spPr/>
        <p:txBody>
          <a:bodyPr/>
          <a:lstStyle/>
          <a:p>
            <a:fld id="{D2B93003-78B7-1C45-8FD8-14EE72603652}" type="datetimeFigureOut">
              <a:rPr lang="en-US" smtClean="0"/>
              <a:t>6/26/2026</a:t>
            </a:fld>
            <a:endParaRPr lang="en-US"/>
          </a:p>
        </p:txBody>
      </p:sp>
      <p:sp>
        <p:nvSpPr>
          <p:cNvPr id="6" name="Footer Placeholder 5">
            <a:extLst>
              <a:ext uri="{FF2B5EF4-FFF2-40B4-BE49-F238E27FC236}">
                <a16:creationId xmlns:a16="http://schemas.microsoft.com/office/drawing/2014/main" id="{4E3F50EC-5B15-694D-99CB-D739FCF820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6F8F07-251A-2D49-8ECF-3B93E4E52687}"/>
              </a:ext>
            </a:extLst>
          </p:cNvPr>
          <p:cNvSpPr>
            <a:spLocks noGrp="1"/>
          </p:cNvSpPr>
          <p:nvPr>
            <p:ph type="sldNum" sz="quarter" idx="12"/>
          </p:nvPr>
        </p:nvSpPr>
        <p:spPr/>
        <p:txBody>
          <a:bodyPr/>
          <a:lstStyle/>
          <a:p>
            <a:fld id="{B4DD128A-CE63-8244-BCA0-7BC048DBD061}" type="slidenum">
              <a:rPr lang="en-US" smtClean="0"/>
              <a:t>‹#›</a:t>
            </a:fld>
            <a:endParaRPr lang="en-US"/>
          </a:p>
        </p:txBody>
      </p:sp>
    </p:spTree>
    <p:extLst>
      <p:ext uri="{BB962C8B-B14F-4D97-AF65-F5344CB8AC3E}">
        <p14:creationId xmlns:p14="http://schemas.microsoft.com/office/powerpoint/2010/main" val="222026595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Title and Speaker Info">
    <p:spTree>
      <p:nvGrpSpPr>
        <p:cNvPr id="1" name=""/>
        <p:cNvGrpSpPr/>
        <p:nvPr/>
      </p:nvGrpSpPr>
      <p:grpSpPr>
        <a:xfrm>
          <a:off x="0" y="0"/>
          <a:ext cx="0" cy="0"/>
          <a:chOff x="0" y="0"/>
          <a:chExt cx="0" cy="0"/>
        </a:xfrm>
      </p:grpSpPr>
      <p:sp>
        <p:nvSpPr>
          <p:cNvPr id="4" name="Title 3"/>
          <p:cNvSpPr>
            <a:spLocks noGrp="1"/>
          </p:cNvSpPr>
          <p:nvPr>
            <p:ph type="title" hasCustomPrompt="1"/>
          </p:nvPr>
        </p:nvSpPr>
        <p:spPr>
          <a:xfrm>
            <a:off x="711200" y="2667000"/>
            <a:ext cx="10871200" cy="1621971"/>
          </a:xfrm>
          <a:prstGeom prst="rect">
            <a:avLst/>
          </a:prstGeom>
          <a:noFill/>
        </p:spPr>
        <p:txBody>
          <a:bodyPr anchor="b"/>
          <a:lstStyle>
            <a:lvl1pPr algn="ctr">
              <a:defRPr sz="5333" b="1">
                <a:solidFill>
                  <a:schemeClr val="tx2">
                    <a:lumMod val="50000"/>
                  </a:schemeClr>
                </a:solidFill>
                <a:latin typeface="Calibri" panose="020F0502020204030204" pitchFamily="34" charset="0"/>
                <a:cs typeface="Tahoma" pitchFamily="34" charset="0"/>
              </a:defRPr>
            </a:lvl1pPr>
          </a:lstStyle>
          <a:p>
            <a:r>
              <a:rPr lang="en-US" dirty="0"/>
              <a:t>Activity Title</a:t>
            </a:r>
          </a:p>
        </p:txBody>
      </p:sp>
      <p:sp>
        <p:nvSpPr>
          <p:cNvPr id="6" name="Text Placeholder 5"/>
          <p:cNvSpPr>
            <a:spLocks noGrp="1"/>
          </p:cNvSpPr>
          <p:nvPr>
            <p:ph type="body" sz="quarter" idx="10" hasCustomPrompt="1"/>
          </p:nvPr>
        </p:nvSpPr>
        <p:spPr>
          <a:xfrm>
            <a:off x="711200" y="4419600"/>
            <a:ext cx="10871200" cy="2057400"/>
          </a:xfrm>
          <a:prstGeom prst="rect">
            <a:avLst/>
          </a:prstGeom>
        </p:spPr>
        <p:txBody>
          <a:bodyPr>
            <a:noAutofit/>
          </a:bodyPr>
          <a:lstStyle>
            <a:lvl1pPr marL="0" indent="0" algn="ctr">
              <a:buNone/>
              <a:defRPr sz="3200" b="1">
                <a:solidFill>
                  <a:schemeClr val="tx2">
                    <a:lumMod val="50000"/>
                  </a:schemeClr>
                </a:solidFill>
                <a:latin typeface="Calibri" panose="020F0502020204030204" pitchFamily="34" charset="0"/>
              </a:defRPr>
            </a:lvl1pPr>
            <a:lvl2pPr marL="609585" indent="0" algn="ctr">
              <a:buNone/>
              <a:defRPr sz="3200"/>
            </a:lvl2pPr>
            <a:lvl3pPr marL="1219170" indent="0" algn="ctr">
              <a:buNone/>
              <a:defRPr sz="3200"/>
            </a:lvl3pPr>
            <a:lvl4pPr marL="1828754" indent="0" algn="ctr">
              <a:buNone/>
              <a:defRPr sz="3200"/>
            </a:lvl4pPr>
            <a:lvl5pPr marL="2438339" indent="0" algn="ctr">
              <a:buNone/>
              <a:defRPr sz="3200"/>
            </a:lvl5pPr>
          </a:lstStyle>
          <a:p>
            <a:pPr lvl="0"/>
            <a:r>
              <a:rPr lang="en-US" dirty="0"/>
              <a:t>Speaker Information</a:t>
            </a:r>
          </a:p>
        </p:txBody>
      </p:sp>
    </p:spTree>
    <p:extLst>
      <p:ext uri="{BB962C8B-B14F-4D97-AF65-F5344CB8AC3E}">
        <p14:creationId xmlns:p14="http://schemas.microsoft.com/office/powerpoint/2010/main" val="25744073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51C03AC-3341-4244-931E-FFAE276750AB}" type="datetime1">
              <a:rPr lang="en-US" smtClean="0"/>
              <a:t>6/26/2026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7432E5-F8E0-41AE-9A6B-AD730338B005}" type="slidenum">
              <a:rPr lang="en-US" smtClean="0"/>
              <a:t>‹#›</a:t>
            </a:fld>
            <a:endParaRPr lang="en-US"/>
          </a:p>
        </p:txBody>
      </p:sp>
      <p:sp>
        <p:nvSpPr>
          <p:cNvPr id="7" name="Text Placeholder 6"/>
          <p:cNvSpPr>
            <a:spLocks noGrp="1"/>
          </p:cNvSpPr>
          <p:nvPr>
            <p:ph type="body" sz="quarter" idx="13" hasCustomPrompt="1"/>
          </p:nvPr>
        </p:nvSpPr>
        <p:spPr>
          <a:xfrm>
            <a:off x="457200" y="5851602"/>
            <a:ext cx="9855200" cy="1005840"/>
          </a:xfrm>
        </p:spPr>
        <p:txBody>
          <a:bodyPr anchor="b">
            <a:noAutofit/>
          </a:bodyPr>
          <a:lstStyle>
            <a:lvl1pPr marL="0" indent="0">
              <a:spcBef>
                <a:spcPts val="225"/>
              </a:spcBef>
              <a:buNone/>
              <a:defRPr sz="750"/>
            </a:lvl1pPr>
            <a:lvl2pPr marL="171450" indent="0">
              <a:buNone/>
              <a:defRPr sz="750"/>
            </a:lvl2pPr>
            <a:lvl3pPr marL="342900" indent="0">
              <a:buNone/>
              <a:defRPr sz="750"/>
            </a:lvl3pPr>
            <a:lvl4pPr marL="514350" indent="0">
              <a:buNone/>
              <a:defRPr sz="750"/>
            </a:lvl4pPr>
            <a:lvl5pPr marL="685800" indent="0">
              <a:buNone/>
              <a:defRPr sz="750"/>
            </a:lvl5pPr>
          </a:lstStyle>
          <a:p>
            <a:pPr lvl="0"/>
            <a:r>
              <a:rPr lang="en-US" dirty="0"/>
              <a:t>Reference(s)</a:t>
            </a:r>
          </a:p>
        </p:txBody>
      </p:sp>
    </p:spTree>
    <p:extLst>
      <p:ext uri="{BB962C8B-B14F-4D97-AF65-F5344CB8AC3E}">
        <p14:creationId xmlns:p14="http://schemas.microsoft.com/office/powerpoint/2010/main" val="30693500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8_Single Column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261784"/>
            <a:ext cx="11582400" cy="1143000"/>
          </a:xfrm>
          <a:prstGeom prst="rect">
            <a:avLst/>
          </a:prstGeom>
        </p:spPr>
        <p:txBody>
          <a:bodyPr anchor="t">
            <a:normAutofit/>
          </a:bodyPr>
          <a:lstStyle>
            <a:lvl1pPr marL="0" indent="0" algn="ctr">
              <a:buFont typeface="Arial" panose="020B0604020202020204" pitchFamily="34" charset="0"/>
              <a:buNone/>
              <a:defRPr b="0">
                <a:solidFill>
                  <a:schemeClr val="tx2">
                    <a:lumMod val="50000"/>
                  </a:schemeClr>
                </a:solidFill>
                <a:latin typeface="Calibri" panose="020F0502020204030204" pitchFamily="34" charset="0"/>
              </a:defRPr>
            </a:lvl1pPr>
          </a:lstStyle>
          <a:p>
            <a:r>
              <a:rPr lang="en-US" dirty="0"/>
              <a:t>Click to edit Master title style</a:t>
            </a:r>
          </a:p>
        </p:txBody>
      </p:sp>
      <p:sp>
        <p:nvSpPr>
          <p:cNvPr id="6" name="Text Placeholder 5"/>
          <p:cNvSpPr>
            <a:spLocks noGrp="1"/>
          </p:cNvSpPr>
          <p:nvPr>
            <p:ph type="body" sz="quarter" idx="11"/>
          </p:nvPr>
        </p:nvSpPr>
        <p:spPr>
          <a:xfrm>
            <a:off x="304800" y="1600201"/>
            <a:ext cx="11582400" cy="4525963"/>
          </a:xfrm>
          <a:prstGeom prst="rect">
            <a:avLst/>
          </a:prstGeom>
        </p:spPr>
        <p:txBody>
          <a:bodyPr>
            <a:normAutofit/>
          </a:bodyPr>
          <a:lstStyle>
            <a:lvl1pPr>
              <a:defRPr>
                <a:solidFill>
                  <a:schemeClr val="tx2">
                    <a:lumMod val="50000"/>
                  </a:schemeClr>
                </a:solidFill>
                <a:latin typeface="Calibri" panose="020F0502020204030204" pitchFamily="34" charset="0"/>
              </a:defRPr>
            </a:lvl1pPr>
            <a:lvl2pPr>
              <a:defRPr>
                <a:solidFill>
                  <a:schemeClr val="tx2">
                    <a:lumMod val="50000"/>
                  </a:schemeClr>
                </a:solidFill>
                <a:latin typeface="Calibri" panose="020F0502020204030204" pitchFamily="34" charset="0"/>
              </a:defRPr>
            </a:lvl2pPr>
            <a:lvl3pPr>
              <a:defRPr>
                <a:solidFill>
                  <a:schemeClr val="tx2">
                    <a:lumMod val="50000"/>
                  </a:schemeClr>
                </a:solidFill>
                <a:latin typeface="Calibri" panose="020F0502020204030204" pitchFamily="34" charset="0"/>
              </a:defRPr>
            </a:lvl3pPr>
            <a:lvl4pPr>
              <a:defRPr>
                <a:solidFill>
                  <a:schemeClr val="tx2">
                    <a:lumMod val="50000"/>
                  </a:schemeClr>
                </a:solidFill>
                <a:latin typeface="Calibri" panose="020F0502020204030204" pitchFamily="34" charset="0"/>
              </a:defRPr>
            </a:lvl4pPr>
            <a:lvl5pPr>
              <a:defRPr>
                <a:solidFill>
                  <a:schemeClr val="tx2">
                    <a:lumMod val="50000"/>
                  </a:schemeClr>
                </a:solidFill>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
          <p:cNvSpPr>
            <a:spLocks noGrp="1"/>
          </p:cNvSpPr>
          <p:nvPr>
            <p:ph type="body" sz="quarter" idx="10"/>
          </p:nvPr>
        </p:nvSpPr>
        <p:spPr>
          <a:xfrm>
            <a:off x="304800" y="6206837"/>
            <a:ext cx="11582400" cy="381000"/>
          </a:xfrm>
          <a:prstGeom prst="rect">
            <a:avLst/>
          </a:prstGeom>
        </p:spPr>
        <p:txBody>
          <a:bodyPr wrap="square" anchor="b">
            <a:spAutoFit/>
          </a:bodyPr>
          <a:lstStyle>
            <a:lvl1pPr marL="0" indent="0" algn="r">
              <a:spcBef>
                <a:spcPts val="0"/>
              </a:spcBef>
              <a:buNone/>
              <a:defRPr sz="1800">
                <a:solidFill>
                  <a:schemeClr val="tx1"/>
                </a:solidFill>
                <a:latin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2145463406"/>
      </p:ext>
    </p:extLst>
  </p:cSld>
  <p:clrMapOvr>
    <a:masterClrMapping/>
  </p:clrMapOvr>
  <p:transition spd="slow" advClick="0"/>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Single Column Content">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a:xfrm>
            <a:off x="304800" y="1600201"/>
            <a:ext cx="11582400" cy="4525963"/>
          </a:xfrm>
          <a:prstGeom prst="rect">
            <a:avLst/>
          </a:prstGeom>
        </p:spPr>
        <p:txBody>
          <a:bodyPr>
            <a:normAutofit/>
          </a:bodyPr>
          <a:lstStyle>
            <a:lvl1pPr>
              <a:defRPr>
                <a:solidFill>
                  <a:schemeClr val="tx2">
                    <a:lumMod val="50000"/>
                  </a:schemeClr>
                </a:solidFill>
                <a:latin typeface="Calibri" panose="020F0502020204030204" pitchFamily="34" charset="0"/>
              </a:defRPr>
            </a:lvl1pPr>
            <a:lvl2pPr>
              <a:defRPr>
                <a:solidFill>
                  <a:schemeClr val="tx2">
                    <a:lumMod val="50000"/>
                  </a:schemeClr>
                </a:solidFill>
                <a:latin typeface="Calibri" panose="020F0502020204030204" pitchFamily="34" charset="0"/>
              </a:defRPr>
            </a:lvl2pPr>
            <a:lvl3pPr>
              <a:defRPr>
                <a:solidFill>
                  <a:schemeClr val="tx2">
                    <a:lumMod val="50000"/>
                  </a:schemeClr>
                </a:solidFill>
                <a:latin typeface="Calibri" panose="020F0502020204030204" pitchFamily="34" charset="0"/>
              </a:defRPr>
            </a:lvl3pPr>
            <a:lvl4pPr>
              <a:defRPr>
                <a:solidFill>
                  <a:schemeClr val="tx2">
                    <a:lumMod val="50000"/>
                  </a:schemeClr>
                </a:solidFill>
                <a:latin typeface="Calibri" panose="020F0502020204030204" pitchFamily="34" charset="0"/>
              </a:defRPr>
            </a:lvl4pPr>
            <a:lvl5pPr marL="2743131" indent="-304792">
              <a:buFont typeface="Arial" panose="020B0604020202020204" pitchFamily="34" charset="0"/>
              <a:buChar char="•"/>
              <a:defRPr>
                <a:solidFill>
                  <a:schemeClr val="tx2">
                    <a:lumMod val="50000"/>
                  </a:schemeClr>
                </a:solidFill>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4"/>
            <a:endParaRPr lang="en-US" dirty="0"/>
          </a:p>
        </p:txBody>
      </p:sp>
      <p:sp>
        <p:nvSpPr>
          <p:cNvPr id="5" name="Text Placeholder 3"/>
          <p:cNvSpPr>
            <a:spLocks noGrp="1"/>
          </p:cNvSpPr>
          <p:nvPr>
            <p:ph type="body" sz="quarter" idx="10" hasCustomPrompt="1"/>
          </p:nvPr>
        </p:nvSpPr>
        <p:spPr>
          <a:xfrm>
            <a:off x="304800" y="6126173"/>
            <a:ext cx="11582400" cy="461665"/>
          </a:xfrm>
          <a:prstGeom prst="rect">
            <a:avLst/>
          </a:prstGeom>
        </p:spPr>
        <p:txBody>
          <a:bodyPr wrap="square" anchor="b">
            <a:spAutoFit/>
          </a:bodyPr>
          <a:lstStyle>
            <a:lvl1pPr marL="0" indent="0" algn="r">
              <a:spcBef>
                <a:spcPts val="0"/>
              </a:spcBef>
              <a:buNone/>
              <a:defRPr sz="2400">
                <a:solidFill>
                  <a:schemeClr val="tx1"/>
                </a:solidFill>
                <a:latin typeface="Calibri" panose="020F0502020204030204" pitchFamily="34" charset="0"/>
              </a:defRPr>
            </a:lvl1pPr>
            <a:lvl2pPr marL="609585" indent="0">
              <a:buNone/>
              <a:defRPr/>
            </a:lvl2pPr>
            <a:lvl3pPr marL="1219170" indent="0">
              <a:buNone/>
              <a:defRPr/>
            </a:lvl3pPr>
            <a:lvl4pPr marL="1828754" indent="0">
              <a:buNone/>
              <a:defRPr/>
            </a:lvl4pPr>
            <a:lvl5pPr marL="2438339" indent="0">
              <a:buNone/>
              <a:defRPr/>
            </a:lvl5pPr>
          </a:lstStyle>
          <a:p>
            <a:pPr lvl="0"/>
            <a:r>
              <a:rPr lang="en-US" sz="2400" dirty="0"/>
              <a:t>Click to enter slide reference(s) and/or photo credit(s)</a:t>
            </a:r>
            <a:endParaRPr lang="en-US" dirty="0"/>
          </a:p>
        </p:txBody>
      </p:sp>
      <p:sp>
        <p:nvSpPr>
          <p:cNvPr id="3" name="Title 2"/>
          <p:cNvSpPr>
            <a:spLocks noGrp="1"/>
          </p:cNvSpPr>
          <p:nvPr>
            <p:ph type="title"/>
          </p:nvPr>
        </p:nvSpPr>
        <p:spPr>
          <a:xfrm>
            <a:off x="609600" y="274639"/>
            <a:ext cx="10972800" cy="1143000"/>
          </a:xfrm>
          <a:prstGeom prst="rect">
            <a:avLst/>
          </a:prstGeom>
        </p:spPr>
        <p:txBody>
          <a:bodyPr/>
          <a:lstStyle>
            <a:lvl1pPr>
              <a:defRPr lang="en-US" sz="5333" b="1" dirty="0">
                <a:solidFill>
                  <a:schemeClr val="tx2">
                    <a:lumMod val="50000"/>
                  </a:schemeClr>
                </a:solidFill>
                <a:latin typeface="Calibri" panose="020F0502020204030204" pitchFamily="34" charset="0"/>
                <a:ea typeface="+mj-ea"/>
                <a:cs typeface="+mj-cs"/>
              </a:defRPr>
            </a:lvl1pPr>
          </a:lstStyle>
          <a:p>
            <a:r>
              <a:rPr lang="en-US" dirty="0"/>
              <a:t>Click to edit Master title style</a:t>
            </a:r>
          </a:p>
        </p:txBody>
      </p:sp>
      <p:sp>
        <p:nvSpPr>
          <p:cNvPr id="7" name="Text Placeholder 6"/>
          <p:cNvSpPr>
            <a:spLocks noGrp="1"/>
          </p:cNvSpPr>
          <p:nvPr>
            <p:ph type="body" sz="quarter" idx="12"/>
          </p:nvPr>
        </p:nvSpPr>
        <p:spPr>
          <a:xfrm>
            <a:off x="5839884" y="2605089"/>
            <a:ext cx="4849283" cy="1903412"/>
          </a:xfrm>
        </p:spPr>
        <p:txBody>
          <a:bodyPr>
            <a:normAutofit/>
          </a:bodyPr>
          <a:lstStyle>
            <a:lvl1pPr>
              <a:defRPr sz="2400"/>
            </a:lvl1pPr>
          </a:lstStyle>
          <a:p>
            <a:pPr lvl="0"/>
            <a:endParaRPr lang="en-US" dirty="0"/>
          </a:p>
        </p:txBody>
      </p:sp>
    </p:spTree>
    <p:extLst>
      <p:ext uri="{BB962C8B-B14F-4D97-AF65-F5344CB8AC3E}">
        <p14:creationId xmlns:p14="http://schemas.microsoft.com/office/powerpoint/2010/main" val="84404476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6_Single Column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261784"/>
            <a:ext cx="11582400" cy="1143000"/>
          </a:xfrm>
          <a:prstGeom prst="rect">
            <a:avLst/>
          </a:prstGeom>
        </p:spPr>
        <p:txBody>
          <a:bodyPr anchor="t">
            <a:normAutofit/>
          </a:bodyPr>
          <a:lstStyle>
            <a:lvl1pPr marL="0" indent="0" algn="ctr">
              <a:buFont typeface="Arial" panose="020B0604020202020204" pitchFamily="34" charset="0"/>
              <a:buNone/>
              <a:defRPr b="0">
                <a:solidFill>
                  <a:schemeClr val="tx2">
                    <a:lumMod val="50000"/>
                  </a:schemeClr>
                </a:solidFill>
                <a:latin typeface="Calibri" panose="020F0502020204030204" pitchFamily="34" charset="0"/>
              </a:defRPr>
            </a:lvl1pPr>
          </a:lstStyle>
          <a:p>
            <a:r>
              <a:rPr lang="en-US" dirty="0"/>
              <a:t>Click to edit Master title style</a:t>
            </a:r>
          </a:p>
        </p:txBody>
      </p:sp>
      <p:sp>
        <p:nvSpPr>
          <p:cNvPr id="6" name="Text Placeholder 5"/>
          <p:cNvSpPr>
            <a:spLocks noGrp="1"/>
          </p:cNvSpPr>
          <p:nvPr>
            <p:ph type="body" sz="quarter" idx="11"/>
          </p:nvPr>
        </p:nvSpPr>
        <p:spPr>
          <a:xfrm>
            <a:off x="304800" y="1600201"/>
            <a:ext cx="11582400" cy="4525963"/>
          </a:xfrm>
          <a:prstGeom prst="rect">
            <a:avLst/>
          </a:prstGeom>
        </p:spPr>
        <p:txBody>
          <a:bodyPr>
            <a:normAutofit/>
          </a:bodyPr>
          <a:lstStyle>
            <a:lvl1pPr>
              <a:defRPr>
                <a:solidFill>
                  <a:schemeClr val="tx2">
                    <a:lumMod val="50000"/>
                  </a:schemeClr>
                </a:solidFill>
                <a:latin typeface="Calibri" panose="020F0502020204030204" pitchFamily="34" charset="0"/>
              </a:defRPr>
            </a:lvl1pPr>
            <a:lvl2pPr>
              <a:defRPr>
                <a:solidFill>
                  <a:schemeClr val="tx2">
                    <a:lumMod val="50000"/>
                  </a:schemeClr>
                </a:solidFill>
                <a:latin typeface="Calibri" panose="020F0502020204030204" pitchFamily="34" charset="0"/>
              </a:defRPr>
            </a:lvl2pPr>
            <a:lvl3pPr>
              <a:defRPr>
                <a:solidFill>
                  <a:schemeClr val="tx2">
                    <a:lumMod val="50000"/>
                  </a:schemeClr>
                </a:solidFill>
                <a:latin typeface="Calibri" panose="020F0502020204030204" pitchFamily="34" charset="0"/>
              </a:defRPr>
            </a:lvl3pPr>
            <a:lvl4pPr>
              <a:defRPr>
                <a:solidFill>
                  <a:schemeClr val="tx2">
                    <a:lumMod val="50000"/>
                  </a:schemeClr>
                </a:solidFill>
                <a:latin typeface="Calibri" panose="020F0502020204030204" pitchFamily="34" charset="0"/>
              </a:defRPr>
            </a:lvl4pPr>
            <a:lvl5pPr>
              <a:defRPr>
                <a:solidFill>
                  <a:schemeClr val="tx2">
                    <a:lumMod val="50000"/>
                  </a:schemeClr>
                </a:solidFill>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
          <p:cNvSpPr>
            <a:spLocks noGrp="1"/>
          </p:cNvSpPr>
          <p:nvPr>
            <p:ph type="body" sz="quarter" idx="10"/>
          </p:nvPr>
        </p:nvSpPr>
        <p:spPr>
          <a:xfrm>
            <a:off x="304800" y="6206837"/>
            <a:ext cx="11582400" cy="381000"/>
          </a:xfrm>
          <a:prstGeom prst="rect">
            <a:avLst/>
          </a:prstGeom>
        </p:spPr>
        <p:txBody>
          <a:bodyPr wrap="square" anchor="b">
            <a:spAutoFit/>
          </a:bodyPr>
          <a:lstStyle>
            <a:lvl1pPr marL="0" indent="0" algn="r">
              <a:spcBef>
                <a:spcPts val="0"/>
              </a:spcBef>
              <a:buNone/>
              <a:defRPr sz="1800">
                <a:solidFill>
                  <a:schemeClr val="tx1"/>
                </a:solidFill>
                <a:latin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2602358129"/>
      </p:ext>
    </p:extLst>
  </p:cSld>
  <p:clrMapOvr>
    <a:masterClrMapping/>
  </p:clrMapOvr>
  <p:transition spd="slow" advClick="0"/>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3_Single Column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261784"/>
            <a:ext cx="11582400" cy="1143000"/>
          </a:xfrm>
          <a:prstGeom prst="rect">
            <a:avLst/>
          </a:prstGeom>
        </p:spPr>
        <p:txBody>
          <a:bodyPr anchor="t">
            <a:normAutofit/>
          </a:bodyPr>
          <a:lstStyle>
            <a:lvl1pPr marL="0" indent="0" algn="ctr">
              <a:buFont typeface="Arial" panose="020B0604020202020204" pitchFamily="34" charset="0"/>
              <a:buNone/>
              <a:defRPr b="0">
                <a:solidFill>
                  <a:schemeClr val="tx2">
                    <a:lumMod val="50000"/>
                  </a:schemeClr>
                </a:solidFill>
                <a:latin typeface="Calibri" panose="020F0502020204030204" pitchFamily="34" charset="0"/>
              </a:defRPr>
            </a:lvl1pPr>
          </a:lstStyle>
          <a:p>
            <a:r>
              <a:rPr lang="en-US" dirty="0"/>
              <a:t>Click to edit Master title style</a:t>
            </a:r>
          </a:p>
        </p:txBody>
      </p:sp>
      <p:sp>
        <p:nvSpPr>
          <p:cNvPr id="6" name="Text Placeholder 5"/>
          <p:cNvSpPr>
            <a:spLocks noGrp="1"/>
          </p:cNvSpPr>
          <p:nvPr>
            <p:ph type="body" sz="quarter" idx="11"/>
          </p:nvPr>
        </p:nvSpPr>
        <p:spPr>
          <a:xfrm>
            <a:off x="304800" y="1600201"/>
            <a:ext cx="11582400" cy="4525963"/>
          </a:xfrm>
          <a:prstGeom prst="rect">
            <a:avLst/>
          </a:prstGeom>
        </p:spPr>
        <p:txBody>
          <a:bodyPr>
            <a:normAutofit/>
          </a:bodyPr>
          <a:lstStyle>
            <a:lvl1pPr>
              <a:defRPr>
                <a:solidFill>
                  <a:schemeClr val="tx2">
                    <a:lumMod val="50000"/>
                  </a:schemeClr>
                </a:solidFill>
                <a:latin typeface="Calibri" panose="020F0502020204030204" pitchFamily="34" charset="0"/>
              </a:defRPr>
            </a:lvl1pPr>
            <a:lvl2pPr>
              <a:defRPr>
                <a:solidFill>
                  <a:schemeClr val="tx2">
                    <a:lumMod val="50000"/>
                  </a:schemeClr>
                </a:solidFill>
                <a:latin typeface="Calibri" panose="020F0502020204030204" pitchFamily="34" charset="0"/>
              </a:defRPr>
            </a:lvl2pPr>
            <a:lvl3pPr>
              <a:defRPr>
                <a:solidFill>
                  <a:schemeClr val="tx2">
                    <a:lumMod val="50000"/>
                  </a:schemeClr>
                </a:solidFill>
                <a:latin typeface="Calibri" panose="020F0502020204030204" pitchFamily="34" charset="0"/>
              </a:defRPr>
            </a:lvl3pPr>
            <a:lvl4pPr>
              <a:defRPr>
                <a:solidFill>
                  <a:schemeClr val="tx2">
                    <a:lumMod val="50000"/>
                  </a:schemeClr>
                </a:solidFill>
                <a:latin typeface="Calibri" panose="020F0502020204030204" pitchFamily="34" charset="0"/>
              </a:defRPr>
            </a:lvl4pPr>
            <a:lvl5pPr>
              <a:defRPr>
                <a:solidFill>
                  <a:schemeClr val="tx2">
                    <a:lumMod val="50000"/>
                  </a:schemeClr>
                </a:solidFill>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
          <p:cNvSpPr>
            <a:spLocks noGrp="1"/>
          </p:cNvSpPr>
          <p:nvPr>
            <p:ph type="body" sz="quarter" idx="10"/>
          </p:nvPr>
        </p:nvSpPr>
        <p:spPr>
          <a:xfrm>
            <a:off x="304800" y="6206837"/>
            <a:ext cx="11582400" cy="381000"/>
          </a:xfrm>
          <a:prstGeom prst="rect">
            <a:avLst/>
          </a:prstGeom>
        </p:spPr>
        <p:txBody>
          <a:bodyPr wrap="square" anchor="b">
            <a:spAutoFit/>
          </a:bodyPr>
          <a:lstStyle>
            <a:lvl1pPr marL="0" indent="0" algn="r">
              <a:spcBef>
                <a:spcPts val="0"/>
              </a:spcBef>
              <a:buNone/>
              <a:defRPr sz="1800">
                <a:solidFill>
                  <a:schemeClr val="tx1"/>
                </a:solidFill>
                <a:latin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3585069755"/>
      </p:ext>
    </p:extLst>
  </p:cSld>
  <p:clrMapOvr>
    <a:masterClrMapping/>
  </p:clrMapOvr>
  <p:transition spd="slow" advClick="0"/>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2 Column Layout">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a:xfrm>
            <a:off x="304800" y="1676402"/>
            <a:ext cx="5486400" cy="4584093"/>
          </a:xfrm>
          <a:prstGeom prst="rect">
            <a:avLst/>
          </a:prstGeom>
        </p:spPr>
        <p:txBody>
          <a:bodyPr>
            <a:normAutofit/>
          </a:bodyPr>
          <a:lstStyle>
            <a:lvl1pPr>
              <a:buClrTx/>
              <a:defRPr sz="3700">
                <a:solidFill>
                  <a:schemeClr val="tx1"/>
                </a:solidFill>
                <a:latin typeface="Calibri" panose="020F0502020204030204" pitchFamily="34" charset="0"/>
              </a:defRPr>
            </a:lvl1pPr>
            <a:lvl2pPr>
              <a:buClrTx/>
              <a:defRPr sz="3200">
                <a:solidFill>
                  <a:schemeClr val="tx1"/>
                </a:solidFill>
                <a:latin typeface="Calibri" panose="020F0502020204030204" pitchFamily="34" charset="0"/>
              </a:defRPr>
            </a:lvl2pPr>
            <a:lvl3pPr>
              <a:buClrTx/>
              <a:defRPr sz="2700">
                <a:solidFill>
                  <a:schemeClr val="tx1"/>
                </a:solidFill>
                <a:latin typeface="Calibri" panose="020F0502020204030204" pitchFamily="34" charset="0"/>
              </a:defRPr>
            </a:lvl3pPr>
            <a:lvl4pPr>
              <a:buClrTx/>
              <a:defRPr>
                <a:solidFill>
                  <a:schemeClr val="tx1"/>
                </a:solidFill>
                <a:latin typeface="Calibri" panose="020F0502020204030204" pitchFamily="34" charset="0"/>
              </a:defRPr>
            </a:lvl4pPr>
            <a:lvl5pPr>
              <a:buClrTx/>
              <a:defRPr>
                <a:solidFill>
                  <a:schemeClr val="tx1"/>
                </a:solidFill>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5"/>
          <p:cNvSpPr>
            <a:spLocks noGrp="1"/>
          </p:cNvSpPr>
          <p:nvPr>
            <p:ph type="body" sz="quarter" idx="12"/>
          </p:nvPr>
        </p:nvSpPr>
        <p:spPr>
          <a:xfrm>
            <a:off x="6400800" y="1676402"/>
            <a:ext cx="5486400" cy="4584093"/>
          </a:xfrm>
          <a:prstGeom prst="rect">
            <a:avLst/>
          </a:prstGeom>
        </p:spPr>
        <p:txBody>
          <a:bodyPr>
            <a:normAutofit/>
          </a:bodyPr>
          <a:lstStyle>
            <a:lvl1pPr>
              <a:buClrTx/>
              <a:defRPr sz="3700">
                <a:solidFill>
                  <a:schemeClr val="tx1"/>
                </a:solidFill>
                <a:latin typeface="Calibri" panose="020F0502020204030204" pitchFamily="34" charset="0"/>
              </a:defRPr>
            </a:lvl1pPr>
            <a:lvl2pPr>
              <a:buClrTx/>
              <a:defRPr sz="3200">
                <a:solidFill>
                  <a:schemeClr val="tx1"/>
                </a:solidFill>
                <a:latin typeface="Calibri" panose="020F0502020204030204" pitchFamily="34" charset="0"/>
              </a:defRPr>
            </a:lvl2pPr>
            <a:lvl3pPr>
              <a:buClrTx/>
              <a:defRPr sz="2700">
                <a:solidFill>
                  <a:schemeClr val="tx1"/>
                </a:solidFill>
                <a:latin typeface="Calibri" panose="020F0502020204030204" pitchFamily="34" charset="0"/>
              </a:defRPr>
            </a:lvl3pPr>
            <a:lvl4pPr>
              <a:buClrTx/>
              <a:defRPr>
                <a:solidFill>
                  <a:schemeClr val="tx1"/>
                </a:solidFill>
                <a:latin typeface="Calibri" panose="020F0502020204030204" pitchFamily="34" charset="0"/>
              </a:defRPr>
            </a:lvl4pPr>
            <a:lvl5pPr>
              <a:buClrTx/>
              <a:defRPr>
                <a:solidFill>
                  <a:schemeClr val="tx1"/>
                </a:solidFill>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Placeholder 1"/>
          <p:cNvSpPr>
            <a:spLocks noGrp="1"/>
          </p:cNvSpPr>
          <p:nvPr>
            <p:ph type="title"/>
          </p:nvPr>
        </p:nvSpPr>
        <p:spPr>
          <a:xfrm>
            <a:off x="330199" y="274639"/>
            <a:ext cx="11569700" cy="1143000"/>
          </a:xfrm>
          <a:prstGeom prst="rect">
            <a:avLst/>
          </a:prstGeom>
        </p:spPr>
        <p:txBody>
          <a:bodyPr vert="horz" lIns="121917" tIns="60958" rIns="121917" bIns="60958" rtlCol="0" anchor="ctr">
            <a:normAutofit/>
          </a:bodyPr>
          <a:lstStyle>
            <a:lvl1pPr>
              <a:defRPr>
                <a:solidFill>
                  <a:schemeClr val="tx1"/>
                </a:solidFill>
              </a:defRPr>
            </a:lvl1pPr>
          </a:lstStyle>
          <a:p>
            <a:r>
              <a:rPr lang="en-US"/>
              <a:t>Click to edit Master title style</a:t>
            </a:r>
            <a:endParaRPr lang="en-US" dirty="0"/>
          </a:p>
        </p:txBody>
      </p:sp>
      <p:sp>
        <p:nvSpPr>
          <p:cNvPr id="11" name="Text Placeholder 15"/>
          <p:cNvSpPr>
            <a:spLocks noGrp="1"/>
          </p:cNvSpPr>
          <p:nvPr>
            <p:ph type="body" sz="quarter" idx="13" hasCustomPrompt="1"/>
          </p:nvPr>
        </p:nvSpPr>
        <p:spPr>
          <a:xfrm>
            <a:off x="297367" y="6210301"/>
            <a:ext cx="11615235" cy="647700"/>
          </a:xfrm>
          <a:prstGeom prst="rect">
            <a:avLst/>
          </a:prstGeom>
        </p:spPr>
        <p:txBody>
          <a:bodyPr anchor="b">
            <a:noAutofit/>
          </a:bodyPr>
          <a:lstStyle>
            <a:lvl1pPr marL="0" indent="0" algn="r">
              <a:buNone/>
              <a:defRPr sz="2400" baseline="0"/>
            </a:lvl1pPr>
            <a:lvl2pPr marL="609585" indent="0">
              <a:buNone/>
              <a:defRPr/>
            </a:lvl2pPr>
            <a:lvl3pPr marL="1219170" indent="0">
              <a:buNone/>
              <a:defRPr/>
            </a:lvl3pPr>
            <a:lvl4pPr marL="1828754" indent="0">
              <a:buNone/>
              <a:defRPr/>
            </a:lvl4pPr>
            <a:lvl5pPr marL="2438339" indent="0">
              <a:buNone/>
              <a:defRPr/>
            </a:lvl5pPr>
          </a:lstStyle>
          <a:p>
            <a:pPr lvl="0"/>
            <a:r>
              <a:rPr lang="en-US" dirty="0"/>
              <a:t>Click to enter citations and photo credits</a:t>
            </a:r>
          </a:p>
        </p:txBody>
      </p:sp>
    </p:spTree>
    <p:extLst>
      <p:ext uri="{BB962C8B-B14F-4D97-AF65-F5344CB8AC3E}">
        <p14:creationId xmlns:p14="http://schemas.microsoft.com/office/powerpoint/2010/main" val="19271387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61FB7F2-E0C6-7A45-952F-9CF9FE2ED2DF}"/>
              </a:ext>
            </a:extLst>
          </p:cNvPr>
          <p:cNvSpPr/>
          <p:nvPr userDrawn="1"/>
        </p:nvSpPr>
        <p:spPr>
          <a:xfrm>
            <a:off x="838200" y="725645"/>
            <a:ext cx="1579516" cy="8006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Content Placeholder 4">
            <a:extLst>
              <a:ext uri="{FF2B5EF4-FFF2-40B4-BE49-F238E27FC236}">
                <a16:creationId xmlns:a16="http://schemas.microsoft.com/office/drawing/2014/main" id="{37C6AD55-6D26-AC46-A53D-6B33E7D86AA5}"/>
              </a:ext>
            </a:extLst>
          </p:cNvPr>
          <p:cNvSpPr>
            <a:spLocks noGrp="1"/>
          </p:cNvSpPr>
          <p:nvPr>
            <p:ph sz="quarter" idx="10"/>
          </p:nvPr>
        </p:nvSpPr>
        <p:spPr>
          <a:xfrm>
            <a:off x="838200" y="2228446"/>
            <a:ext cx="10515600" cy="3794983"/>
          </a:xfrm>
          <a:prstGeom prst="rect">
            <a:avLst/>
          </a:prstGeom>
        </p:spPr>
        <p:txBody>
          <a:bodyPr/>
          <a:lstStyle>
            <a:lvl1pPr marL="342900" indent="-342900">
              <a:buFont typeface="Arial" panose="020B0604020202020204" pitchFamily="34" charset="0"/>
              <a:buChar char="•"/>
              <a:defRPr sz="2400"/>
            </a:lvl1pPr>
            <a:lvl2pPr marL="684000" indent="-342900">
              <a:buFont typeface="System Font"/>
              <a:buChar char="-"/>
              <a:defRPr sz="2000"/>
            </a:lvl2pPr>
          </a:lstStyle>
          <a:p>
            <a:pPr lvl="0"/>
            <a:r>
              <a:rPr lang="en-GB" dirty="0"/>
              <a:t>Click to edit Master text styles</a:t>
            </a:r>
          </a:p>
          <a:p>
            <a:pPr lvl="1"/>
            <a:r>
              <a:rPr lang="en-GB" dirty="0"/>
              <a:t>Second level</a:t>
            </a:r>
          </a:p>
        </p:txBody>
      </p:sp>
      <p:sp>
        <p:nvSpPr>
          <p:cNvPr id="6" name="Title Placeholder 10">
            <a:extLst>
              <a:ext uri="{FF2B5EF4-FFF2-40B4-BE49-F238E27FC236}">
                <a16:creationId xmlns:a16="http://schemas.microsoft.com/office/drawing/2014/main" id="{3F3AE2A8-1552-474A-B6DE-36A8930CEC75}"/>
              </a:ext>
            </a:extLst>
          </p:cNvPr>
          <p:cNvSpPr>
            <a:spLocks noGrp="1"/>
          </p:cNvSpPr>
          <p:nvPr>
            <p:ph type="title"/>
          </p:nvPr>
        </p:nvSpPr>
        <p:spPr>
          <a:xfrm>
            <a:off x="838200" y="963079"/>
            <a:ext cx="10515600" cy="1107996"/>
          </a:xfrm>
          <a:prstGeom prst="rect">
            <a:avLst/>
          </a:prstGeom>
        </p:spPr>
        <p:txBody>
          <a:bodyPr vert="horz" lIns="0" tIns="0" rIns="0" bIns="0" rtlCol="0" anchor="ctr">
            <a:normAutofit/>
          </a:bodyPr>
          <a:lstStyle/>
          <a:p>
            <a:r>
              <a:rPr lang="en-GB" dirty="0"/>
              <a:t>Click to edit Master title style</a:t>
            </a:r>
          </a:p>
        </p:txBody>
      </p:sp>
      <p:sp>
        <p:nvSpPr>
          <p:cNvPr id="4" name="Footer Placeholder 3">
            <a:extLst>
              <a:ext uri="{FF2B5EF4-FFF2-40B4-BE49-F238E27FC236}">
                <a16:creationId xmlns:a16="http://schemas.microsoft.com/office/drawing/2014/main" id="{8F7865D6-520D-104F-AEDA-07AA48A4580C}"/>
              </a:ext>
            </a:extLst>
          </p:cNvPr>
          <p:cNvSpPr>
            <a:spLocks noGrp="1"/>
          </p:cNvSpPr>
          <p:nvPr>
            <p:ph type="ftr" sz="quarter" idx="11"/>
          </p:nvPr>
        </p:nvSpPr>
        <p:spPr/>
        <p:txBody>
          <a:bodyPr/>
          <a:lstStyle/>
          <a:p>
            <a:endParaRPr lang="en-GB" dirty="0"/>
          </a:p>
        </p:txBody>
      </p:sp>
    </p:spTree>
    <p:extLst>
      <p:ext uri="{BB962C8B-B14F-4D97-AF65-F5344CB8AC3E}">
        <p14:creationId xmlns:p14="http://schemas.microsoft.com/office/powerpoint/2010/main" val="479918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Content Slide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DB706AC-D584-0C49-BA5C-CDBC05DED287}"/>
              </a:ext>
            </a:extLst>
          </p:cNvPr>
          <p:cNvSpPr/>
          <p:nvPr/>
        </p:nvSpPr>
        <p:spPr>
          <a:xfrm>
            <a:off x="2034211" y="725645"/>
            <a:ext cx="1579516" cy="8006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Rectangle 5">
            <a:extLst>
              <a:ext uri="{FF2B5EF4-FFF2-40B4-BE49-F238E27FC236}">
                <a16:creationId xmlns:a16="http://schemas.microsoft.com/office/drawing/2014/main" id="{F9EFE79F-7766-2342-AA97-4B1F2CD3D95E}"/>
              </a:ext>
            </a:extLst>
          </p:cNvPr>
          <p:cNvSpPr/>
          <p:nvPr/>
        </p:nvSpPr>
        <p:spPr>
          <a:xfrm flipV="1">
            <a:off x="0" y="6531553"/>
            <a:ext cx="2067410" cy="228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pic>
        <p:nvPicPr>
          <p:cNvPr id="7" name="Picture 2" descr="C:\ADA\Brand\ADA-sm.png">
            <a:extLst>
              <a:ext uri="{FF2B5EF4-FFF2-40B4-BE49-F238E27FC236}">
                <a16:creationId xmlns:a16="http://schemas.microsoft.com/office/drawing/2014/main" id="{05C6FAE1-2688-D047-AD2E-082A745D8424}"/>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0639891" y="6203659"/>
            <a:ext cx="1245109" cy="346560"/>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a:extLst>
              <a:ext uri="{FF2B5EF4-FFF2-40B4-BE49-F238E27FC236}">
                <a16:creationId xmlns:a16="http://schemas.microsoft.com/office/drawing/2014/main" id="{0A93BFBC-B6B5-C943-9394-304F58F1F144}"/>
              </a:ext>
            </a:extLst>
          </p:cNvPr>
          <p:cNvSpPr>
            <a:spLocks noGrp="1"/>
          </p:cNvSpPr>
          <p:nvPr>
            <p:ph type="body" sz="quarter" idx="10" hasCustomPrompt="1"/>
          </p:nvPr>
        </p:nvSpPr>
        <p:spPr>
          <a:xfrm>
            <a:off x="2017689" y="963078"/>
            <a:ext cx="8899338" cy="1107996"/>
          </a:xfrm>
          <a:prstGeom prst="rect">
            <a:avLst/>
          </a:prstGeom>
        </p:spPr>
        <p:txBody>
          <a:bodyPr lIns="0" tIns="0" rIns="0" bIns="0">
            <a:spAutoFit/>
          </a:bodyPr>
          <a:lstStyle>
            <a:lvl1pPr marL="0" indent="0">
              <a:buNone/>
              <a:defRPr lang="de-DE" sz="4000" b="1" dirty="0"/>
            </a:lvl1pPr>
          </a:lstStyle>
          <a:p>
            <a:r>
              <a:rPr lang="de-DE" sz="4000" b="1" dirty="0"/>
              <a:t>Slide title </a:t>
            </a:r>
            <a:r>
              <a:rPr lang="de-DE" sz="4000" b="1" dirty="0" err="1"/>
              <a:t>goes</a:t>
            </a:r>
            <a:r>
              <a:rPr lang="de-DE" sz="4000" b="1" dirty="0"/>
              <a:t> </a:t>
            </a:r>
            <a:r>
              <a:rPr lang="de-DE" sz="4000" b="1" dirty="0" err="1"/>
              <a:t>here</a:t>
            </a:r>
            <a:r>
              <a:rPr lang="de-DE" sz="4000" b="1" dirty="0"/>
              <a:t> </a:t>
            </a:r>
            <a:r>
              <a:rPr lang="de-DE" sz="4000" b="1" dirty="0" err="1"/>
              <a:t>and</a:t>
            </a:r>
            <a:r>
              <a:rPr lang="de-DE" sz="4000" b="1" dirty="0"/>
              <a:t> </a:t>
            </a:r>
            <a:r>
              <a:rPr lang="de-DE" sz="4000" b="1" dirty="0" err="1"/>
              <a:t>can</a:t>
            </a:r>
            <a:r>
              <a:rPr lang="de-DE" sz="4000" b="1" dirty="0"/>
              <a:t> </a:t>
            </a:r>
            <a:r>
              <a:rPr lang="de-DE" sz="4000" b="1" dirty="0" err="1"/>
              <a:t>be</a:t>
            </a:r>
            <a:r>
              <a:rPr lang="de-DE" sz="4000" b="1" dirty="0"/>
              <a:t> </a:t>
            </a:r>
            <a:r>
              <a:rPr lang="de-DE" sz="4000" b="1" dirty="0" err="1"/>
              <a:t>two</a:t>
            </a:r>
            <a:r>
              <a:rPr lang="de-DE" sz="4000" b="1" dirty="0"/>
              <a:t> </a:t>
            </a:r>
            <a:r>
              <a:rPr lang="de-DE" sz="4000" b="1" dirty="0" err="1"/>
              <a:t>lines</a:t>
            </a:r>
            <a:r>
              <a:rPr lang="de-DE" sz="4000" b="1" dirty="0"/>
              <a:t>, but not </a:t>
            </a:r>
            <a:r>
              <a:rPr lang="de-DE" sz="4000" b="1" dirty="0" err="1"/>
              <a:t>three</a:t>
            </a:r>
            <a:endParaRPr lang="de-DE" sz="4000" b="1" dirty="0"/>
          </a:p>
        </p:txBody>
      </p:sp>
      <p:sp>
        <p:nvSpPr>
          <p:cNvPr id="11" name="Text Placeholder 10">
            <a:extLst>
              <a:ext uri="{FF2B5EF4-FFF2-40B4-BE49-F238E27FC236}">
                <a16:creationId xmlns:a16="http://schemas.microsoft.com/office/drawing/2014/main" id="{EFBF5F23-DE9A-C443-882E-A8CD65F958AC}"/>
              </a:ext>
            </a:extLst>
          </p:cNvPr>
          <p:cNvSpPr>
            <a:spLocks noGrp="1"/>
          </p:cNvSpPr>
          <p:nvPr>
            <p:ph type="body" sz="quarter" idx="11" hasCustomPrompt="1"/>
          </p:nvPr>
        </p:nvSpPr>
        <p:spPr>
          <a:xfrm>
            <a:off x="3613727" y="2525484"/>
            <a:ext cx="7303301" cy="2923878"/>
          </a:xfrm>
          <a:prstGeom prst="rect">
            <a:avLst/>
          </a:prstGeom>
        </p:spPr>
        <p:txBody>
          <a:bodyPr wrap="square" lIns="0" tIns="0" rIns="0" bIns="0">
            <a:spAutoFit/>
          </a:bodyPr>
          <a:lstStyle>
            <a:lvl1pPr marL="228600" indent="-228600">
              <a:lnSpc>
                <a:spcPct val="100000"/>
              </a:lnSpc>
              <a:spcBef>
                <a:spcPts val="500"/>
              </a:spcBef>
              <a:spcAft>
                <a:spcPts val="500"/>
              </a:spcAft>
              <a:buFont typeface="Arial" panose="020B0604020202020204" pitchFamily="34" charset="0"/>
              <a:buChar char="•"/>
              <a:defRPr sz="1750"/>
            </a:lvl1pPr>
          </a:lstStyle>
          <a:p>
            <a:pPr lvl="0"/>
            <a:r>
              <a:rPr lang="en-US" dirty="0"/>
              <a:t>This slide is great for bullets or text</a:t>
            </a:r>
          </a:p>
          <a:p>
            <a:pPr lvl="0"/>
            <a:r>
              <a:rPr lang="en-US" dirty="0"/>
              <a:t>And more bullets</a:t>
            </a:r>
          </a:p>
          <a:p>
            <a:pPr lvl="0"/>
            <a:r>
              <a:rPr lang="en-US" dirty="0"/>
              <a:t>And more bullets</a:t>
            </a:r>
          </a:p>
          <a:p>
            <a:pPr lvl="0"/>
            <a:r>
              <a:rPr lang="en-US" dirty="0"/>
              <a:t>And more bullets </a:t>
            </a:r>
          </a:p>
          <a:p>
            <a:pPr lvl="0"/>
            <a:r>
              <a:rPr lang="en-US" dirty="0"/>
              <a:t>And more bullets</a:t>
            </a:r>
          </a:p>
          <a:p>
            <a:pPr lvl="0"/>
            <a:r>
              <a:rPr lang="en-US" dirty="0"/>
              <a:t>And more bullets</a:t>
            </a:r>
          </a:p>
          <a:p>
            <a:pPr lvl="0"/>
            <a:r>
              <a:rPr lang="en-US" dirty="0"/>
              <a:t>And more bullets that can also extend to fill multiple lines, as this one is demonstrating.</a:t>
            </a:r>
          </a:p>
        </p:txBody>
      </p:sp>
      <p:sp>
        <p:nvSpPr>
          <p:cNvPr id="2" name="Footer Placeholder 1">
            <a:extLst>
              <a:ext uri="{FF2B5EF4-FFF2-40B4-BE49-F238E27FC236}">
                <a16:creationId xmlns:a16="http://schemas.microsoft.com/office/drawing/2014/main" id="{F03C0E81-DF67-2949-AB25-67DECA8695F4}"/>
              </a:ext>
            </a:extLst>
          </p:cNvPr>
          <p:cNvSpPr>
            <a:spLocks noGrp="1"/>
          </p:cNvSpPr>
          <p:nvPr>
            <p:ph type="ftr" sz="quarter" idx="12"/>
          </p:nvPr>
        </p:nvSpPr>
        <p:spPr/>
        <p:txBody>
          <a:bodyPr/>
          <a:lstStyle/>
          <a:p>
            <a:endParaRPr lang="en-GB" dirty="0"/>
          </a:p>
        </p:txBody>
      </p:sp>
    </p:spTree>
    <p:extLst>
      <p:ext uri="{BB962C8B-B14F-4D97-AF65-F5344CB8AC3E}">
        <p14:creationId xmlns:p14="http://schemas.microsoft.com/office/powerpoint/2010/main" val="192560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DB4956E-E22C-487A-A16B-9E9EC0ED5F20}"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E22486-9A34-4670-86EC-23AE0CC960D7}" type="slidenum">
              <a:rPr lang="en-US" smtClean="0"/>
              <a:t>‹#›</a:t>
            </a:fld>
            <a:endParaRPr lang="en-US"/>
          </a:p>
        </p:txBody>
      </p:sp>
    </p:spTree>
    <p:extLst>
      <p:ext uri="{BB962C8B-B14F-4D97-AF65-F5344CB8AC3E}">
        <p14:creationId xmlns:p14="http://schemas.microsoft.com/office/powerpoint/2010/main" val="33014834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F0685-B650-7545-AA9C-9D0B856BE8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C2A7F3B-4E5B-9544-93D6-D6457FA436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5279EB4-B704-C74A-B8AD-BF8C2E1C46C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82158F1-5C69-B54A-AF75-2BB7047404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3485D4A-0F2E-A244-8B3B-80E9B99AB36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553FBC1-680F-1849-8E3D-CB2288503CFC}"/>
              </a:ext>
            </a:extLst>
          </p:cNvPr>
          <p:cNvSpPr>
            <a:spLocks noGrp="1"/>
          </p:cNvSpPr>
          <p:nvPr>
            <p:ph type="dt" sz="half" idx="10"/>
          </p:nvPr>
        </p:nvSpPr>
        <p:spPr/>
        <p:txBody>
          <a:bodyPr/>
          <a:lstStyle/>
          <a:p>
            <a:fld id="{D2B93003-78B7-1C45-8FD8-14EE72603652}" type="datetimeFigureOut">
              <a:rPr lang="en-US" smtClean="0"/>
              <a:t>6/26/2026</a:t>
            </a:fld>
            <a:endParaRPr lang="en-US"/>
          </a:p>
        </p:txBody>
      </p:sp>
      <p:sp>
        <p:nvSpPr>
          <p:cNvPr id="8" name="Footer Placeholder 7">
            <a:extLst>
              <a:ext uri="{FF2B5EF4-FFF2-40B4-BE49-F238E27FC236}">
                <a16:creationId xmlns:a16="http://schemas.microsoft.com/office/drawing/2014/main" id="{F4D6A3C0-9BA1-D941-97B6-149DD77C4F6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B0E46D7-CCF2-204C-8991-D26876A7E91D}"/>
              </a:ext>
            </a:extLst>
          </p:cNvPr>
          <p:cNvSpPr>
            <a:spLocks noGrp="1"/>
          </p:cNvSpPr>
          <p:nvPr>
            <p:ph type="sldNum" sz="quarter" idx="12"/>
          </p:nvPr>
        </p:nvSpPr>
        <p:spPr/>
        <p:txBody>
          <a:bodyPr/>
          <a:lstStyle/>
          <a:p>
            <a:fld id="{B4DD128A-CE63-8244-BCA0-7BC048DBD061}" type="slidenum">
              <a:rPr lang="en-US" smtClean="0"/>
              <a:t>‹#›</a:t>
            </a:fld>
            <a:endParaRPr lang="en-US"/>
          </a:p>
        </p:txBody>
      </p:sp>
    </p:spTree>
    <p:extLst>
      <p:ext uri="{BB962C8B-B14F-4D97-AF65-F5344CB8AC3E}">
        <p14:creationId xmlns:p14="http://schemas.microsoft.com/office/powerpoint/2010/main" val="172681410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cSld name="Divider Slide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2CDFB0E-410B-0D41-8DF9-5D086BE8B098}"/>
              </a:ext>
            </a:extLst>
          </p:cNvPr>
          <p:cNvSpPr/>
          <p:nvPr/>
        </p:nvSpPr>
        <p:spPr>
          <a:xfrm>
            <a:off x="2034211" y="2509621"/>
            <a:ext cx="1579516" cy="8006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0" i="0" dirty="0">
              <a:latin typeface="Arial Regular"/>
            </a:endParaRPr>
          </a:p>
        </p:txBody>
      </p:sp>
      <p:sp>
        <p:nvSpPr>
          <p:cNvPr id="6" name="Text Placeholder 5">
            <a:extLst>
              <a:ext uri="{FF2B5EF4-FFF2-40B4-BE49-F238E27FC236}">
                <a16:creationId xmlns:a16="http://schemas.microsoft.com/office/drawing/2014/main" id="{CBC9B6FD-73F5-5847-AE65-FBE071ACE779}"/>
              </a:ext>
            </a:extLst>
          </p:cNvPr>
          <p:cNvSpPr>
            <a:spLocks noGrp="1"/>
          </p:cNvSpPr>
          <p:nvPr>
            <p:ph type="body" sz="quarter" idx="10" hasCustomPrompt="1"/>
          </p:nvPr>
        </p:nvSpPr>
        <p:spPr>
          <a:xfrm>
            <a:off x="2022485" y="2728924"/>
            <a:ext cx="7863348" cy="1107996"/>
          </a:xfrm>
          <a:prstGeom prst="rect">
            <a:avLst/>
          </a:prstGeom>
        </p:spPr>
        <p:txBody>
          <a:bodyPr lIns="0" tIns="0" rIns="0" bIns="0">
            <a:spAutoFit/>
          </a:bodyPr>
          <a:lstStyle>
            <a:lvl1pPr marL="0" indent="0">
              <a:buNone/>
              <a:defRPr lang="de-DE" sz="4000" b="1" i="0" dirty="0">
                <a:latin typeface="Arial Regular"/>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Adipisicing</a:t>
            </a:r>
            <a:endParaRPr lang="en-US" dirty="0"/>
          </a:p>
        </p:txBody>
      </p:sp>
    </p:spTree>
    <p:extLst>
      <p:ext uri="{BB962C8B-B14F-4D97-AF65-F5344CB8AC3E}">
        <p14:creationId xmlns:p14="http://schemas.microsoft.com/office/powerpoint/2010/main" val="2632339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DB4956E-E22C-487A-A16B-9E9EC0ED5F20}" type="datetimeFigureOut">
              <a:rPr lang="en-US" smtClean="0"/>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E22486-9A34-4670-86EC-23AE0CC960D7}" type="slidenum">
              <a:rPr lang="en-US" smtClean="0"/>
              <a:t>‹#›</a:t>
            </a:fld>
            <a:endParaRPr lang="en-US"/>
          </a:p>
        </p:txBody>
      </p:sp>
    </p:spTree>
    <p:extLst>
      <p:ext uri="{BB962C8B-B14F-4D97-AF65-F5344CB8AC3E}">
        <p14:creationId xmlns:p14="http://schemas.microsoft.com/office/powerpoint/2010/main" val="329673729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5" name="Title 4"/>
          <p:cNvSpPr>
            <a:spLocks noGrp="1"/>
          </p:cNvSpPr>
          <p:nvPr>
            <p:ph type="title"/>
          </p:nvPr>
        </p:nvSpPr>
        <p:spPr>
          <a:xfrm>
            <a:off x="1866901" y="2618192"/>
            <a:ext cx="4229100" cy="1621619"/>
          </a:xfrm>
        </p:spPr>
        <p:txBody>
          <a:bodyPr/>
          <a:lstStyle>
            <a:lvl1pPr>
              <a:defRPr sz="2700"/>
            </a:lvl1pPr>
          </a:lstStyle>
          <a:p>
            <a:r>
              <a:rPr lang="en-US"/>
              <a:t>Click to edit Master title style</a:t>
            </a:r>
            <a:endParaRPr lang="en-US" dirty="0"/>
          </a:p>
        </p:txBody>
      </p:sp>
      <p:sp>
        <p:nvSpPr>
          <p:cNvPr id="3" name="Slide Number Placeholder 2"/>
          <p:cNvSpPr>
            <a:spLocks noGrp="1"/>
          </p:cNvSpPr>
          <p:nvPr>
            <p:ph type="sldNum" sz="quarter" idx="10"/>
          </p:nvPr>
        </p:nvSpPr>
        <p:spPr/>
        <p:txBody>
          <a:bodyPr/>
          <a:lstStyle>
            <a:lvl1pPr>
              <a:defRPr/>
            </a:lvl1pPr>
          </a:lstStyle>
          <a:p>
            <a:pPr>
              <a:defRPr/>
            </a:pPr>
            <a:fld id="{F1CCA313-1A7F-451A-943A-87E9B67DDFC4}" type="slidenum">
              <a:rPr lang="en-US"/>
              <a:pPr>
                <a:defRPr/>
              </a:pPr>
              <a:t>‹#›</a:t>
            </a:fld>
            <a:endParaRPr lang="en-US" dirty="0"/>
          </a:p>
        </p:txBody>
      </p:sp>
    </p:spTree>
    <p:extLst>
      <p:ext uri="{BB962C8B-B14F-4D97-AF65-F5344CB8AC3E}">
        <p14:creationId xmlns:p14="http://schemas.microsoft.com/office/powerpoint/2010/main" val="2913095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fontAlgn="base">
              <a:spcBef>
                <a:spcPct val="0"/>
              </a:spcBef>
              <a:spcAft>
                <a:spcPct val="0"/>
              </a:spcAft>
              <a:defRPr/>
            </a:pPr>
            <a:fld id="{DE9A30C6-27C0-41F6-B64D-5D1607075C56}" type="datetimeFigureOut">
              <a:rPr lang="en-US" smtClean="0">
                <a:solidFill>
                  <a:srgbClr val="FFFFFF"/>
                </a:solidFill>
              </a:rPr>
              <a:pPr fontAlgn="base">
                <a:spcBef>
                  <a:spcPct val="0"/>
                </a:spcBef>
                <a:spcAft>
                  <a:spcPct val="0"/>
                </a:spcAft>
                <a:defRPr/>
              </a:pPr>
              <a:t>6/26/2026</a:t>
            </a:fld>
            <a:endParaRPr lang="en-US">
              <a:solidFill>
                <a:srgbClr val="FFFFFF"/>
              </a:solidFill>
            </a:endParaRPr>
          </a:p>
        </p:txBody>
      </p:sp>
      <p:sp>
        <p:nvSpPr>
          <p:cNvPr id="3" name="Rectangle 5"/>
          <p:cNvSpPr>
            <a:spLocks noGrp="1" noChangeArrowheads="1"/>
          </p:cNvSpPr>
          <p:nvPr>
            <p:ph type="ftr" sz="quarter" idx="11"/>
          </p:nvPr>
        </p:nvSpPr>
        <p:spPr/>
        <p:txBody>
          <a:bodyPr/>
          <a:lstStyle>
            <a:lvl1pPr>
              <a:defRPr/>
            </a:lvl1pPr>
          </a:lstStyle>
          <a:p>
            <a:pPr fontAlgn="base">
              <a:spcBef>
                <a:spcPct val="0"/>
              </a:spcBef>
              <a:spcAft>
                <a:spcPct val="0"/>
              </a:spcAft>
              <a:defRPr/>
            </a:pPr>
            <a:endParaRPr lang="en-US">
              <a:solidFill>
                <a:srgbClr val="FFFFFF"/>
              </a:solidFill>
            </a:endParaRPr>
          </a:p>
        </p:txBody>
      </p:sp>
      <p:sp>
        <p:nvSpPr>
          <p:cNvPr id="4" name="Rectangle 6"/>
          <p:cNvSpPr>
            <a:spLocks noGrp="1" noChangeArrowheads="1"/>
          </p:cNvSpPr>
          <p:nvPr>
            <p:ph type="sldNum" sz="quarter" idx="12"/>
          </p:nvPr>
        </p:nvSpPr>
        <p:spPr/>
        <p:txBody>
          <a:bodyPr/>
          <a:lstStyle>
            <a:lvl1pPr>
              <a:defRPr/>
            </a:lvl1pPr>
          </a:lstStyle>
          <a:p>
            <a:pPr fontAlgn="base">
              <a:spcBef>
                <a:spcPct val="0"/>
              </a:spcBef>
              <a:spcAft>
                <a:spcPct val="0"/>
              </a:spcAft>
            </a:pPr>
            <a:fld id="{78D28C91-A380-47B2-B7AA-A136AD72B6C5}" type="slidenum">
              <a:rPr lang="en-US" altLang="en-US" smtClean="0">
                <a:solidFill>
                  <a:srgbClr val="FFFFFF"/>
                </a:solidFill>
              </a:rPr>
              <a:pPr fontAlgn="base">
                <a:spcBef>
                  <a:spcPct val="0"/>
                </a:spcBef>
                <a:spcAft>
                  <a:spcPct val="0"/>
                </a:spcAft>
              </a:pPr>
              <a:t>‹#›</a:t>
            </a:fld>
            <a:endParaRPr lang="en-US" altLang="en-US">
              <a:solidFill>
                <a:srgbClr val="FFFFFF"/>
              </a:solidFill>
            </a:endParaRPr>
          </a:p>
        </p:txBody>
      </p:sp>
    </p:spTree>
    <p:extLst>
      <p:ext uri="{BB962C8B-B14F-4D97-AF65-F5344CB8AC3E}">
        <p14:creationId xmlns:p14="http://schemas.microsoft.com/office/powerpoint/2010/main" val="2459407586"/>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cSld name="2_Blank">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9334962" y="6526210"/>
            <a:ext cx="2814657" cy="23614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7241300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cSld name="3_Blank">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9334962" y="6526210"/>
            <a:ext cx="2814657" cy="23614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5695798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cSld name="4_Blank">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9334962" y="6526210"/>
            <a:ext cx="2814657" cy="23614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9600961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cSld name="5_Blank">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9334962" y="6526210"/>
            <a:ext cx="2814657" cy="23614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4892558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cSld name="6_Blank">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9334962" y="6526210"/>
            <a:ext cx="2814657" cy="23614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2185309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cSld name="7_Blank">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9334962" y="6526210"/>
            <a:ext cx="2814657" cy="23614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969761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A5482-9040-8642-A50B-6B7913AF0FB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817D41C-97AD-8340-B22B-539D7AA47E26}"/>
              </a:ext>
            </a:extLst>
          </p:cNvPr>
          <p:cNvSpPr>
            <a:spLocks noGrp="1"/>
          </p:cNvSpPr>
          <p:nvPr>
            <p:ph type="dt" sz="half" idx="10"/>
          </p:nvPr>
        </p:nvSpPr>
        <p:spPr/>
        <p:txBody>
          <a:bodyPr/>
          <a:lstStyle/>
          <a:p>
            <a:fld id="{D2B93003-78B7-1C45-8FD8-14EE72603652}" type="datetimeFigureOut">
              <a:rPr lang="en-US" smtClean="0"/>
              <a:t>6/26/2026</a:t>
            </a:fld>
            <a:endParaRPr lang="en-US"/>
          </a:p>
        </p:txBody>
      </p:sp>
      <p:sp>
        <p:nvSpPr>
          <p:cNvPr id="4" name="Footer Placeholder 3">
            <a:extLst>
              <a:ext uri="{FF2B5EF4-FFF2-40B4-BE49-F238E27FC236}">
                <a16:creationId xmlns:a16="http://schemas.microsoft.com/office/drawing/2014/main" id="{E6FC019E-8968-8948-B447-A91295AAF52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5B5C25D-B0FD-1E44-B134-03EB50D8C607}"/>
              </a:ext>
            </a:extLst>
          </p:cNvPr>
          <p:cNvSpPr>
            <a:spLocks noGrp="1"/>
          </p:cNvSpPr>
          <p:nvPr>
            <p:ph type="sldNum" sz="quarter" idx="12"/>
          </p:nvPr>
        </p:nvSpPr>
        <p:spPr/>
        <p:txBody>
          <a:bodyPr/>
          <a:lstStyle/>
          <a:p>
            <a:fld id="{B4DD128A-CE63-8244-BCA0-7BC048DBD061}" type="slidenum">
              <a:rPr lang="en-US" smtClean="0"/>
              <a:t>‹#›</a:t>
            </a:fld>
            <a:endParaRPr lang="en-US"/>
          </a:p>
        </p:txBody>
      </p:sp>
    </p:spTree>
    <p:extLst>
      <p:ext uri="{BB962C8B-B14F-4D97-AF65-F5344CB8AC3E}">
        <p14:creationId xmlns:p14="http://schemas.microsoft.com/office/powerpoint/2010/main" val="9650980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Quote_image right">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a:xfrm>
            <a:off x="4992401" y="0"/>
            <a:ext cx="7199600" cy="6858000"/>
          </a:xfrm>
        </p:spPr>
        <p:txBody>
          <a:bodyPr/>
          <a:lstStyle>
            <a:lvl1pPr marL="0" indent="0">
              <a:buNone/>
              <a:defRPr/>
            </a:lvl1pPr>
          </a:lstStyle>
          <a:p>
            <a:r>
              <a:rPr lang="en-US"/>
              <a:t>Click icon to add picture</a:t>
            </a:r>
            <a:endParaRPr lang="en-US" dirty="0"/>
          </a:p>
        </p:txBody>
      </p:sp>
      <p:sp>
        <p:nvSpPr>
          <p:cNvPr id="2" name="Title 1"/>
          <p:cNvSpPr>
            <a:spLocks noGrp="1"/>
          </p:cNvSpPr>
          <p:nvPr>
            <p:ph type="title" hasCustomPrompt="1"/>
          </p:nvPr>
        </p:nvSpPr>
        <p:spPr>
          <a:xfrm>
            <a:off x="973392" y="2366170"/>
            <a:ext cx="3656964" cy="2125663"/>
          </a:xfrm>
        </p:spPr>
        <p:txBody>
          <a:bodyPr tIns="0" bIns="0" anchor="ctr" anchorCtr="0"/>
          <a:lstStyle>
            <a:lvl1pPr>
              <a:defRPr sz="3200" baseline="0">
                <a:solidFill>
                  <a:schemeClr val="tx1"/>
                </a:solidFill>
              </a:defRPr>
            </a:lvl1pPr>
          </a:lstStyle>
          <a:p>
            <a:r>
              <a:rPr lang="en-US" dirty="0"/>
              <a:t>CLICK TO EDIT MASTER TITLE</a:t>
            </a:r>
          </a:p>
        </p:txBody>
      </p:sp>
      <p:sp>
        <p:nvSpPr>
          <p:cNvPr id="4" name="Date Placeholder 3"/>
          <p:cNvSpPr>
            <a:spLocks noGrp="1"/>
          </p:cNvSpPr>
          <p:nvPr>
            <p:ph type="dt" sz="half" idx="10"/>
          </p:nvPr>
        </p:nvSpPr>
        <p:spPr/>
        <p:txBody>
          <a:bodyPr/>
          <a:lstStyle>
            <a:lvl1pPr>
              <a:defRPr>
                <a:solidFill>
                  <a:schemeClr val="tx1">
                    <a:lumMod val="50000"/>
                    <a:lumOff val="50000"/>
                  </a:schemeClr>
                </a:solidFill>
              </a:defRPr>
            </a:lvl1pPr>
          </a:lstStyle>
          <a:p>
            <a:fld id="{3465F197-B1B8-4584-8B75-5D45B647D250}" type="datetimeFigureOut">
              <a:rPr lang="en-US" smtClean="0"/>
              <a:pPr/>
              <a:t>6/26/2026</a:t>
            </a:fld>
            <a:endParaRPr lang="en-US" dirty="0"/>
          </a:p>
        </p:txBody>
      </p:sp>
      <p:sp>
        <p:nvSpPr>
          <p:cNvPr id="5" name="Footer Placeholder 4"/>
          <p:cNvSpPr>
            <a:spLocks noGrp="1"/>
          </p:cNvSpPr>
          <p:nvPr>
            <p:ph type="ftr" sz="quarter" idx="11"/>
          </p:nvPr>
        </p:nvSpPr>
        <p:spPr/>
        <p:txBody>
          <a:bodyPr/>
          <a:lstStyle>
            <a:lvl1pPr>
              <a:defRPr>
                <a:solidFill>
                  <a:schemeClr val="tx1">
                    <a:lumMod val="50000"/>
                    <a:lumOff val="50000"/>
                  </a:schemeClr>
                </a:solidFill>
              </a:defRPr>
            </a:lvl1pPr>
          </a:lstStyle>
          <a:p>
            <a:endParaRPr lang="en-US" dirty="0"/>
          </a:p>
        </p:txBody>
      </p:sp>
      <p:sp>
        <p:nvSpPr>
          <p:cNvPr id="10" name="Text Placeholder 9"/>
          <p:cNvSpPr>
            <a:spLocks noGrp="1"/>
          </p:cNvSpPr>
          <p:nvPr>
            <p:ph type="body" sz="quarter" idx="13"/>
          </p:nvPr>
        </p:nvSpPr>
        <p:spPr>
          <a:xfrm>
            <a:off x="973392" y="4838700"/>
            <a:ext cx="3666492" cy="1276350"/>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9" name="Rectangle 8"/>
          <p:cNvSpPr/>
          <p:nvPr userDrawn="1"/>
        </p:nvSpPr>
        <p:spPr>
          <a:xfrm>
            <a:off x="973392" y="0"/>
            <a:ext cx="3384161" cy="133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4070095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05C89F-F33F-384D-80B9-55B739D16879}"/>
              </a:ext>
            </a:extLst>
          </p:cNvPr>
          <p:cNvSpPr>
            <a:spLocks noGrp="1"/>
          </p:cNvSpPr>
          <p:nvPr>
            <p:ph type="dt" sz="half" idx="10"/>
          </p:nvPr>
        </p:nvSpPr>
        <p:spPr/>
        <p:txBody>
          <a:bodyPr/>
          <a:lstStyle/>
          <a:p>
            <a:fld id="{D2B93003-78B7-1C45-8FD8-14EE72603652}" type="datetimeFigureOut">
              <a:rPr lang="en-US" smtClean="0"/>
              <a:t>6/26/2026</a:t>
            </a:fld>
            <a:endParaRPr lang="en-US"/>
          </a:p>
        </p:txBody>
      </p:sp>
      <p:sp>
        <p:nvSpPr>
          <p:cNvPr id="3" name="Footer Placeholder 2">
            <a:extLst>
              <a:ext uri="{FF2B5EF4-FFF2-40B4-BE49-F238E27FC236}">
                <a16:creationId xmlns:a16="http://schemas.microsoft.com/office/drawing/2014/main" id="{BB41EE41-33D0-E949-9541-3F4D09ABC80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EEB8016-FFFA-974E-B3EE-DB345A1A2E73}"/>
              </a:ext>
            </a:extLst>
          </p:cNvPr>
          <p:cNvSpPr>
            <a:spLocks noGrp="1"/>
          </p:cNvSpPr>
          <p:nvPr>
            <p:ph type="sldNum" sz="quarter" idx="12"/>
          </p:nvPr>
        </p:nvSpPr>
        <p:spPr/>
        <p:txBody>
          <a:bodyPr/>
          <a:lstStyle/>
          <a:p>
            <a:fld id="{B4DD128A-CE63-8244-BCA0-7BC048DBD061}" type="slidenum">
              <a:rPr lang="en-US" smtClean="0"/>
              <a:t>‹#›</a:t>
            </a:fld>
            <a:endParaRPr lang="en-US"/>
          </a:p>
        </p:txBody>
      </p:sp>
    </p:spTree>
    <p:extLst>
      <p:ext uri="{BB962C8B-B14F-4D97-AF65-F5344CB8AC3E}">
        <p14:creationId xmlns:p14="http://schemas.microsoft.com/office/powerpoint/2010/main" val="3480922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097B9-DC11-0345-BC40-CE9CFD66C9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0B137FC-4EB1-AE45-B3C9-11EFA64CA2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D5DA614-9058-7046-B7DA-4C1343696E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D9DE39-3D68-614D-9BBD-8B0883469570}"/>
              </a:ext>
            </a:extLst>
          </p:cNvPr>
          <p:cNvSpPr>
            <a:spLocks noGrp="1"/>
          </p:cNvSpPr>
          <p:nvPr>
            <p:ph type="dt" sz="half" idx="10"/>
          </p:nvPr>
        </p:nvSpPr>
        <p:spPr/>
        <p:txBody>
          <a:bodyPr/>
          <a:lstStyle/>
          <a:p>
            <a:fld id="{D2B93003-78B7-1C45-8FD8-14EE72603652}" type="datetimeFigureOut">
              <a:rPr lang="en-US" smtClean="0"/>
              <a:t>6/26/2026</a:t>
            </a:fld>
            <a:endParaRPr lang="en-US"/>
          </a:p>
        </p:txBody>
      </p:sp>
      <p:sp>
        <p:nvSpPr>
          <p:cNvPr id="6" name="Footer Placeholder 5">
            <a:extLst>
              <a:ext uri="{FF2B5EF4-FFF2-40B4-BE49-F238E27FC236}">
                <a16:creationId xmlns:a16="http://schemas.microsoft.com/office/drawing/2014/main" id="{209168C8-3F5D-314C-B344-77EEE6CD99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7419F65-3460-0246-BBB5-7C32A3E49897}"/>
              </a:ext>
            </a:extLst>
          </p:cNvPr>
          <p:cNvSpPr>
            <a:spLocks noGrp="1"/>
          </p:cNvSpPr>
          <p:nvPr>
            <p:ph type="sldNum" sz="quarter" idx="12"/>
          </p:nvPr>
        </p:nvSpPr>
        <p:spPr/>
        <p:txBody>
          <a:bodyPr/>
          <a:lstStyle/>
          <a:p>
            <a:fld id="{B4DD128A-CE63-8244-BCA0-7BC048DBD061}" type="slidenum">
              <a:rPr lang="en-US" smtClean="0"/>
              <a:t>‹#›</a:t>
            </a:fld>
            <a:endParaRPr lang="en-US"/>
          </a:p>
        </p:txBody>
      </p:sp>
    </p:spTree>
    <p:extLst>
      <p:ext uri="{BB962C8B-B14F-4D97-AF65-F5344CB8AC3E}">
        <p14:creationId xmlns:p14="http://schemas.microsoft.com/office/powerpoint/2010/main" val="3008125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7B82F-EE5F-6D47-92DF-E3DC2539B3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360A297-0742-8541-9F07-DE6435A106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3955BA4-6F3C-BC45-9093-65A6056A60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C839E3-7E21-7F4B-950D-89EFC75CFB6B}"/>
              </a:ext>
            </a:extLst>
          </p:cNvPr>
          <p:cNvSpPr>
            <a:spLocks noGrp="1"/>
          </p:cNvSpPr>
          <p:nvPr>
            <p:ph type="dt" sz="half" idx="10"/>
          </p:nvPr>
        </p:nvSpPr>
        <p:spPr/>
        <p:txBody>
          <a:bodyPr/>
          <a:lstStyle/>
          <a:p>
            <a:fld id="{D2B93003-78B7-1C45-8FD8-14EE72603652}" type="datetimeFigureOut">
              <a:rPr lang="en-US" smtClean="0"/>
              <a:t>6/26/2026</a:t>
            </a:fld>
            <a:endParaRPr lang="en-US"/>
          </a:p>
        </p:txBody>
      </p:sp>
      <p:sp>
        <p:nvSpPr>
          <p:cNvPr id="6" name="Footer Placeholder 5">
            <a:extLst>
              <a:ext uri="{FF2B5EF4-FFF2-40B4-BE49-F238E27FC236}">
                <a16:creationId xmlns:a16="http://schemas.microsoft.com/office/drawing/2014/main" id="{25C6A368-7AD3-9B48-B8D6-756C2414D6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A3205A-EFA9-E94F-8BD9-A82A32E42840}"/>
              </a:ext>
            </a:extLst>
          </p:cNvPr>
          <p:cNvSpPr>
            <a:spLocks noGrp="1"/>
          </p:cNvSpPr>
          <p:nvPr>
            <p:ph type="sldNum" sz="quarter" idx="12"/>
          </p:nvPr>
        </p:nvSpPr>
        <p:spPr/>
        <p:txBody>
          <a:bodyPr/>
          <a:lstStyle/>
          <a:p>
            <a:fld id="{B4DD128A-CE63-8244-BCA0-7BC048DBD061}" type="slidenum">
              <a:rPr lang="en-US" smtClean="0"/>
              <a:t>‹#›</a:t>
            </a:fld>
            <a:endParaRPr lang="en-US"/>
          </a:p>
        </p:txBody>
      </p:sp>
    </p:spTree>
    <p:extLst>
      <p:ext uri="{BB962C8B-B14F-4D97-AF65-F5344CB8AC3E}">
        <p14:creationId xmlns:p14="http://schemas.microsoft.com/office/powerpoint/2010/main" val="3248677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17" Type="http://schemas.openxmlformats.org/officeDocument/2006/relationships/tags" Target="../tags/tag5.xml"/><Relationship Id="rId2" Type="http://schemas.openxmlformats.org/officeDocument/2006/relationships/slideLayout" Target="../slideLayouts/slideLayout16.xml"/><Relationship Id="rId16" Type="http://schemas.openxmlformats.org/officeDocument/2006/relationships/tags" Target="../tags/tag4.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ags" Target="../tags/tag3.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38.xml"/><Relationship Id="rId18" Type="http://schemas.openxmlformats.org/officeDocument/2006/relationships/slideLayout" Target="../slideLayouts/slideLayout43.xml"/><Relationship Id="rId26" Type="http://schemas.openxmlformats.org/officeDocument/2006/relationships/slideLayout" Target="../slideLayouts/slideLayout51.xml"/><Relationship Id="rId3" Type="http://schemas.openxmlformats.org/officeDocument/2006/relationships/slideLayout" Target="../slideLayouts/slideLayout28.xml"/><Relationship Id="rId21" Type="http://schemas.openxmlformats.org/officeDocument/2006/relationships/slideLayout" Target="../slideLayouts/slideLayout46.xml"/><Relationship Id="rId34" Type="http://schemas.openxmlformats.org/officeDocument/2006/relationships/slideLayout" Target="../slideLayouts/slideLayout59.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5" Type="http://schemas.openxmlformats.org/officeDocument/2006/relationships/slideLayout" Target="../slideLayouts/slideLayout50.xml"/><Relationship Id="rId33" Type="http://schemas.openxmlformats.org/officeDocument/2006/relationships/slideLayout" Target="../slideLayouts/slideLayout58.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slideLayout" Target="../slideLayouts/slideLayout45.xml"/><Relationship Id="rId29" Type="http://schemas.openxmlformats.org/officeDocument/2006/relationships/slideLayout" Target="../slideLayouts/slideLayout54.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24" Type="http://schemas.openxmlformats.org/officeDocument/2006/relationships/slideLayout" Target="../slideLayouts/slideLayout49.xml"/><Relationship Id="rId32" Type="http://schemas.openxmlformats.org/officeDocument/2006/relationships/slideLayout" Target="../slideLayouts/slideLayout57.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23" Type="http://schemas.openxmlformats.org/officeDocument/2006/relationships/slideLayout" Target="../slideLayouts/slideLayout48.xml"/><Relationship Id="rId28" Type="http://schemas.openxmlformats.org/officeDocument/2006/relationships/slideLayout" Target="../slideLayouts/slideLayout53.xml"/><Relationship Id="rId36" Type="http://schemas.openxmlformats.org/officeDocument/2006/relationships/theme" Target="../theme/theme3.xml"/><Relationship Id="rId10" Type="http://schemas.openxmlformats.org/officeDocument/2006/relationships/slideLayout" Target="../slideLayouts/slideLayout35.xml"/><Relationship Id="rId19" Type="http://schemas.openxmlformats.org/officeDocument/2006/relationships/slideLayout" Target="../slideLayouts/slideLayout44.xml"/><Relationship Id="rId31" Type="http://schemas.openxmlformats.org/officeDocument/2006/relationships/slideLayout" Target="../slideLayouts/slideLayout56.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 Id="rId22" Type="http://schemas.openxmlformats.org/officeDocument/2006/relationships/slideLayout" Target="../slideLayouts/slideLayout47.xml"/><Relationship Id="rId27" Type="http://schemas.openxmlformats.org/officeDocument/2006/relationships/slideLayout" Target="../slideLayouts/slideLayout52.xml"/><Relationship Id="rId30" Type="http://schemas.openxmlformats.org/officeDocument/2006/relationships/slideLayout" Target="../slideLayouts/slideLayout55.xml"/><Relationship Id="rId35" Type="http://schemas.openxmlformats.org/officeDocument/2006/relationships/slideLayout" Target="../slideLayouts/slideLayout60.xml"/><Relationship Id="rId8"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41B5DF-2BAE-2A43-93E4-ACB3637E4E9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2CFC1C7-0927-DC4D-B2B8-5E507FDE641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7C177C-9306-6943-BD49-53E6C6E9EC5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B93003-78B7-1C45-8FD8-14EE72603652}" type="datetimeFigureOut">
              <a:rPr lang="en-US" smtClean="0"/>
              <a:t>6/26/2026</a:t>
            </a:fld>
            <a:endParaRPr lang="en-US"/>
          </a:p>
        </p:txBody>
      </p:sp>
      <p:sp>
        <p:nvSpPr>
          <p:cNvPr id="5" name="Footer Placeholder 4">
            <a:extLst>
              <a:ext uri="{FF2B5EF4-FFF2-40B4-BE49-F238E27FC236}">
                <a16:creationId xmlns:a16="http://schemas.microsoft.com/office/drawing/2014/main" id="{38BD4746-331A-2049-AB9A-8353297DBF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66EECAD-DEB1-F94A-B2AB-24058EBB5C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DD128A-CE63-8244-BCA0-7BC048DBD061}" type="slidenum">
              <a:rPr lang="en-US" smtClean="0"/>
              <a:t>‹#›</a:t>
            </a:fld>
            <a:endParaRPr lang="en-US"/>
          </a:p>
        </p:txBody>
      </p:sp>
    </p:spTree>
    <p:extLst>
      <p:ext uri="{BB962C8B-B14F-4D97-AF65-F5344CB8AC3E}">
        <p14:creationId xmlns:p14="http://schemas.microsoft.com/office/powerpoint/2010/main" val="312687396"/>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3" r:id="rId12"/>
    <p:sldLayoutId id="2147483714" r:id="rId13"/>
    <p:sldLayoutId id="214748367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Date Placeholder 3">
            <a:extLst>
              <a:ext uri="{FF2B5EF4-FFF2-40B4-BE49-F238E27FC236}">
                <a16:creationId xmlns:a16="http://schemas.microsoft.com/office/drawing/2014/main" id="{2F9A3869-8418-637F-B42E-E71E13A59443}"/>
              </a:ext>
            </a:extLst>
          </p:cNvPr>
          <p:cNvSpPr>
            <a:spLocks noChangeArrowheads="1"/>
          </p:cNvSpPr>
          <p:nvPr>
            <p:custDataLst>
              <p:tags r:id="rId13"/>
            </p:custDataLst>
          </p:nvPr>
        </p:nvSpPr>
        <p:spPr bwMode="auto">
          <a:xfrm>
            <a:off x="2540000" y="6400801"/>
            <a:ext cx="284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eaLnBrk="0" hangingPunct="0">
              <a:defRPr>
                <a:solidFill>
                  <a:schemeClr val="tx1"/>
                </a:solidFill>
                <a:latin typeface="Arial" panose="020B0604020202020204" pitchFamily="34" charset="0"/>
                <a:ea typeface="ＭＳ Ｐゴシック" panose="020B0600070205080204" pitchFamily="34" charset="-128"/>
              </a:defRPr>
            </a:lvl2pPr>
            <a:lvl3pPr eaLnBrk="0" hangingPunct="0">
              <a:defRPr>
                <a:solidFill>
                  <a:schemeClr val="tx1"/>
                </a:solidFill>
                <a:latin typeface="Arial" panose="020B0604020202020204" pitchFamily="34" charset="0"/>
                <a:ea typeface="ＭＳ Ｐゴシック" panose="020B0600070205080204" pitchFamily="34" charset="-128"/>
              </a:defRPr>
            </a:lvl3pPr>
            <a:lvl4pPr eaLnBrk="0" hangingPunct="0">
              <a:defRPr>
                <a:solidFill>
                  <a:schemeClr val="tx1"/>
                </a:solidFill>
                <a:latin typeface="Arial" panose="020B0604020202020204" pitchFamily="34" charset="0"/>
                <a:ea typeface="ＭＳ Ｐゴシック" panose="020B0600070205080204" pitchFamily="34" charset="-128"/>
              </a:defRPr>
            </a:lvl4pPr>
            <a:lvl5pPr eaLnBrk="0" hangingPunct="0">
              <a:defRPr>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buSzPct val="100000"/>
              <a:defRPr>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buSzPct val="100000"/>
              <a:defRPr>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buSzPct val="100000"/>
              <a:defRPr>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buSzPct val="100000"/>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200">
              <a:solidFill>
                <a:srgbClr val="898989"/>
              </a:solidFill>
            </a:endParaRPr>
          </a:p>
        </p:txBody>
      </p:sp>
      <p:sp>
        <p:nvSpPr>
          <p:cNvPr id="3075" name="Title Placeholder 1">
            <a:extLst>
              <a:ext uri="{FF2B5EF4-FFF2-40B4-BE49-F238E27FC236}">
                <a16:creationId xmlns:a16="http://schemas.microsoft.com/office/drawing/2014/main" id="{86980902-405C-9999-5835-A3213ACD1AB7}"/>
              </a:ext>
            </a:extLst>
          </p:cNvPr>
          <p:cNvSpPr>
            <a:spLocks noGrp="1" noChangeArrowheads="1"/>
          </p:cNvSpPr>
          <p:nvPr>
            <p:ph type="title"/>
            <p:custDataLst>
              <p:tags r:id="rId14"/>
            </p:custDataLst>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6" name="Text Placeholder 2">
            <a:extLst>
              <a:ext uri="{FF2B5EF4-FFF2-40B4-BE49-F238E27FC236}">
                <a16:creationId xmlns:a16="http://schemas.microsoft.com/office/drawing/2014/main" id="{9DB2F1E0-CD1B-54B8-74B6-B70DB99467C2}"/>
              </a:ext>
            </a:extLst>
          </p:cNvPr>
          <p:cNvSpPr>
            <a:spLocks noGrp="1" noChangeArrowheads="1"/>
          </p:cNvSpPr>
          <p:nvPr>
            <p:ph type="body" idx="1"/>
            <p:custDataLst>
              <p:tags r:id="rId15"/>
            </p:custDataLst>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7" name="Date Placeholder 3">
            <a:extLst>
              <a:ext uri="{FF2B5EF4-FFF2-40B4-BE49-F238E27FC236}">
                <a16:creationId xmlns:a16="http://schemas.microsoft.com/office/drawing/2014/main" id="{C47F218B-0DC0-E9DE-C90C-67AD9DF60966}"/>
              </a:ext>
            </a:extLst>
          </p:cNvPr>
          <p:cNvSpPr>
            <a:spLocks noGrp="1" noChangeArrowheads="1"/>
          </p:cNvSpPr>
          <p:nvPr>
            <p:ph type="dt" sz="half" idx="2"/>
            <p:custDataLst>
              <p:tags r:id="rId16"/>
            </p:custDataLst>
          </p:nvPr>
        </p:nvSpPr>
        <p:spPr bwMode="auto">
          <a:xfrm>
            <a:off x="609600" y="6356351"/>
            <a:ext cx="2844800" cy="365125"/>
          </a:xfrm>
          <a:prstGeom prst="rect">
            <a:avLst/>
          </a:prstGeom>
          <a:noFill/>
          <a:ln w="9525" cap="flat" cmpd="sng" algn="ctr">
            <a:noFill/>
            <a:prstDash val="solid"/>
            <a:round/>
            <a:headEnd type="none" w="med" len="med"/>
            <a:tailEnd type="none" w="med" len="med"/>
          </a:ln>
        </p:spPr>
        <p:txBody>
          <a:bodyPr vert="horz" wrap="square" lIns="91440" tIns="45720" rIns="91440" bIns="45720" numCol="1" anchor="ctr" anchorCtr="0" compatLnSpc="1">
            <a:prstTxWarp prst="textNoShape">
              <a:avLst/>
            </a:prstTxWarp>
          </a:bodyPr>
          <a:lstStyle>
            <a:lvl1pPr eaLnBrk="1" hangingPunct="1">
              <a:buSzTx/>
              <a:defRPr sz="1200">
                <a:ln w="9525" cap="flat" cmpd="sng" algn="ctr">
                  <a:noFill/>
                  <a:prstDash val="solid"/>
                  <a:round/>
                  <a:headEnd type="none" w="med" len="med"/>
                  <a:tailEnd type="none" w="med" len="med"/>
                </a:ln>
                <a:solidFill>
                  <a:srgbClr val="898989"/>
                </a:solidFill>
                <a:sym typeface="Wingdings"/>
              </a:defRPr>
            </a:lvl1pPr>
          </a:lstStyle>
          <a:p>
            <a:pPr>
              <a:defRPr kumimoji="0" sz="1200" b="0" i="0" u="none" strike="noStrike" kern="1200" cap="none" spc="0" normalizeH="0" baseline="0" noProof="0">
                <a:ln w="9525" cap="flat" cmpd="sng" algn="ctr">
                  <a:noFill/>
                  <a:prstDash val="solid"/>
                  <a:round/>
                  <a:headEnd type="none" w="med" len="med"/>
                  <a:tailEnd type="none" w="med" len="med"/>
                </a:ln>
                <a:solidFill>
                  <a:srgbClr val="898989"/>
                </a:solidFill>
                <a:effectLst/>
                <a:uLnTx/>
                <a:uFillTx/>
                <a:latin typeface="Arial" pitchFamily="34" charset="0"/>
                <a:ea typeface="ＭＳ Ｐゴシック" pitchFamily="34" charset="-128"/>
                <a:cs typeface="Arial"/>
                <a:sym typeface="Wingdings" charset="2"/>
              </a:defRPr>
            </a:pPr>
            <a:r>
              <a:rPr lang="en-US" altLang="en-US"/>
              <a:t>Date of download:  mm/dd/yyyy</a:t>
            </a:r>
          </a:p>
        </p:txBody>
      </p:sp>
      <p:sp>
        <p:nvSpPr>
          <p:cNvPr id="3078" name="Footer Placeholder 4">
            <a:extLst>
              <a:ext uri="{FF2B5EF4-FFF2-40B4-BE49-F238E27FC236}">
                <a16:creationId xmlns:a16="http://schemas.microsoft.com/office/drawing/2014/main" id="{813604B3-AA28-3FE9-9ABF-740EC3F38709}"/>
              </a:ext>
            </a:extLst>
          </p:cNvPr>
          <p:cNvSpPr>
            <a:spLocks noGrp="1" noChangeArrowheads="1"/>
          </p:cNvSpPr>
          <p:nvPr>
            <p:ph type="ftr" sz="quarter" idx="3"/>
            <p:custDataLst>
              <p:tags r:id="rId17"/>
            </p:custDataLst>
          </p:nvPr>
        </p:nvSpPr>
        <p:spPr bwMode="auto">
          <a:xfrm>
            <a:off x="4165600" y="6356351"/>
            <a:ext cx="3860800" cy="365125"/>
          </a:xfrm>
          <a:prstGeom prst="rect">
            <a:avLst/>
          </a:prstGeom>
          <a:noFill/>
          <a:ln w="9525" cap="flat" cmpd="sng" algn="ctr">
            <a:noFill/>
            <a:prstDash val="solid"/>
            <a:round/>
            <a:headEnd type="none" w="med" len="med"/>
            <a:tailEnd type="none" w="med" len="med"/>
          </a:ln>
        </p:spPr>
        <p:txBody>
          <a:bodyPr vert="horz" wrap="square" lIns="91440" tIns="45720" rIns="91440" bIns="45720" numCol="1" anchor="ctr" anchorCtr="0" compatLnSpc="1">
            <a:prstTxWarp prst="textNoShape">
              <a:avLst/>
            </a:prstTxWarp>
          </a:bodyPr>
          <a:lstStyle>
            <a:lvl1pPr algn="ctr">
              <a:defRPr sz="1200">
                <a:solidFill>
                  <a:srgbClr val="898989"/>
                </a:solidFill>
              </a:defRPr>
            </a:lvl1pPr>
          </a:lstStyle>
          <a:p>
            <a:r>
              <a:rPr lang="en-US" altLang="en-US"/>
              <a:t>Copyright © 2012 American Medical Association. All rights reserved.</a:t>
            </a:r>
          </a:p>
        </p:txBody>
      </p:sp>
      <p:sp>
        <p:nvSpPr>
          <p:cNvPr id="3079" name="Slide Number Placeholder 5">
            <a:extLst>
              <a:ext uri="{FF2B5EF4-FFF2-40B4-BE49-F238E27FC236}">
                <a16:creationId xmlns:a16="http://schemas.microsoft.com/office/drawing/2014/main" id="{DFD2E3B3-68C4-DD03-D4E6-DF5F8936C297}"/>
              </a:ext>
            </a:extLst>
          </p:cNvPr>
          <p:cNvSpPr>
            <a:spLocks noGrp="1" noChangeArrowheads="1"/>
          </p:cNvSpPr>
          <p:nvPr>
            <p:ph type="sldNum" sz="quarter" idx="4"/>
            <p:custDataLst>
              <p:tags r:id="rId18"/>
            </p:custDataLst>
          </p:nvPr>
        </p:nvSpPr>
        <p:spPr bwMode="auto">
          <a:xfrm>
            <a:off x="8737600" y="6356351"/>
            <a:ext cx="284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785410BF-FF99-46C8-96DB-CD85C286A15F}"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472" r:id="rId1"/>
    <p:sldLayoutId id="2147484473" r:id="rId2"/>
    <p:sldLayoutId id="2147484474" r:id="rId3"/>
    <p:sldLayoutId id="2147484475" r:id="rId4"/>
    <p:sldLayoutId id="2147484476" r:id="rId5"/>
    <p:sldLayoutId id="2147484477" r:id="rId6"/>
    <p:sldLayoutId id="2147484478" r:id="rId7"/>
    <p:sldLayoutId id="2147484479" r:id="rId8"/>
    <p:sldLayoutId id="2147484480" r:id="rId9"/>
    <p:sldLayoutId id="2147484481" r:id="rId10"/>
    <p:sldLayoutId id="2147484482" r:id="rId11"/>
  </p:sldLayoutIdLst>
  <p:txStyles>
    <p:titleStyle>
      <a:lvl1pPr algn="ctr" rtl="0" eaLnBrk="0" fontAlgn="base" hangingPunct="0">
        <a:spcBef>
          <a:spcPct val="0"/>
        </a:spcBef>
        <a:spcAft>
          <a:spcPct val="0"/>
        </a:spcAft>
        <a:buSzPct val="100000"/>
        <a:defRPr sz="4400" kern="1200">
          <a:solidFill>
            <a:schemeClr val="tx1"/>
          </a:solidFill>
          <a:latin typeface="+mj-lt"/>
          <a:ea typeface="+mj-ea"/>
          <a:cs typeface="+mj-cs"/>
        </a:defRPr>
      </a:lvl1pPr>
      <a:lvl2pPr algn="ctr" rtl="0" eaLnBrk="0" fontAlgn="base" hangingPunct="0">
        <a:spcBef>
          <a:spcPct val="0"/>
        </a:spcBef>
        <a:spcAft>
          <a:spcPct val="0"/>
        </a:spcAft>
        <a:buSzPct val="100000"/>
        <a:defRPr sz="4400">
          <a:solidFill>
            <a:schemeClr val="tx1"/>
          </a:solidFill>
          <a:latin typeface="Times New Roman" panose="02020603050405020304" pitchFamily="18" charset="0"/>
          <a:ea typeface="ＭＳ Ｐゴシック" panose="020B0600070205080204" pitchFamily="34" charset="-128"/>
        </a:defRPr>
      </a:lvl2pPr>
      <a:lvl3pPr algn="ctr" rtl="0" eaLnBrk="0" fontAlgn="base" hangingPunct="0">
        <a:spcBef>
          <a:spcPct val="0"/>
        </a:spcBef>
        <a:spcAft>
          <a:spcPct val="0"/>
        </a:spcAft>
        <a:buSzPct val="100000"/>
        <a:defRPr sz="4400">
          <a:solidFill>
            <a:schemeClr val="tx1"/>
          </a:solidFill>
          <a:latin typeface="Times New Roman" panose="02020603050405020304" pitchFamily="18" charset="0"/>
          <a:ea typeface="ＭＳ Ｐゴシック" panose="020B0600070205080204" pitchFamily="34" charset="-128"/>
        </a:defRPr>
      </a:lvl3pPr>
      <a:lvl4pPr algn="ctr" rtl="0" eaLnBrk="0" fontAlgn="base" hangingPunct="0">
        <a:spcBef>
          <a:spcPct val="0"/>
        </a:spcBef>
        <a:spcAft>
          <a:spcPct val="0"/>
        </a:spcAft>
        <a:buSzPct val="100000"/>
        <a:defRPr sz="4400">
          <a:solidFill>
            <a:schemeClr val="tx1"/>
          </a:solidFill>
          <a:latin typeface="Times New Roman" panose="02020603050405020304" pitchFamily="18" charset="0"/>
          <a:ea typeface="ＭＳ Ｐゴシック" panose="020B0600070205080204" pitchFamily="34" charset="-128"/>
        </a:defRPr>
      </a:lvl4pPr>
      <a:lvl5pPr algn="ctr" rtl="0" eaLnBrk="0" fontAlgn="base" hangingPunct="0">
        <a:spcBef>
          <a:spcPct val="0"/>
        </a:spcBef>
        <a:spcAft>
          <a:spcPct val="0"/>
        </a:spcAft>
        <a:buSzPct val="100000"/>
        <a:defRPr sz="4400">
          <a:solidFill>
            <a:schemeClr val="tx1"/>
          </a:solidFill>
          <a:latin typeface="Times New Roman" panose="02020603050405020304" pitchFamily="18" charset="0"/>
          <a:ea typeface="ＭＳ Ｐゴシック" panose="020B0600070205080204" pitchFamily="34" charset="-128"/>
        </a:defRPr>
      </a:lvl5pPr>
      <a:lvl6pPr marL="457200" algn="ctr" rtl="0" eaLnBrk="0" fontAlgn="base" hangingPunct="0">
        <a:spcBef>
          <a:spcPct val="0"/>
        </a:spcBef>
        <a:spcAft>
          <a:spcPct val="0"/>
        </a:spcAft>
        <a:buSzPct val="100000"/>
        <a:defRPr sz="4400">
          <a:solidFill>
            <a:schemeClr val="tx1"/>
          </a:solidFill>
          <a:latin typeface="Times New Roman" panose="02020603050405020304" pitchFamily="18" charset="0"/>
          <a:ea typeface="ＭＳ Ｐゴシック" panose="020B0600070205080204" pitchFamily="34" charset="-128"/>
        </a:defRPr>
      </a:lvl6pPr>
      <a:lvl7pPr marL="914400" algn="ctr" rtl="0" eaLnBrk="0" fontAlgn="base" hangingPunct="0">
        <a:spcBef>
          <a:spcPct val="0"/>
        </a:spcBef>
        <a:spcAft>
          <a:spcPct val="0"/>
        </a:spcAft>
        <a:buSzPct val="100000"/>
        <a:defRPr sz="4400">
          <a:solidFill>
            <a:schemeClr val="tx1"/>
          </a:solidFill>
          <a:latin typeface="Times New Roman" panose="02020603050405020304" pitchFamily="18" charset="0"/>
          <a:ea typeface="ＭＳ Ｐゴシック" panose="020B0600070205080204" pitchFamily="34" charset="-128"/>
        </a:defRPr>
      </a:lvl7pPr>
      <a:lvl8pPr marL="1371600" algn="ctr" rtl="0" eaLnBrk="0" fontAlgn="base" hangingPunct="0">
        <a:spcBef>
          <a:spcPct val="0"/>
        </a:spcBef>
        <a:spcAft>
          <a:spcPct val="0"/>
        </a:spcAft>
        <a:buSzPct val="100000"/>
        <a:defRPr sz="4400">
          <a:solidFill>
            <a:schemeClr val="tx1"/>
          </a:solidFill>
          <a:latin typeface="Times New Roman" panose="02020603050405020304" pitchFamily="18" charset="0"/>
          <a:ea typeface="ＭＳ Ｐゴシック" panose="020B0600070205080204" pitchFamily="34" charset="-128"/>
        </a:defRPr>
      </a:lvl8pPr>
      <a:lvl9pPr marL="1828800" algn="ctr" rtl="0" eaLnBrk="0" fontAlgn="base" hangingPunct="0">
        <a:spcBef>
          <a:spcPct val="0"/>
        </a:spcBef>
        <a:spcAft>
          <a:spcPct val="0"/>
        </a:spcAft>
        <a:buSzPct val="100000"/>
        <a:defRPr sz="4400">
          <a:solidFill>
            <a:schemeClr val="tx1"/>
          </a:solidFill>
          <a:latin typeface="Times New Roman" panose="02020603050405020304" pitchFamily="18" charset="0"/>
          <a:ea typeface="ＭＳ Ｐゴシック" panose="020B0600070205080204" pitchFamily="34" charset="-128"/>
        </a:defRPr>
      </a:lvl9pPr>
    </p:titleStyle>
    <p:bodyStyle>
      <a:lvl1pPr marL="342900" indent="-342900" algn="l" rtl="0" eaLnBrk="0" fontAlgn="base" hangingPunct="0">
        <a:spcBef>
          <a:spcPct val="20000"/>
        </a:spcBef>
        <a:spcAft>
          <a:spcPct val="0"/>
        </a:spcAft>
        <a:buSzPct val="100000"/>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SzPct val="100000"/>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SzPct val="100000"/>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SzPct val="100000"/>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SzPct val="100000"/>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p:cNvSpPr/>
          <p:nvPr/>
        </p:nvSpPr>
        <p:spPr>
          <a:xfrm>
            <a:off x="0" y="1"/>
            <a:ext cx="10854267" cy="248265"/>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Right Triangle 3"/>
          <p:cNvSpPr/>
          <p:nvPr/>
        </p:nvSpPr>
        <p:spPr>
          <a:xfrm rot="10800000">
            <a:off x="-389477" y="3101"/>
            <a:ext cx="12700001" cy="473763"/>
          </a:xfrm>
          <a:custGeom>
            <a:avLst/>
            <a:gdLst>
              <a:gd name="connsiteX0" fmla="*/ 0 w 990600"/>
              <a:gd name="connsiteY0" fmla="*/ 990600 h 990600"/>
              <a:gd name="connsiteX1" fmla="*/ 0 w 990600"/>
              <a:gd name="connsiteY1" fmla="*/ 0 h 990600"/>
              <a:gd name="connsiteX2" fmla="*/ 990600 w 990600"/>
              <a:gd name="connsiteY2" fmla="*/ 990600 h 990600"/>
              <a:gd name="connsiteX3" fmla="*/ 0 w 990600"/>
              <a:gd name="connsiteY3" fmla="*/ 990600 h 990600"/>
              <a:gd name="connsiteX0" fmla="*/ 0 w 990600"/>
              <a:gd name="connsiteY0" fmla="*/ 990600 h 990600"/>
              <a:gd name="connsiteX1" fmla="*/ 0 w 990600"/>
              <a:gd name="connsiteY1" fmla="*/ 0 h 990600"/>
              <a:gd name="connsiteX2" fmla="*/ 990600 w 990600"/>
              <a:gd name="connsiteY2" fmla="*/ 990600 h 990600"/>
              <a:gd name="connsiteX3" fmla="*/ 0 w 990600"/>
              <a:gd name="connsiteY3" fmla="*/ 990600 h 990600"/>
              <a:gd name="connsiteX0" fmla="*/ 0 w 1032933"/>
              <a:gd name="connsiteY0" fmla="*/ 990600 h 999067"/>
              <a:gd name="connsiteX1" fmla="*/ 0 w 1032933"/>
              <a:gd name="connsiteY1" fmla="*/ 0 h 999067"/>
              <a:gd name="connsiteX2" fmla="*/ 1032933 w 1032933"/>
              <a:gd name="connsiteY2" fmla="*/ 999067 h 999067"/>
              <a:gd name="connsiteX3" fmla="*/ 0 w 1032933"/>
              <a:gd name="connsiteY3" fmla="*/ 990600 h 999067"/>
              <a:gd name="connsiteX0" fmla="*/ 0 w 1043947"/>
              <a:gd name="connsiteY0" fmla="*/ 996840 h 1005307"/>
              <a:gd name="connsiteX1" fmla="*/ 0 w 1043947"/>
              <a:gd name="connsiteY1" fmla="*/ 6240 h 1005307"/>
              <a:gd name="connsiteX2" fmla="*/ 491066 w 1043947"/>
              <a:gd name="connsiteY2" fmla="*/ 607372 h 1005307"/>
              <a:gd name="connsiteX3" fmla="*/ 1032933 w 1043947"/>
              <a:gd name="connsiteY3" fmla="*/ 1005307 h 1005307"/>
              <a:gd name="connsiteX4" fmla="*/ 0 w 1043947"/>
              <a:gd name="connsiteY4" fmla="*/ 996840 h 1005307"/>
              <a:gd name="connsiteX0" fmla="*/ 0 w 1042833"/>
              <a:gd name="connsiteY0" fmla="*/ 997354 h 1005821"/>
              <a:gd name="connsiteX1" fmla="*/ 0 w 1042833"/>
              <a:gd name="connsiteY1" fmla="*/ 6754 h 1005821"/>
              <a:gd name="connsiteX2" fmla="*/ 431799 w 1042833"/>
              <a:gd name="connsiteY2" fmla="*/ 565553 h 1005821"/>
              <a:gd name="connsiteX3" fmla="*/ 1032933 w 1042833"/>
              <a:gd name="connsiteY3" fmla="*/ 1005821 h 1005821"/>
              <a:gd name="connsiteX4" fmla="*/ 0 w 1042833"/>
              <a:gd name="connsiteY4" fmla="*/ 997354 h 1005821"/>
              <a:gd name="connsiteX0" fmla="*/ 0 w 1042833"/>
              <a:gd name="connsiteY0" fmla="*/ 997354 h 1005821"/>
              <a:gd name="connsiteX1" fmla="*/ 0 w 1042833"/>
              <a:gd name="connsiteY1" fmla="*/ 6754 h 1005821"/>
              <a:gd name="connsiteX2" fmla="*/ 431799 w 1042833"/>
              <a:gd name="connsiteY2" fmla="*/ 565553 h 1005821"/>
              <a:gd name="connsiteX3" fmla="*/ 1032933 w 1042833"/>
              <a:gd name="connsiteY3" fmla="*/ 1005821 h 1005821"/>
              <a:gd name="connsiteX4" fmla="*/ 0 w 1042833"/>
              <a:gd name="connsiteY4" fmla="*/ 997354 h 1005821"/>
              <a:gd name="connsiteX0" fmla="*/ 224 w 1043057"/>
              <a:gd name="connsiteY0" fmla="*/ 990878 h 999345"/>
              <a:gd name="connsiteX1" fmla="*/ 224 w 1043057"/>
              <a:gd name="connsiteY1" fmla="*/ 278 h 999345"/>
              <a:gd name="connsiteX2" fmla="*/ 432023 w 1043057"/>
              <a:gd name="connsiteY2" fmla="*/ 559077 h 999345"/>
              <a:gd name="connsiteX3" fmla="*/ 1033157 w 1043057"/>
              <a:gd name="connsiteY3" fmla="*/ 999345 h 999345"/>
              <a:gd name="connsiteX4" fmla="*/ 224 w 1043057"/>
              <a:gd name="connsiteY4" fmla="*/ 990878 h 999345"/>
              <a:gd name="connsiteX0" fmla="*/ 224 w 1033157"/>
              <a:gd name="connsiteY0" fmla="*/ 990878 h 999929"/>
              <a:gd name="connsiteX1" fmla="*/ 224 w 1033157"/>
              <a:gd name="connsiteY1" fmla="*/ 278 h 999929"/>
              <a:gd name="connsiteX2" fmla="*/ 432023 w 1033157"/>
              <a:gd name="connsiteY2" fmla="*/ 559077 h 999929"/>
              <a:gd name="connsiteX3" fmla="*/ 1033157 w 1033157"/>
              <a:gd name="connsiteY3" fmla="*/ 999345 h 999929"/>
              <a:gd name="connsiteX4" fmla="*/ 224 w 1033157"/>
              <a:gd name="connsiteY4" fmla="*/ 990878 h 999929"/>
              <a:gd name="connsiteX0" fmla="*/ 8371 w 1033157"/>
              <a:gd name="connsiteY0" fmla="*/ 998664 h 999929"/>
              <a:gd name="connsiteX1" fmla="*/ 224 w 1033157"/>
              <a:gd name="connsiteY1" fmla="*/ 278 h 999929"/>
              <a:gd name="connsiteX2" fmla="*/ 432023 w 1033157"/>
              <a:gd name="connsiteY2" fmla="*/ 559077 h 999929"/>
              <a:gd name="connsiteX3" fmla="*/ 1033157 w 1033157"/>
              <a:gd name="connsiteY3" fmla="*/ 999345 h 999929"/>
              <a:gd name="connsiteX4" fmla="*/ 8371 w 1033157"/>
              <a:gd name="connsiteY4" fmla="*/ 998664 h 999929"/>
              <a:gd name="connsiteX0" fmla="*/ 5656 w 1033157"/>
              <a:gd name="connsiteY0" fmla="*/ 998664 h 999929"/>
              <a:gd name="connsiteX1" fmla="*/ 224 w 1033157"/>
              <a:gd name="connsiteY1" fmla="*/ 278 h 999929"/>
              <a:gd name="connsiteX2" fmla="*/ 432023 w 1033157"/>
              <a:gd name="connsiteY2" fmla="*/ 559077 h 999929"/>
              <a:gd name="connsiteX3" fmla="*/ 1033157 w 1033157"/>
              <a:gd name="connsiteY3" fmla="*/ 999345 h 999929"/>
              <a:gd name="connsiteX4" fmla="*/ 5656 w 1033157"/>
              <a:gd name="connsiteY4" fmla="*/ 998664 h 999929"/>
              <a:gd name="connsiteX0" fmla="*/ 784 w 1033716"/>
              <a:gd name="connsiteY0" fmla="*/ 996069 h 999929"/>
              <a:gd name="connsiteX1" fmla="*/ 783 w 1033716"/>
              <a:gd name="connsiteY1" fmla="*/ 278 h 999929"/>
              <a:gd name="connsiteX2" fmla="*/ 432582 w 1033716"/>
              <a:gd name="connsiteY2" fmla="*/ 559077 h 999929"/>
              <a:gd name="connsiteX3" fmla="*/ 1033716 w 1033716"/>
              <a:gd name="connsiteY3" fmla="*/ 999345 h 999929"/>
              <a:gd name="connsiteX4" fmla="*/ 784 w 1033716"/>
              <a:gd name="connsiteY4" fmla="*/ 996069 h 999929"/>
              <a:gd name="connsiteX0" fmla="*/ 562 w 1036210"/>
              <a:gd name="connsiteY0" fmla="*/ 1001260 h 1001260"/>
              <a:gd name="connsiteX1" fmla="*/ 3277 w 1036210"/>
              <a:gd name="connsiteY1" fmla="*/ 278 h 1001260"/>
              <a:gd name="connsiteX2" fmla="*/ 435076 w 1036210"/>
              <a:gd name="connsiteY2" fmla="*/ 559077 h 1001260"/>
              <a:gd name="connsiteX3" fmla="*/ 1036210 w 1036210"/>
              <a:gd name="connsiteY3" fmla="*/ 999345 h 1001260"/>
              <a:gd name="connsiteX4" fmla="*/ 562 w 1036210"/>
              <a:gd name="connsiteY4" fmla="*/ 1001260 h 1001260"/>
              <a:gd name="connsiteX0" fmla="*/ 562 w 1044357"/>
              <a:gd name="connsiteY0" fmla="*/ 1001260 h 1002519"/>
              <a:gd name="connsiteX1" fmla="*/ 3277 w 1044357"/>
              <a:gd name="connsiteY1" fmla="*/ 278 h 1002519"/>
              <a:gd name="connsiteX2" fmla="*/ 435076 w 1044357"/>
              <a:gd name="connsiteY2" fmla="*/ 559077 h 1002519"/>
              <a:gd name="connsiteX3" fmla="*/ 1044357 w 1044357"/>
              <a:gd name="connsiteY3" fmla="*/ 1001940 h 1002519"/>
              <a:gd name="connsiteX4" fmla="*/ 562 w 1044357"/>
              <a:gd name="connsiteY4" fmla="*/ 1001260 h 1002519"/>
              <a:gd name="connsiteX0" fmla="*/ 562 w 1044357"/>
              <a:gd name="connsiteY0" fmla="*/ 1001410 h 1003195"/>
              <a:gd name="connsiteX1" fmla="*/ 3277 w 1044357"/>
              <a:gd name="connsiteY1" fmla="*/ 428 h 1003195"/>
              <a:gd name="connsiteX2" fmla="*/ 435076 w 1044357"/>
              <a:gd name="connsiteY2" fmla="*/ 559227 h 1003195"/>
              <a:gd name="connsiteX3" fmla="*/ 1044357 w 1044357"/>
              <a:gd name="connsiteY3" fmla="*/ 1002090 h 1003195"/>
              <a:gd name="connsiteX4" fmla="*/ 562 w 1044357"/>
              <a:gd name="connsiteY4" fmla="*/ 1001410 h 1003195"/>
              <a:gd name="connsiteX0" fmla="*/ 562 w 1044357"/>
              <a:gd name="connsiteY0" fmla="*/ 1001342 h 1003624"/>
              <a:gd name="connsiteX1" fmla="*/ 3277 w 1044357"/>
              <a:gd name="connsiteY1" fmla="*/ 360 h 1003624"/>
              <a:gd name="connsiteX2" fmla="*/ 399770 w 1044357"/>
              <a:gd name="connsiteY2" fmla="*/ 611065 h 1003624"/>
              <a:gd name="connsiteX3" fmla="*/ 1044357 w 1044357"/>
              <a:gd name="connsiteY3" fmla="*/ 1002022 h 1003624"/>
              <a:gd name="connsiteX4" fmla="*/ 562 w 1044357"/>
              <a:gd name="connsiteY4" fmla="*/ 1001342 h 1003624"/>
              <a:gd name="connsiteX0" fmla="*/ 562 w 1044357"/>
              <a:gd name="connsiteY0" fmla="*/ 1001313 h 1003284"/>
              <a:gd name="connsiteX1" fmla="*/ 3277 w 1044357"/>
              <a:gd name="connsiteY1" fmla="*/ 331 h 1003284"/>
              <a:gd name="connsiteX2" fmla="*/ 399770 w 1044357"/>
              <a:gd name="connsiteY2" fmla="*/ 611036 h 1003284"/>
              <a:gd name="connsiteX3" fmla="*/ 1044357 w 1044357"/>
              <a:gd name="connsiteY3" fmla="*/ 1001993 h 1003284"/>
              <a:gd name="connsiteX4" fmla="*/ 562 w 1044357"/>
              <a:gd name="connsiteY4" fmla="*/ 1001313 h 1003284"/>
              <a:gd name="connsiteX0" fmla="*/ 562 w 1044357"/>
              <a:gd name="connsiteY0" fmla="*/ 1001310 h 1003305"/>
              <a:gd name="connsiteX1" fmla="*/ 3277 w 1044357"/>
              <a:gd name="connsiteY1" fmla="*/ 328 h 1003305"/>
              <a:gd name="connsiteX2" fmla="*/ 361751 w 1044357"/>
              <a:gd name="connsiteY2" fmla="*/ 613628 h 1003305"/>
              <a:gd name="connsiteX3" fmla="*/ 1044357 w 1044357"/>
              <a:gd name="connsiteY3" fmla="*/ 1001990 h 1003305"/>
              <a:gd name="connsiteX4" fmla="*/ 562 w 1044357"/>
              <a:gd name="connsiteY4" fmla="*/ 1001310 h 10033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4357" h="1003305">
                <a:moveTo>
                  <a:pt x="562" y="1001310"/>
                </a:moveTo>
                <a:cubicBezTo>
                  <a:pt x="-2154" y="668515"/>
                  <a:pt x="5993" y="333123"/>
                  <a:pt x="3277" y="328"/>
                </a:cubicBezTo>
                <a:cubicBezTo>
                  <a:pt x="-5793" y="-12039"/>
                  <a:pt x="80970" y="327734"/>
                  <a:pt x="361751" y="613628"/>
                </a:cubicBezTo>
                <a:cubicBezTo>
                  <a:pt x="642532" y="899522"/>
                  <a:pt x="1035287" y="1017306"/>
                  <a:pt x="1044357" y="1001990"/>
                </a:cubicBezTo>
                <a:lnTo>
                  <a:pt x="562" y="100131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
        <p:nvSpPr>
          <p:cNvPr id="14" name="Rectangle 13"/>
          <p:cNvSpPr/>
          <p:nvPr/>
        </p:nvSpPr>
        <p:spPr>
          <a:xfrm>
            <a:off x="2" y="9527"/>
            <a:ext cx="5823975" cy="10108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defTabSz="1219170"/>
            <a:fld id="{2F1A3E24-A1C3-42DB-8D0B-137C06330E8E}" type="datetimeFigureOut">
              <a:rPr lang="en-US" smtClean="0">
                <a:solidFill>
                  <a:prstClr val="black">
                    <a:tint val="75000"/>
                  </a:prstClr>
                </a:solidFill>
              </a:rPr>
              <a:pPr defTabSz="1219170"/>
              <a:t>6/26/2026</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pPr defTabSz="1219170"/>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pPr defTabSz="1219170"/>
            <a:fld id="{8D0516EF-C1D1-4EC1-B765-2A6F8ACA3536}" type="slidenum">
              <a:rPr lang="en-US" smtClean="0">
                <a:solidFill>
                  <a:prstClr val="black">
                    <a:tint val="75000"/>
                  </a:prstClr>
                </a:solidFill>
              </a:rPr>
              <a:pPr defTabSz="1219170"/>
              <a:t>‹#›</a:t>
            </a:fld>
            <a:endParaRPr lang="en-US" dirty="0">
              <a:solidFill>
                <a:prstClr val="black">
                  <a:tint val="75000"/>
                </a:prstClr>
              </a:solidFill>
            </a:endParaRPr>
          </a:p>
        </p:txBody>
      </p:sp>
      <p:sp>
        <p:nvSpPr>
          <p:cNvPr id="10" name="Rectangle 9"/>
          <p:cNvSpPr/>
          <p:nvPr userDrawn="1"/>
        </p:nvSpPr>
        <p:spPr>
          <a:xfrm>
            <a:off x="0" y="1"/>
            <a:ext cx="10854267" cy="248265"/>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Right Triangle 3"/>
          <p:cNvSpPr/>
          <p:nvPr userDrawn="1"/>
        </p:nvSpPr>
        <p:spPr>
          <a:xfrm rot="10800000">
            <a:off x="-389477" y="3101"/>
            <a:ext cx="12700001" cy="473763"/>
          </a:xfrm>
          <a:custGeom>
            <a:avLst/>
            <a:gdLst>
              <a:gd name="connsiteX0" fmla="*/ 0 w 990600"/>
              <a:gd name="connsiteY0" fmla="*/ 990600 h 990600"/>
              <a:gd name="connsiteX1" fmla="*/ 0 w 990600"/>
              <a:gd name="connsiteY1" fmla="*/ 0 h 990600"/>
              <a:gd name="connsiteX2" fmla="*/ 990600 w 990600"/>
              <a:gd name="connsiteY2" fmla="*/ 990600 h 990600"/>
              <a:gd name="connsiteX3" fmla="*/ 0 w 990600"/>
              <a:gd name="connsiteY3" fmla="*/ 990600 h 990600"/>
              <a:gd name="connsiteX0" fmla="*/ 0 w 990600"/>
              <a:gd name="connsiteY0" fmla="*/ 990600 h 990600"/>
              <a:gd name="connsiteX1" fmla="*/ 0 w 990600"/>
              <a:gd name="connsiteY1" fmla="*/ 0 h 990600"/>
              <a:gd name="connsiteX2" fmla="*/ 990600 w 990600"/>
              <a:gd name="connsiteY2" fmla="*/ 990600 h 990600"/>
              <a:gd name="connsiteX3" fmla="*/ 0 w 990600"/>
              <a:gd name="connsiteY3" fmla="*/ 990600 h 990600"/>
              <a:gd name="connsiteX0" fmla="*/ 0 w 1032933"/>
              <a:gd name="connsiteY0" fmla="*/ 990600 h 999067"/>
              <a:gd name="connsiteX1" fmla="*/ 0 w 1032933"/>
              <a:gd name="connsiteY1" fmla="*/ 0 h 999067"/>
              <a:gd name="connsiteX2" fmla="*/ 1032933 w 1032933"/>
              <a:gd name="connsiteY2" fmla="*/ 999067 h 999067"/>
              <a:gd name="connsiteX3" fmla="*/ 0 w 1032933"/>
              <a:gd name="connsiteY3" fmla="*/ 990600 h 999067"/>
              <a:gd name="connsiteX0" fmla="*/ 0 w 1043947"/>
              <a:gd name="connsiteY0" fmla="*/ 996840 h 1005307"/>
              <a:gd name="connsiteX1" fmla="*/ 0 w 1043947"/>
              <a:gd name="connsiteY1" fmla="*/ 6240 h 1005307"/>
              <a:gd name="connsiteX2" fmla="*/ 491066 w 1043947"/>
              <a:gd name="connsiteY2" fmla="*/ 607372 h 1005307"/>
              <a:gd name="connsiteX3" fmla="*/ 1032933 w 1043947"/>
              <a:gd name="connsiteY3" fmla="*/ 1005307 h 1005307"/>
              <a:gd name="connsiteX4" fmla="*/ 0 w 1043947"/>
              <a:gd name="connsiteY4" fmla="*/ 996840 h 1005307"/>
              <a:gd name="connsiteX0" fmla="*/ 0 w 1042833"/>
              <a:gd name="connsiteY0" fmla="*/ 997354 h 1005821"/>
              <a:gd name="connsiteX1" fmla="*/ 0 w 1042833"/>
              <a:gd name="connsiteY1" fmla="*/ 6754 h 1005821"/>
              <a:gd name="connsiteX2" fmla="*/ 431799 w 1042833"/>
              <a:gd name="connsiteY2" fmla="*/ 565553 h 1005821"/>
              <a:gd name="connsiteX3" fmla="*/ 1032933 w 1042833"/>
              <a:gd name="connsiteY3" fmla="*/ 1005821 h 1005821"/>
              <a:gd name="connsiteX4" fmla="*/ 0 w 1042833"/>
              <a:gd name="connsiteY4" fmla="*/ 997354 h 1005821"/>
              <a:gd name="connsiteX0" fmla="*/ 0 w 1042833"/>
              <a:gd name="connsiteY0" fmla="*/ 997354 h 1005821"/>
              <a:gd name="connsiteX1" fmla="*/ 0 w 1042833"/>
              <a:gd name="connsiteY1" fmla="*/ 6754 h 1005821"/>
              <a:gd name="connsiteX2" fmla="*/ 431799 w 1042833"/>
              <a:gd name="connsiteY2" fmla="*/ 565553 h 1005821"/>
              <a:gd name="connsiteX3" fmla="*/ 1032933 w 1042833"/>
              <a:gd name="connsiteY3" fmla="*/ 1005821 h 1005821"/>
              <a:gd name="connsiteX4" fmla="*/ 0 w 1042833"/>
              <a:gd name="connsiteY4" fmla="*/ 997354 h 1005821"/>
              <a:gd name="connsiteX0" fmla="*/ 224 w 1043057"/>
              <a:gd name="connsiteY0" fmla="*/ 990878 h 999345"/>
              <a:gd name="connsiteX1" fmla="*/ 224 w 1043057"/>
              <a:gd name="connsiteY1" fmla="*/ 278 h 999345"/>
              <a:gd name="connsiteX2" fmla="*/ 432023 w 1043057"/>
              <a:gd name="connsiteY2" fmla="*/ 559077 h 999345"/>
              <a:gd name="connsiteX3" fmla="*/ 1033157 w 1043057"/>
              <a:gd name="connsiteY3" fmla="*/ 999345 h 999345"/>
              <a:gd name="connsiteX4" fmla="*/ 224 w 1043057"/>
              <a:gd name="connsiteY4" fmla="*/ 990878 h 999345"/>
              <a:gd name="connsiteX0" fmla="*/ 224 w 1033157"/>
              <a:gd name="connsiteY0" fmla="*/ 990878 h 999929"/>
              <a:gd name="connsiteX1" fmla="*/ 224 w 1033157"/>
              <a:gd name="connsiteY1" fmla="*/ 278 h 999929"/>
              <a:gd name="connsiteX2" fmla="*/ 432023 w 1033157"/>
              <a:gd name="connsiteY2" fmla="*/ 559077 h 999929"/>
              <a:gd name="connsiteX3" fmla="*/ 1033157 w 1033157"/>
              <a:gd name="connsiteY3" fmla="*/ 999345 h 999929"/>
              <a:gd name="connsiteX4" fmla="*/ 224 w 1033157"/>
              <a:gd name="connsiteY4" fmla="*/ 990878 h 999929"/>
              <a:gd name="connsiteX0" fmla="*/ 8371 w 1033157"/>
              <a:gd name="connsiteY0" fmla="*/ 998664 h 999929"/>
              <a:gd name="connsiteX1" fmla="*/ 224 w 1033157"/>
              <a:gd name="connsiteY1" fmla="*/ 278 h 999929"/>
              <a:gd name="connsiteX2" fmla="*/ 432023 w 1033157"/>
              <a:gd name="connsiteY2" fmla="*/ 559077 h 999929"/>
              <a:gd name="connsiteX3" fmla="*/ 1033157 w 1033157"/>
              <a:gd name="connsiteY3" fmla="*/ 999345 h 999929"/>
              <a:gd name="connsiteX4" fmla="*/ 8371 w 1033157"/>
              <a:gd name="connsiteY4" fmla="*/ 998664 h 999929"/>
              <a:gd name="connsiteX0" fmla="*/ 5656 w 1033157"/>
              <a:gd name="connsiteY0" fmla="*/ 998664 h 999929"/>
              <a:gd name="connsiteX1" fmla="*/ 224 w 1033157"/>
              <a:gd name="connsiteY1" fmla="*/ 278 h 999929"/>
              <a:gd name="connsiteX2" fmla="*/ 432023 w 1033157"/>
              <a:gd name="connsiteY2" fmla="*/ 559077 h 999929"/>
              <a:gd name="connsiteX3" fmla="*/ 1033157 w 1033157"/>
              <a:gd name="connsiteY3" fmla="*/ 999345 h 999929"/>
              <a:gd name="connsiteX4" fmla="*/ 5656 w 1033157"/>
              <a:gd name="connsiteY4" fmla="*/ 998664 h 999929"/>
              <a:gd name="connsiteX0" fmla="*/ 784 w 1033716"/>
              <a:gd name="connsiteY0" fmla="*/ 996069 h 999929"/>
              <a:gd name="connsiteX1" fmla="*/ 783 w 1033716"/>
              <a:gd name="connsiteY1" fmla="*/ 278 h 999929"/>
              <a:gd name="connsiteX2" fmla="*/ 432582 w 1033716"/>
              <a:gd name="connsiteY2" fmla="*/ 559077 h 999929"/>
              <a:gd name="connsiteX3" fmla="*/ 1033716 w 1033716"/>
              <a:gd name="connsiteY3" fmla="*/ 999345 h 999929"/>
              <a:gd name="connsiteX4" fmla="*/ 784 w 1033716"/>
              <a:gd name="connsiteY4" fmla="*/ 996069 h 999929"/>
              <a:gd name="connsiteX0" fmla="*/ 562 w 1036210"/>
              <a:gd name="connsiteY0" fmla="*/ 1001260 h 1001260"/>
              <a:gd name="connsiteX1" fmla="*/ 3277 w 1036210"/>
              <a:gd name="connsiteY1" fmla="*/ 278 h 1001260"/>
              <a:gd name="connsiteX2" fmla="*/ 435076 w 1036210"/>
              <a:gd name="connsiteY2" fmla="*/ 559077 h 1001260"/>
              <a:gd name="connsiteX3" fmla="*/ 1036210 w 1036210"/>
              <a:gd name="connsiteY3" fmla="*/ 999345 h 1001260"/>
              <a:gd name="connsiteX4" fmla="*/ 562 w 1036210"/>
              <a:gd name="connsiteY4" fmla="*/ 1001260 h 1001260"/>
              <a:gd name="connsiteX0" fmla="*/ 562 w 1044357"/>
              <a:gd name="connsiteY0" fmla="*/ 1001260 h 1002519"/>
              <a:gd name="connsiteX1" fmla="*/ 3277 w 1044357"/>
              <a:gd name="connsiteY1" fmla="*/ 278 h 1002519"/>
              <a:gd name="connsiteX2" fmla="*/ 435076 w 1044357"/>
              <a:gd name="connsiteY2" fmla="*/ 559077 h 1002519"/>
              <a:gd name="connsiteX3" fmla="*/ 1044357 w 1044357"/>
              <a:gd name="connsiteY3" fmla="*/ 1001940 h 1002519"/>
              <a:gd name="connsiteX4" fmla="*/ 562 w 1044357"/>
              <a:gd name="connsiteY4" fmla="*/ 1001260 h 1002519"/>
              <a:gd name="connsiteX0" fmla="*/ 562 w 1044357"/>
              <a:gd name="connsiteY0" fmla="*/ 1001410 h 1003195"/>
              <a:gd name="connsiteX1" fmla="*/ 3277 w 1044357"/>
              <a:gd name="connsiteY1" fmla="*/ 428 h 1003195"/>
              <a:gd name="connsiteX2" fmla="*/ 435076 w 1044357"/>
              <a:gd name="connsiteY2" fmla="*/ 559227 h 1003195"/>
              <a:gd name="connsiteX3" fmla="*/ 1044357 w 1044357"/>
              <a:gd name="connsiteY3" fmla="*/ 1002090 h 1003195"/>
              <a:gd name="connsiteX4" fmla="*/ 562 w 1044357"/>
              <a:gd name="connsiteY4" fmla="*/ 1001410 h 1003195"/>
              <a:gd name="connsiteX0" fmla="*/ 562 w 1044357"/>
              <a:gd name="connsiteY0" fmla="*/ 1001342 h 1003624"/>
              <a:gd name="connsiteX1" fmla="*/ 3277 w 1044357"/>
              <a:gd name="connsiteY1" fmla="*/ 360 h 1003624"/>
              <a:gd name="connsiteX2" fmla="*/ 399770 w 1044357"/>
              <a:gd name="connsiteY2" fmla="*/ 611065 h 1003624"/>
              <a:gd name="connsiteX3" fmla="*/ 1044357 w 1044357"/>
              <a:gd name="connsiteY3" fmla="*/ 1002022 h 1003624"/>
              <a:gd name="connsiteX4" fmla="*/ 562 w 1044357"/>
              <a:gd name="connsiteY4" fmla="*/ 1001342 h 1003624"/>
              <a:gd name="connsiteX0" fmla="*/ 562 w 1044357"/>
              <a:gd name="connsiteY0" fmla="*/ 1001313 h 1003284"/>
              <a:gd name="connsiteX1" fmla="*/ 3277 w 1044357"/>
              <a:gd name="connsiteY1" fmla="*/ 331 h 1003284"/>
              <a:gd name="connsiteX2" fmla="*/ 399770 w 1044357"/>
              <a:gd name="connsiteY2" fmla="*/ 611036 h 1003284"/>
              <a:gd name="connsiteX3" fmla="*/ 1044357 w 1044357"/>
              <a:gd name="connsiteY3" fmla="*/ 1001993 h 1003284"/>
              <a:gd name="connsiteX4" fmla="*/ 562 w 1044357"/>
              <a:gd name="connsiteY4" fmla="*/ 1001313 h 1003284"/>
              <a:gd name="connsiteX0" fmla="*/ 562 w 1044357"/>
              <a:gd name="connsiteY0" fmla="*/ 1001310 h 1003305"/>
              <a:gd name="connsiteX1" fmla="*/ 3277 w 1044357"/>
              <a:gd name="connsiteY1" fmla="*/ 328 h 1003305"/>
              <a:gd name="connsiteX2" fmla="*/ 361751 w 1044357"/>
              <a:gd name="connsiteY2" fmla="*/ 613628 h 1003305"/>
              <a:gd name="connsiteX3" fmla="*/ 1044357 w 1044357"/>
              <a:gd name="connsiteY3" fmla="*/ 1001990 h 1003305"/>
              <a:gd name="connsiteX4" fmla="*/ 562 w 1044357"/>
              <a:gd name="connsiteY4" fmla="*/ 1001310 h 10033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4357" h="1003305">
                <a:moveTo>
                  <a:pt x="562" y="1001310"/>
                </a:moveTo>
                <a:cubicBezTo>
                  <a:pt x="-2154" y="668515"/>
                  <a:pt x="5993" y="333123"/>
                  <a:pt x="3277" y="328"/>
                </a:cubicBezTo>
                <a:cubicBezTo>
                  <a:pt x="-5793" y="-12039"/>
                  <a:pt x="80970" y="327734"/>
                  <a:pt x="361751" y="613628"/>
                </a:cubicBezTo>
                <a:cubicBezTo>
                  <a:pt x="642532" y="899522"/>
                  <a:pt x="1035287" y="1017306"/>
                  <a:pt x="1044357" y="1001990"/>
                </a:cubicBezTo>
                <a:lnTo>
                  <a:pt x="562" y="100131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
        <p:nvSpPr>
          <p:cNvPr id="15" name="Rectangle 14"/>
          <p:cNvSpPr/>
          <p:nvPr userDrawn="1"/>
        </p:nvSpPr>
        <p:spPr>
          <a:xfrm>
            <a:off x="2" y="9527"/>
            <a:ext cx="5823975" cy="10108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46799636"/>
      </p:ext>
    </p:extLst>
  </p:cSld>
  <p:clrMap bg1="lt1" tx1="dk1" bg2="lt2" tx2="dk2" accent1="accent1" accent2="accent2" accent3="accent3" accent4="accent4" accent5="accent5" accent6="accent6" hlink="hlink" folHlink="folHlink"/>
  <p:sldLayoutIdLst>
    <p:sldLayoutId id="2147484596" r:id="rId1"/>
    <p:sldLayoutId id="2147484597" r:id="rId2"/>
    <p:sldLayoutId id="2147484598" r:id="rId3"/>
    <p:sldLayoutId id="2147484599" r:id="rId4"/>
    <p:sldLayoutId id="2147484600" r:id="rId5"/>
    <p:sldLayoutId id="2147484601" r:id="rId6"/>
    <p:sldLayoutId id="2147484602" r:id="rId7"/>
    <p:sldLayoutId id="2147484603" r:id="rId8"/>
    <p:sldLayoutId id="2147484604" r:id="rId9"/>
    <p:sldLayoutId id="2147484605" r:id="rId10"/>
    <p:sldLayoutId id="2147484606" r:id="rId11"/>
    <p:sldLayoutId id="2147484607" r:id="rId12"/>
    <p:sldLayoutId id="2147484608" r:id="rId13"/>
    <p:sldLayoutId id="2147484609" r:id="rId14"/>
    <p:sldLayoutId id="2147484610" r:id="rId15"/>
    <p:sldLayoutId id="2147484611" r:id="rId16"/>
    <p:sldLayoutId id="2147484612" r:id="rId17"/>
    <p:sldLayoutId id="2147484613" r:id="rId18"/>
    <p:sldLayoutId id="2147484614" r:id="rId19"/>
    <p:sldLayoutId id="2147484615" r:id="rId20"/>
    <p:sldLayoutId id="2147484616" r:id="rId21"/>
    <p:sldLayoutId id="2147484617" r:id="rId22"/>
    <p:sldLayoutId id="2147484618" r:id="rId23"/>
    <p:sldLayoutId id="2147484619" r:id="rId24"/>
    <p:sldLayoutId id="2147484620" r:id="rId25"/>
    <p:sldLayoutId id="2147484621" r:id="rId26"/>
    <p:sldLayoutId id="2147484622" r:id="rId27"/>
    <p:sldLayoutId id="2147484623" r:id="rId28"/>
    <p:sldLayoutId id="2147484624" r:id="rId29"/>
    <p:sldLayoutId id="2147484625" r:id="rId30"/>
    <p:sldLayoutId id="2147484626" r:id="rId31"/>
    <p:sldLayoutId id="2147484627" r:id="rId32"/>
    <p:sldLayoutId id="2147484628" r:id="rId33"/>
    <p:sldLayoutId id="2147484629" r:id="rId34"/>
    <p:sldLayoutId id="2147484630" r:id="rId35"/>
  </p:sldLayoutIdLst>
  <p:txStyles>
    <p:titleStyle>
      <a:lvl1pPr algn="ctr" rtl="0" eaLnBrk="1" fontAlgn="base" hangingPunct="1">
        <a:spcBef>
          <a:spcPct val="0"/>
        </a:spcBef>
        <a:spcAft>
          <a:spcPct val="0"/>
        </a:spcAft>
        <a:defRPr lang="en-US" sz="5333" b="1" dirty="0">
          <a:solidFill>
            <a:schemeClr val="tx2">
              <a:lumMod val="50000"/>
            </a:schemeClr>
          </a:solidFill>
          <a:latin typeface="Calibri" panose="020F0502020204030204" pitchFamily="34" charset="0"/>
          <a:ea typeface="+mj-ea"/>
          <a:cs typeface="+mj-cs"/>
        </a:defRPr>
      </a:lvl1pPr>
      <a:lvl2pPr algn="ctr" rtl="0" eaLnBrk="1" fontAlgn="base" hangingPunct="1">
        <a:spcBef>
          <a:spcPct val="0"/>
        </a:spcBef>
        <a:spcAft>
          <a:spcPct val="0"/>
        </a:spcAft>
        <a:defRPr sz="5867">
          <a:solidFill>
            <a:srgbClr val="FFFF00"/>
          </a:solidFill>
          <a:latin typeface="Tahoma" charset="0"/>
          <a:cs typeface="Arial" charset="0"/>
        </a:defRPr>
      </a:lvl2pPr>
      <a:lvl3pPr algn="ctr" rtl="0" eaLnBrk="1" fontAlgn="base" hangingPunct="1">
        <a:spcBef>
          <a:spcPct val="0"/>
        </a:spcBef>
        <a:spcAft>
          <a:spcPct val="0"/>
        </a:spcAft>
        <a:defRPr sz="5867">
          <a:solidFill>
            <a:srgbClr val="FFFF00"/>
          </a:solidFill>
          <a:latin typeface="Tahoma" charset="0"/>
          <a:cs typeface="Arial" charset="0"/>
        </a:defRPr>
      </a:lvl3pPr>
      <a:lvl4pPr algn="ctr" rtl="0" eaLnBrk="1" fontAlgn="base" hangingPunct="1">
        <a:spcBef>
          <a:spcPct val="0"/>
        </a:spcBef>
        <a:spcAft>
          <a:spcPct val="0"/>
        </a:spcAft>
        <a:defRPr sz="5867">
          <a:solidFill>
            <a:srgbClr val="FFFF00"/>
          </a:solidFill>
          <a:latin typeface="Tahoma" charset="0"/>
          <a:cs typeface="Arial" charset="0"/>
        </a:defRPr>
      </a:lvl4pPr>
      <a:lvl5pPr algn="ctr" rtl="0" eaLnBrk="1" fontAlgn="base" hangingPunct="1">
        <a:spcBef>
          <a:spcPct val="0"/>
        </a:spcBef>
        <a:spcAft>
          <a:spcPct val="0"/>
        </a:spcAft>
        <a:defRPr sz="5867">
          <a:solidFill>
            <a:srgbClr val="FFFF00"/>
          </a:solidFill>
          <a:latin typeface="Tahoma" charset="0"/>
          <a:cs typeface="Arial" charset="0"/>
        </a:defRPr>
      </a:lvl5pPr>
      <a:lvl6pPr marL="609585" algn="ctr" rtl="0" eaLnBrk="1" fontAlgn="base" hangingPunct="1">
        <a:spcBef>
          <a:spcPct val="0"/>
        </a:spcBef>
        <a:spcAft>
          <a:spcPct val="0"/>
        </a:spcAft>
        <a:defRPr sz="5867">
          <a:solidFill>
            <a:srgbClr val="FFFF00"/>
          </a:solidFill>
          <a:latin typeface="Tahoma" charset="0"/>
          <a:cs typeface="Arial" charset="0"/>
        </a:defRPr>
      </a:lvl6pPr>
      <a:lvl7pPr marL="1219170" algn="ctr" rtl="0" eaLnBrk="1" fontAlgn="base" hangingPunct="1">
        <a:spcBef>
          <a:spcPct val="0"/>
        </a:spcBef>
        <a:spcAft>
          <a:spcPct val="0"/>
        </a:spcAft>
        <a:defRPr sz="5867">
          <a:solidFill>
            <a:srgbClr val="FFFF00"/>
          </a:solidFill>
          <a:latin typeface="Tahoma" charset="0"/>
          <a:cs typeface="Arial" charset="0"/>
        </a:defRPr>
      </a:lvl7pPr>
      <a:lvl8pPr marL="1828754" algn="ctr" rtl="0" eaLnBrk="1" fontAlgn="base" hangingPunct="1">
        <a:spcBef>
          <a:spcPct val="0"/>
        </a:spcBef>
        <a:spcAft>
          <a:spcPct val="0"/>
        </a:spcAft>
        <a:defRPr sz="5867">
          <a:solidFill>
            <a:srgbClr val="FFFF00"/>
          </a:solidFill>
          <a:latin typeface="Tahoma" charset="0"/>
          <a:cs typeface="Arial" charset="0"/>
        </a:defRPr>
      </a:lvl8pPr>
      <a:lvl9pPr marL="2438339" algn="ctr" rtl="0" eaLnBrk="1" fontAlgn="base" hangingPunct="1">
        <a:spcBef>
          <a:spcPct val="0"/>
        </a:spcBef>
        <a:spcAft>
          <a:spcPct val="0"/>
        </a:spcAft>
        <a:defRPr sz="5867">
          <a:solidFill>
            <a:srgbClr val="FFFF00"/>
          </a:solidFill>
          <a:latin typeface="Tahoma" charset="0"/>
          <a:cs typeface="Arial" charset="0"/>
        </a:defRPr>
      </a:lvl9pPr>
    </p:titleStyle>
    <p:bodyStyle>
      <a:lvl1pPr marL="457189" indent="-457189" algn="l" rtl="0" eaLnBrk="1" fontAlgn="base" hangingPunct="1">
        <a:spcBef>
          <a:spcPct val="20000"/>
        </a:spcBef>
        <a:spcAft>
          <a:spcPct val="0"/>
        </a:spcAft>
        <a:buChar char="•"/>
        <a:defRPr sz="4267">
          <a:solidFill>
            <a:schemeClr val="tx1"/>
          </a:solidFill>
          <a:latin typeface="+mn-lt"/>
          <a:ea typeface="+mn-ea"/>
          <a:cs typeface="+mn-cs"/>
        </a:defRPr>
      </a:lvl1pPr>
      <a:lvl2pPr marL="990575" indent="-380990" algn="l" rtl="0" eaLnBrk="1" fontAlgn="base" hangingPunct="1">
        <a:spcBef>
          <a:spcPct val="20000"/>
        </a:spcBef>
        <a:spcAft>
          <a:spcPct val="0"/>
        </a:spcAft>
        <a:buChar char="–"/>
        <a:defRPr sz="3733">
          <a:solidFill>
            <a:schemeClr val="tx1"/>
          </a:solidFill>
          <a:latin typeface="+mn-lt"/>
          <a:cs typeface="+mn-cs"/>
        </a:defRPr>
      </a:lvl2pPr>
      <a:lvl3pPr marL="1523962" indent="-304792" algn="l" rtl="0" eaLnBrk="1" fontAlgn="base" hangingPunct="1">
        <a:spcBef>
          <a:spcPct val="20000"/>
        </a:spcBef>
        <a:spcAft>
          <a:spcPct val="0"/>
        </a:spcAft>
        <a:buChar char="•"/>
        <a:defRPr sz="3200">
          <a:solidFill>
            <a:schemeClr val="tx1"/>
          </a:solidFill>
          <a:latin typeface="+mn-lt"/>
          <a:cs typeface="+mn-cs"/>
        </a:defRPr>
      </a:lvl3pPr>
      <a:lvl4pPr marL="2133547" indent="-304792" algn="l" rtl="0" eaLnBrk="1" fontAlgn="base" hangingPunct="1">
        <a:spcBef>
          <a:spcPct val="20000"/>
        </a:spcBef>
        <a:spcAft>
          <a:spcPct val="0"/>
        </a:spcAft>
        <a:buChar char="–"/>
        <a:defRPr sz="2667">
          <a:solidFill>
            <a:schemeClr val="tx1"/>
          </a:solidFill>
          <a:latin typeface="+mn-lt"/>
          <a:cs typeface="+mn-cs"/>
        </a:defRPr>
      </a:lvl4pPr>
      <a:lvl5pPr marL="2743131" indent="-304792" algn="l" rtl="0" eaLnBrk="1" fontAlgn="base" hangingPunct="1">
        <a:spcBef>
          <a:spcPct val="20000"/>
        </a:spcBef>
        <a:spcAft>
          <a:spcPct val="0"/>
        </a:spcAft>
        <a:buChar char="»"/>
        <a:defRPr sz="2667">
          <a:solidFill>
            <a:schemeClr val="tx1"/>
          </a:solidFill>
          <a:latin typeface="+mn-lt"/>
          <a:cs typeface="+mn-cs"/>
        </a:defRPr>
      </a:lvl5pPr>
      <a:lvl6pPr marL="3352716" indent="-304792" algn="l" rtl="0" eaLnBrk="1" fontAlgn="base" hangingPunct="1">
        <a:spcBef>
          <a:spcPct val="20000"/>
        </a:spcBef>
        <a:spcAft>
          <a:spcPct val="0"/>
        </a:spcAft>
        <a:buChar char="»"/>
        <a:defRPr sz="2667">
          <a:solidFill>
            <a:schemeClr val="bg1"/>
          </a:solidFill>
          <a:latin typeface="+mn-lt"/>
          <a:cs typeface="+mn-cs"/>
        </a:defRPr>
      </a:lvl6pPr>
      <a:lvl7pPr marL="3962301" indent="-304792" algn="l" rtl="0" eaLnBrk="1" fontAlgn="base" hangingPunct="1">
        <a:spcBef>
          <a:spcPct val="20000"/>
        </a:spcBef>
        <a:spcAft>
          <a:spcPct val="0"/>
        </a:spcAft>
        <a:buChar char="»"/>
        <a:defRPr sz="2667">
          <a:solidFill>
            <a:schemeClr val="bg1"/>
          </a:solidFill>
          <a:latin typeface="+mn-lt"/>
          <a:cs typeface="+mn-cs"/>
        </a:defRPr>
      </a:lvl7pPr>
      <a:lvl8pPr marL="4571886" indent="-304792" algn="l" rtl="0" eaLnBrk="1" fontAlgn="base" hangingPunct="1">
        <a:spcBef>
          <a:spcPct val="20000"/>
        </a:spcBef>
        <a:spcAft>
          <a:spcPct val="0"/>
        </a:spcAft>
        <a:buChar char="»"/>
        <a:defRPr sz="2667">
          <a:solidFill>
            <a:schemeClr val="bg1"/>
          </a:solidFill>
          <a:latin typeface="+mn-lt"/>
          <a:cs typeface="+mn-cs"/>
        </a:defRPr>
      </a:lvl8pPr>
      <a:lvl9pPr marL="5181470" indent="-304792" algn="l" rtl="0" eaLnBrk="1" fontAlgn="base" hangingPunct="1">
        <a:spcBef>
          <a:spcPct val="20000"/>
        </a:spcBef>
        <a:spcAft>
          <a:spcPct val="0"/>
        </a:spcAft>
        <a:buChar char="»"/>
        <a:defRPr sz="2667">
          <a:solidFill>
            <a:schemeClr val="bg1"/>
          </a:solidFill>
          <a:latin typeface="+mn-lt"/>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tags" Target="../tags/tag47.xml"/><Relationship Id="rId3" Type="http://schemas.openxmlformats.org/officeDocument/2006/relationships/tags" Target="../tags/tag42.xml"/><Relationship Id="rId7" Type="http://schemas.openxmlformats.org/officeDocument/2006/relationships/tags" Target="../tags/tag46.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tags" Target="../tags/tag45.xml"/><Relationship Id="rId11" Type="http://schemas.openxmlformats.org/officeDocument/2006/relationships/image" Target="../media/image9.png"/><Relationship Id="rId5" Type="http://schemas.openxmlformats.org/officeDocument/2006/relationships/tags" Target="../tags/tag44.xml"/><Relationship Id="rId10" Type="http://schemas.openxmlformats.org/officeDocument/2006/relationships/image" Target="../media/image8.png"/><Relationship Id="rId4" Type="http://schemas.openxmlformats.org/officeDocument/2006/relationships/tags" Target="../tags/tag43.xml"/><Relationship Id="rId9" Type="http://schemas.openxmlformats.org/officeDocument/2006/relationships/slideLayout" Target="../slideLayouts/slideLayout53.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60.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8" Type="http://schemas.openxmlformats.org/officeDocument/2006/relationships/tags" Target="../tags/tag55.xml"/><Relationship Id="rId3" Type="http://schemas.openxmlformats.org/officeDocument/2006/relationships/tags" Target="../tags/tag50.xml"/><Relationship Id="rId7" Type="http://schemas.openxmlformats.org/officeDocument/2006/relationships/tags" Target="../tags/tag54.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tags" Target="../tags/tag53.xml"/><Relationship Id="rId11" Type="http://schemas.openxmlformats.org/officeDocument/2006/relationships/image" Target="../media/image14.png"/><Relationship Id="rId5" Type="http://schemas.openxmlformats.org/officeDocument/2006/relationships/tags" Target="../tags/tag52.xml"/><Relationship Id="rId10" Type="http://schemas.openxmlformats.org/officeDocument/2006/relationships/image" Target="../media/image8.png"/><Relationship Id="rId4" Type="http://schemas.openxmlformats.org/officeDocument/2006/relationships/tags" Target="../tags/tag51.xml"/><Relationship Id="rId9"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ihs.gov/diabetes/clinician-resources/soc/foot-care1/"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cdc.gov/diabetes/basics/prediabetes.html"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care.diabetesjournals.org/content/26/12/3230.long" TargetMode="External"/><Relationship Id="rId2" Type="http://schemas.openxmlformats.org/officeDocument/2006/relationships/hyperlink" Target="https://www.nejm.org/doi/full/10.1056/NEJMoa012512"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35.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0.emf"/></Relationships>
</file>

<file path=ppt/slides/_rels/slide3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emf"/></Relationships>
</file>

<file path=ppt/slides/_rels/slide38.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28.jpeg"/><Relationship Id="rId4" Type="http://schemas.openxmlformats.org/officeDocument/2006/relationships/image" Target="../media/image27.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8" Type="http://schemas.openxmlformats.org/officeDocument/2006/relationships/image" Target="../media/image39.emf"/><Relationship Id="rId3" Type="http://schemas.openxmlformats.org/officeDocument/2006/relationships/image" Target="../media/image34.emf"/><Relationship Id="rId7" Type="http://schemas.openxmlformats.org/officeDocument/2006/relationships/image" Target="../media/image38.emf"/><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7.emf"/><Relationship Id="rId5" Type="http://schemas.openxmlformats.org/officeDocument/2006/relationships/image" Target="../media/image36.emf"/><Relationship Id="rId4" Type="http://schemas.openxmlformats.org/officeDocument/2006/relationships/image" Target="../media/image35.emf"/></Relationships>
</file>

<file path=ppt/slides/_rels/slide53.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1.emf"/></Relationships>
</file>

<file path=ppt/slides/_rels/slide54.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3.emf"/></Relationships>
</file>

<file path=ppt/slides/_rels/slide55.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5.emf"/></Relationships>
</file>

<file path=ppt/slides/_rels/slide56.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7.emf"/></Relationships>
</file>

<file path=ppt/slides/_rels/slide57.xml.rels><?xml version="1.0" encoding="UTF-8" standalone="yes"?>
<Relationships xmlns="http://schemas.openxmlformats.org/package/2006/relationships"><Relationship Id="rId3" Type="http://schemas.openxmlformats.org/officeDocument/2006/relationships/image" Target="../media/image48.tiff"/><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hyperlink" Target="https://diabetesjournals.org/care/issue/46/Supplement_1"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7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hyperlink" Target="http://www.cdc.gov/diabetes/data/statistics-report/index.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0" dirty="0"/>
              <a:t>Interprofessional Management of Complex Older Adults with Type 2 Diabetes</a:t>
            </a:r>
          </a:p>
        </p:txBody>
      </p:sp>
      <p:sp>
        <p:nvSpPr>
          <p:cNvPr id="3" name="Subtitle 2"/>
          <p:cNvSpPr>
            <a:spLocks noGrp="1"/>
          </p:cNvSpPr>
          <p:nvPr>
            <p:ph type="subTitle" idx="1"/>
          </p:nvPr>
        </p:nvSpPr>
        <p:spPr>
          <a:xfrm>
            <a:off x="767643" y="3602038"/>
            <a:ext cx="4741335" cy="1432806"/>
          </a:xfrm>
        </p:spPr>
        <p:txBody>
          <a:bodyPr>
            <a:normAutofit/>
          </a:bodyPr>
          <a:lstStyle/>
          <a:p>
            <a:r>
              <a:rPr lang="en-US" b="1" dirty="0"/>
              <a:t>Stephanie Weyrauch, PT, DPT, MSCI</a:t>
            </a:r>
          </a:p>
          <a:p>
            <a:pPr algn="l"/>
            <a:r>
              <a:rPr lang="en-US" sz="1900" dirty="0" err="1"/>
              <a:t>MovementX</a:t>
            </a:r>
            <a:endParaRPr lang="en-US" sz="1900" dirty="0"/>
          </a:p>
          <a:p>
            <a:pPr algn="l"/>
            <a:r>
              <a:rPr lang="en-US" sz="1900" dirty="0"/>
              <a:t>Billings, MT</a:t>
            </a:r>
          </a:p>
        </p:txBody>
      </p:sp>
      <p:sp>
        <p:nvSpPr>
          <p:cNvPr id="4" name="Rectangle 3">
            <a:extLst>
              <a:ext uri="{FF2B5EF4-FFF2-40B4-BE49-F238E27FC236}">
                <a16:creationId xmlns:a16="http://schemas.microsoft.com/office/drawing/2014/main" id="{3F343B04-18C7-B14F-A5FB-5B1ED372ECF4}"/>
              </a:ext>
            </a:extLst>
          </p:cNvPr>
          <p:cNvSpPr/>
          <p:nvPr/>
        </p:nvSpPr>
        <p:spPr>
          <a:xfrm>
            <a:off x="5588000" y="3533611"/>
            <a:ext cx="6604000" cy="1569660"/>
          </a:xfrm>
          <a:prstGeom prst="rect">
            <a:avLst/>
          </a:prstGeom>
        </p:spPr>
        <p:txBody>
          <a:bodyPr wrap="square">
            <a:spAutoFit/>
          </a:bodyPr>
          <a:lstStyle/>
          <a:p>
            <a:r>
              <a:rPr lang="en-US" sz="2400" b="1" dirty="0"/>
              <a:t>Eric L. Johnson, MD</a:t>
            </a:r>
          </a:p>
          <a:p>
            <a:r>
              <a:rPr lang="en-US" dirty="0"/>
              <a:t>University of North Dakota School of Medicine and Health Sciences</a:t>
            </a:r>
          </a:p>
          <a:p>
            <a:r>
              <a:rPr lang="en-US" dirty="0"/>
              <a:t>Professor, Director of Interprofessional Education</a:t>
            </a:r>
          </a:p>
          <a:p>
            <a:r>
              <a:rPr lang="en-US" dirty="0"/>
              <a:t>Assistant Medical Director, </a:t>
            </a:r>
            <a:r>
              <a:rPr lang="en-US" dirty="0" err="1"/>
              <a:t>Altru</a:t>
            </a:r>
            <a:r>
              <a:rPr lang="en-US" dirty="0"/>
              <a:t> Diabetes Center</a:t>
            </a:r>
          </a:p>
          <a:p>
            <a:r>
              <a:rPr lang="en-US" dirty="0"/>
              <a:t>Grand Forks, North Dakota</a:t>
            </a:r>
          </a:p>
        </p:txBody>
      </p:sp>
    </p:spTree>
    <p:extLst>
      <p:ext uri="{BB962C8B-B14F-4D97-AF65-F5344CB8AC3E}">
        <p14:creationId xmlns:p14="http://schemas.microsoft.com/office/powerpoint/2010/main" val="2333297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C5F05-F179-9740-BC53-BA4D990093E7}"/>
              </a:ext>
            </a:extLst>
          </p:cNvPr>
          <p:cNvSpPr>
            <a:spLocks noGrp="1"/>
          </p:cNvSpPr>
          <p:nvPr>
            <p:ph type="title"/>
          </p:nvPr>
        </p:nvSpPr>
        <p:spPr/>
        <p:txBody>
          <a:bodyPr vert="horz" lIns="91440" tIns="45720" rIns="91440" bIns="45720" rtlCol="0" anchor="ctr">
            <a:normAutofit/>
          </a:bodyPr>
          <a:lstStyle/>
          <a:p>
            <a:r>
              <a:rPr lang="en-US" b="1" kern="1200">
                <a:latin typeface="+mn-lt"/>
                <a:ea typeface="+mj-ea"/>
                <a:cs typeface="+mj-cs"/>
              </a:rPr>
              <a:t>Diabetes Increases With Age</a:t>
            </a:r>
          </a:p>
        </p:txBody>
      </p:sp>
      <p:sp>
        <p:nvSpPr>
          <p:cNvPr id="3" name="Content Placeholder 2">
            <a:extLst>
              <a:ext uri="{FF2B5EF4-FFF2-40B4-BE49-F238E27FC236}">
                <a16:creationId xmlns:a16="http://schemas.microsoft.com/office/drawing/2014/main" id="{80548630-9046-AA4D-AC8C-D6431A7801DC}"/>
              </a:ext>
            </a:extLst>
          </p:cNvPr>
          <p:cNvSpPr txBox="1">
            <a:spLocks/>
          </p:cNvSpPr>
          <p:nvPr/>
        </p:nvSpPr>
        <p:spPr>
          <a:xfrm>
            <a:off x="838200" y="1825626"/>
            <a:ext cx="10515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2800" dirty="0"/>
              <a:t>Adults ages 18-44 years, 4 percent had diabetes</a:t>
            </a:r>
            <a:endParaRPr lang="en-US" sz="2800"/>
          </a:p>
          <a:p>
            <a:pPr indent="-228600" defTabSz="914400"/>
            <a:r>
              <a:rPr lang="en-US" sz="2800" dirty="0"/>
              <a:t>Adults ages 45-64 years, 17 percent had diabetes</a:t>
            </a:r>
            <a:endParaRPr lang="en-US" sz="2800"/>
          </a:p>
          <a:p>
            <a:pPr indent="-228600" defTabSz="914400"/>
            <a:r>
              <a:rPr lang="en-US" sz="2800" dirty="0"/>
              <a:t>Adults ages 65 years and older, 25 percent had diabetes</a:t>
            </a:r>
            <a:endParaRPr lang="en-US" sz="2800"/>
          </a:p>
        </p:txBody>
      </p:sp>
    </p:spTree>
    <p:extLst>
      <p:ext uri="{BB962C8B-B14F-4D97-AF65-F5344CB8AC3E}">
        <p14:creationId xmlns:p14="http://schemas.microsoft.com/office/powerpoint/2010/main" val="4182033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5EE7261D-7137-BA41-8F00-C61596FE03FC}"/>
              </a:ext>
            </a:extLst>
          </p:cNvPr>
          <p:cNvSpPr>
            <a:spLocks noGrp="1" noChangeArrowheads="1"/>
          </p:cNvSpPr>
          <p:nvPr>
            <p:ph type="title"/>
          </p:nvPr>
        </p:nvSpPr>
        <p:spPr/>
        <p:txBody>
          <a:bodyPr/>
          <a:lstStyle/>
          <a:p>
            <a:pPr eaLnBrk="1" hangingPunct="1"/>
            <a:r>
              <a:rPr lang="en-US" altLang="en-GB" sz="4800" dirty="0"/>
              <a:t>Diabetes Diagnosis</a:t>
            </a:r>
          </a:p>
        </p:txBody>
      </p:sp>
      <p:sp>
        <p:nvSpPr>
          <p:cNvPr id="4" name="Rectangle 2">
            <a:extLst>
              <a:ext uri="{FF2B5EF4-FFF2-40B4-BE49-F238E27FC236}">
                <a16:creationId xmlns:a16="http://schemas.microsoft.com/office/drawing/2014/main" id="{46E3A67B-AA07-3C49-A8F9-BC2072E5F23B}"/>
              </a:ext>
            </a:extLst>
          </p:cNvPr>
          <p:cNvSpPr txBox="1">
            <a:spLocks noGrp="1" noChangeArrowheads="1"/>
          </p:cNvSpPr>
          <p:nvPr>
            <p:ph idx="1"/>
          </p:nvPr>
        </p:nvSpPr>
        <p:spPr>
          <a:prstGeom prst="rect">
            <a:avLst/>
          </a:prstGeom>
        </p:spPr>
        <p:txBody>
          <a:bodyPr>
            <a:normAutofit fontScale="92500" lnSpcReduction="10000"/>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buNone/>
              <a:tabLst>
                <a:tab pos="5669247" algn="ctr"/>
              </a:tabLst>
            </a:pPr>
            <a:r>
              <a:rPr lang="en-US" altLang="en-GB" sz="2400" dirty="0"/>
              <a:t>Category         FPG (mg/dL)       2h 75gOGTT      A1C	</a:t>
            </a:r>
          </a:p>
          <a:p>
            <a:pPr marL="0" indent="0">
              <a:spcBef>
                <a:spcPct val="100000"/>
              </a:spcBef>
              <a:buNone/>
              <a:tabLst>
                <a:tab pos="5669247" algn="ctr"/>
              </a:tabLst>
            </a:pPr>
            <a:r>
              <a:rPr lang="en-US" altLang="en-GB" sz="2800" dirty="0"/>
              <a:t>Normal         &lt;100                &lt;140	 &lt;5.7</a:t>
            </a:r>
          </a:p>
          <a:p>
            <a:pPr marL="0" indent="0">
              <a:spcBef>
                <a:spcPct val="100000"/>
              </a:spcBef>
              <a:buNone/>
              <a:tabLst>
                <a:tab pos="5669247" algn="ctr"/>
              </a:tabLst>
            </a:pPr>
            <a:r>
              <a:rPr lang="en-US" altLang="en-GB" sz="2800" dirty="0"/>
              <a:t>Prediabetes   100-125         140-199         5.7-6.4</a:t>
            </a:r>
          </a:p>
          <a:p>
            <a:pPr marL="0" indent="0">
              <a:buNone/>
              <a:tabLst>
                <a:tab pos="5669247" algn="ctr"/>
              </a:tabLst>
            </a:pPr>
            <a:endParaRPr lang="en-US" altLang="en-GB" sz="2800" dirty="0"/>
          </a:p>
          <a:p>
            <a:pPr marL="0" indent="0">
              <a:buNone/>
              <a:tabLst>
                <a:tab pos="5669247" algn="ctr"/>
              </a:tabLst>
            </a:pPr>
            <a:r>
              <a:rPr lang="en-US" altLang="en-GB" sz="2800" dirty="0"/>
              <a:t>Diabetes       </a:t>
            </a:r>
            <a:r>
              <a:rPr lang="en-US" altLang="en-GB" sz="2800" u="sng" dirty="0">
                <a:sym typeface="MS LineDraw" charset="0"/>
              </a:rPr>
              <a:t>&gt;</a:t>
            </a:r>
            <a:r>
              <a:rPr lang="en-US" altLang="en-GB" sz="2800" dirty="0"/>
              <a:t>126</a:t>
            </a:r>
            <a:r>
              <a:rPr lang="en-GB" altLang="en-GB" sz="2800" dirty="0"/>
              <a:t>**              </a:t>
            </a:r>
            <a:r>
              <a:rPr lang="en-GB" altLang="en-GB" sz="2800" u="sng" dirty="0"/>
              <a:t>&gt;</a:t>
            </a:r>
            <a:r>
              <a:rPr lang="en-GB" altLang="en-GB" sz="2800" dirty="0"/>
              <a:t>200           </a:t>
            </a:r>
            <a:r>
              <a:rPr lang="en-GB" altLang="en-GB" sz="2800" u="sng" dirty="0"/>
              <a:t>&gt;</a:t>
            </a:r>
            <a:r>
              <a:rPr lang="en-GB" altLang="en-GB" sz="2800" dirty="0"/>
              <a:t>6.5</a:t>
            </a:r>
          </a:p>
          <a:p>
            <a:pPr marL="0" indent="0">
              <a:buNone/>
              <a:tabLst>
                <a:tab pos="5669247" algn="ctr"/>
              </a:tabLst>
            </a:pPr>
            <a:r>
              <a:rPr lang="en-GB" altLang="en-GB" sz="1800" dirty="0"/>
              <a:t>Or patients with classic </a:t>
            </a:r>
            <a:r>
              <a:rPr lang="en-GB" altLang="en-GB" sz="1800" dirty="0" err="1"/>
              <a:t>hyperglycemic</a:t>
            </a:r>
            <a:r>
              <a:rPr lang="en-GB" altLang="en-GB" sz="1800" dirty="0"/>
              <a:t> symptoms with plasma glucose </a:t>
            </a:r>
            <a:r>
              <a:rPr lang="en-GB" altLang="en-GB" sz="1800" u="sng" dirty="0"/>
              <a:t>&gt;</a:t>
            </a:r>
            <a:r>
              <a:rPr lang="en-GB" altLang="en-GB" sz="1800" dirty="0"/>
              <a:t>200</a:t>
            </a:r>
          </a:p>
          <a:p>
            <a:pPr marL="0" indent="0">
              <a:buNone/>
              <a:tabLst>
                <a:tab pos="5669247" algn="ctr"/>
              </a:tabLst>
            </a:pPr>
            <a:endParaRPr lang="en-US" altLang="en-GB" sz="2400" dirty="0"/>
          </a:p>
          <a:p>
            <a:pPr marL="0" indent="0">
              <a:buNone/>
              <a:tabLst>
                <a:tab pos="5669247" algn="ctr"/>
              </a:tabLst>
            </a:pPr>
            <a:r>
              <a:rPr lang="en-US" altLang="en-GB" sz="2400" dirty="0"/>
              <a:t>** O</a:t>
            </a:r>
            <a:r>
              <a:rPr lang="en-GB" altLang="en-GB" sz="2400" dirty="0"/>
              <a:t>n</a:t>
            </a:r>
            <a:r>
              <a:rPr lang="en-US" altLang="en-GB" sz="2400" dirty="0"/>
              <a:t> 2 </a:t>
            </a:r>
            <a:r>
              <a:rPr lang="en-GB" altLang="en-GB" sz="2400" dirty="0"/>
              <a:t>separate occasions</a:t>
            </a:r>
            <a:endParaRPr lang="en-US" altLang="en-GB" sz="2400" dirty="0"/>
          </a:p>
        </p:txBody>
      </p:sp>
      <p:sp>
        <p:nvSpPr>
          <p:cNvPr id="2" name="TextBox 1">
            <a:extLst>
              <a:ext uri="{FF2B5EF4-FFF2-40B4-BE49-F238E27FC236}">
                <a16:creationId xmlns:a16="http://schemas.microsoft.com/office/drawing/2014/main" id="{F06C51A4-18FB-DDD8-F9BF-D46C988EB667}"/>
              </a:ext>
            </a:extLst>
          </p:cNvPr>
          <p:cNvSpPr txBox="1"/>
          <p:nvPr/>
        </p:nvSpPr>
        <p:spPr>
          <a:xfrm>
            <a:off x="8938260" y="6023610"/>
            <a:ext cx="3089564" cy="369332"/>
          </a:xfrm>
          <a:prstGeom prst="rect">
            <a:avLst/>
          </a:prstGeom>
          <a:noFill/>
        </p:spPr>
        <p:txBody>
          <a:bodyPr wrap="none" rtlCol="0">
            <a:spAutoFit/>
          </a:bodyPr>
          <a:lstStyle/>
          <a:p>
            <a:r>
              <a:rPr lang="en-US" dirty="0"/>
              <a:t>American Diabetes Association</a:t>
            </a:r>
          </a:p>
        </p:txBody>
      </p:sp>
    </p:spTree>
    <p:extLst>
      <p:ext uri="{BB962C8B-B14F-4D97-AF65-F5344CB8AC3E}">
        <p14:creationId xmlns:p14="http://schemas.microsoft.com/office/powerpoint/2010/main" val="3821020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horizont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linds(horizontal)">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blinds(horizontal)">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blinds(horizontal)">
                                      <p:cBhvr>
                                        <p:cTn id="22" dur="500"/>
                                        <p:tgtEl>
                                          <p:spTgt spid="4">
                                            <p:txEl>
                                              <p:pRg st="5" end="5"/>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animEffect transition="in" filter="blinds(horizontal)">
                                      <p:cBhvr>
                                        <p:cTn id="25"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603E2-77D1-084B-8EB2-6531ECE67AE0}"/>
              </a:ext>
            </a:extLst>
          </p:cNvPr>
          <p:cNvSpPr>
            <a:spLocks noGrp="1"/>
          </p:cNvSpPr>
          <p:nvPr>
            <p:ph type="title"/>
          </p:nvPr>
        </p:nvSpPr>
        <p:spPr/>
        <p:txBody>
          <a:bodyPr vert="horz" lIns="91440" tIns="45720" rIns="91440" bIns="45720" rtlCol="0" anchor="ctr">
            <a:normAutofit/>
          </a:bodyPr>
          <a:lstStyle/>
          <a:p>
            <a:r>
              <a:rPr lang="en-US" b="1" kern="1200">
                <a:latin typeface="+mn-lt"/>
                <a:ea typeface="+mj-ea"/>
                <a:cs typeface="+mj-cs"/>
              </a:rPr>
              <a:t>Tight glucose control vs looser control</a:t>
            </a:r>
          </a:p>
        </p:txBody>
      </p:sp>
      <p:sp>
        <p:nvSpPr>
          <p:cNvPr id="3" name="Content Placeholder 2">
            <a:extLst>
              <a:ext uri="{FF2B5EF4-FFF2-40B4-BE49-F238E27FC236}">
                <a16:creationId xmlns:a16="http://schemas.microsoft.com/office/drawing/2014/main" id="{733127EF-E79C-C044-A6AA-C50F8055E5AA}"/>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2800"/>
              <a:t>“Tight” blood glucose control may not be appropriate</a:t>
            </a:r>
          </a:p>
          <a:p>
            <a:pPr indent="-228600" defTabSz="914400"/>
            <a:r>
              <a:rPr lang="en-US" sz="2800"/>
              <a:t>Hypoglycemia and Hyperglycemia can lead to falls and/or mental status changes</a:t>
            </a:r>
          </a:p>
          <a:p>
            <a:pPr indent="-228600" defTabSz="914400"/>
            <a:r>
              <a:rPr lang="en-US" sz="2800"/>
              <a:t>Hyperglycemia can lead to dehydration and promotes infection</a:t>
            </a:r>
          </a:p>
          <a:p>
            <a:pPr indent="-228600" defTabSz="914400"/>
            <a:r>
              <a:rPr lang="en-US" sz="2800"/>
              <a:t>For older more complex adults, an A1C of &lt;8 may be a more appropriate goal (younger adults A1C &lt;7)</a:t>
            </a:r>
          </a:p>
        </p:txBody>
      </p:sp>
    </p:spTree>
    <p:extLst>
      <p:ext uri="{BB962C8B-B14F-4D97-AF65-F5344CB8AC3E}">
        <p14:creationId xmlns:p14="http://schemas.microsoft.com/office/powerpoint/2010/main" val="858287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a:extLst>
              <a:ext uri="{FF2B5EF4-FFF2-40B4-BE49-F238E27FC236}">
                <a16:creationId xmlns:a16="http://schemas.microsoft.com/office/drawing/2014/main" id="{E3AA3A8B-8309-C26A-E859-B3DFB79D4E1F}"/>
              </a:ext>
            </a:extLst>
          </p:cNvPr>
          <p:cNvSpPr>
            <a:spLocks noChangeArrowheads="1"/>
          </p:cNvSpPr>
          <p:nvPr>
            <p:custDataLst>
              <p:tags r:id="rId1"/>
            </p:custDataLst>
          </p:nvPr>
        </p:nvSpPr>
        <p:spPr bwMode="auto">
          <a:xfrm>
            <a:off x="1512889" y="6489702"/>
            <a:ext cx="9163051" cy="385763"/>
          </a:xfrm>
          <a:prstGeom prst="rect">
            <a:avLst/>
          </a:prstGeom>
          <a:solidFill>
            <a:schemeClr val="tx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Pct val="100000"/>
              <a:buFont typeface="Arial" panose="020B0604020202020204" pitchFamily="34" charset="0"/>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a:endParaRPr>
          </a:p>
        </p:txBody>
      </p:sp>
      <p:sp>
        <p:nvSpPr>
          <p:cNvPr id="14339" name="Date Placeholder 3">
            <a:extLst>
              <a:ext uri="{FF2B5EF4-FFF2-40B4-BE49-F238E27FC236}">
                <a16:creationId xmlns:a16="http://schemas.microsoft.com/office/drawing/2014/main" id="{84451E2E-4598-4166-6EB0-EE9DD87392DB}"/>
              </a:ext>
            </a:extLst>
          </p:cNvPr>
          <p:cNvSpPr>
            <a:spLocks noGrp="1" noChangeArrowheads="1"/>
          </p:cNvSpPr>
          <p:nvPr>
            <p:custDataLst>
              <p:tags r:id="rId2"/>
            </p:custDataLst>
          </p:nvPr>
        </p:nvSpPr>
        <p:spPr bwMode="auto">
          <a:xfrm>
            <a:off x="1524000" y="6472238"/>
            <a:ext cx="2540000" cy="38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256032" tIns="63500" rIns="127000" bIns="63500" anchor="ctr"/>
          <a:lstStyle>
            <a:lvl1pPr eaLnBrk="0" hangingPunct="0">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Pct val="100000"/>
              <a:buFont typeface="Arial" panose="020B0604020202020204" pitchFamily="34" charset="0"/>
              <a:buNone/>
              <a:tabLst/>
              <a:defRPr/>
            </a:pPr>
            <a:r>
              <a:rPr kumimoji="0" lang="en-US" altLang="en-US" sz="800" b="0" i="0" u="none" strike="noStrike" kern="1200" cap="none" spc="0" normalizeH="0" baseline="0" noProof="0">
                <a:ln>
                  <a:noFill/>
                </a:ln>
                <a:solidFill>
                  <a:srgbClr val="FFFFFF"/>
                </a:solidFill>
                <a:effectLst/>
                <a:uLnTx/>
                <a:uFillTx/>
                <a:latin typeface="Helvetica" panose="020B0604020202020204" pitchFamily="34" charset="0"/>
                <a:ea typeface="ＭＳ Ｐゴシック" panose="020B0600070205080204" pitchFamily="34" charset="-128"/>
                <a:cs typeface="Arial"/>
              </a:rPr>
              <a:t>Date of Download:  12/29/2023</a:t>
            </a:r>
          </a:p>
        </p:txBody>
      </p:sp>
      <p:sp>
        <p:nvSpPr>
          <p:cNvPr id="16388" name="Footer Placeholder 4">
            <a:extLst>
              <a:ext uri="{FF2B5EF4-FFF2-40B4-BE49-F238E27FC236}">
                <a16:creationId xmlns:a16="http://schemas.microsoft.com/office/drawing/2014/main" id="{0DD2B1E4-D1E2-37B1-3108-C58CB0E953B4}"/>
              </a:ext>
            </a:extLst>
          </p:cNvPr>
          <p:cNvSpPr>
            <a:spLocks noGrp="1"/>
          </p:cNvSpPr>
          <p:nvPr>
            <p:custDataLst>
              <p:tags r:id="rId3"/>
            </p:custDataLst>
          </p:nvPr>
        </p:nvSpPr>
        <p:spPr>
          <a:xfrm>
            <a:off x="4629150" y="6470652"/>
            <a:ext cx="6038850" cy="385763"/>
          </a:xfrm>
          <a:prstGeom prst="rect">
            <a:avLst/>
          </a:prstGeom>
          <a:noFill/>
          <a:ln w="9525" cap="flat" cmpd="sng" algn="ctr">
            <a:noFill/>
            <a:prstDash val="solid"/>
            <a:miter lim="800000"/>
            <a:headEnd type="none" w="med" len="med"/>
            <a:tailEnd type="none" w="med" len="med"/>
          </a:ln>
        </p:spPr>
        <p:txBody>
          <a:bodyPr rIns="256032" anchor="ctr"/>
          <a:lstStyle>
            <a:lvl1pPr eaLnBrk="0" hangingPunct="0">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Pct val="100000"/>
              <a:buFont typeface="Arial" panose="020B0604020202020204" pitchFamily="34" charset="0"/>
              <a:buNone/>
              <a:tabLst/>
              <a:defRPr/>
            </a:pPr>
            <a:r>
              <a:rPr kumimoji="0" lang="en-US" altLang="en-US" sz="8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Arial"/>
              </a:rPr>
              <a:t>Copyright © 2023 American Diabetes Association. All rights reserved.</a:t>
            </a:r>
          </a:p>
        </p:txBody>
      </p:sp>
      <p:sp>
        <p:nvSpPr>
          <p:cNvPr id="16389" name="Text Placeholder 2">
            <a:extLst>
              <a:ext uri="{FF2B5EF4-FFF2-40B4-BE49-F238E27FC236}">
                <a16:creationId xmlns:a16="http://schemas.microsoft.com/office/drawing/2014/main" id="{2879504A-C4E4-009D-1151-C767696AC5FF}"/>
              </a:ext>
            </a:extLst>
          </p:cNvPr>
          <p:cNvSpPr/>
          <p:nvPr>
            <p:custDataLst>
              <p:tags r:id="rId4"/>
            </p:custDataLst>
          </p:nvPr>
        </p:nvSpPr>
        <p:spPr>
          <a:xfrm>
            <a:off x="3759201" y="296900"/>
            <a:ext cx="6367463" cy="755650"/>
          </a:xfrm>
          <a:prstGeom prst="rect">
            <a:avLst/>
          </a:prstGeom>
          <a:noFill/>
          <a:ln w="9525" cap="flat" cmpd="sng" algn="ctr">
            <a:noFill/>
            <a:prstDash val="solid"/>
            <a:miter lim="800000"/>
            <a:headEnd type="none" w="med" len="med"/>
            <a:tailEnd type="none" w="med" len="med"/>
          </a:ln>
        </p:spPr>
        <p:txBody>
          <a:bodyPr lIns="137160" rIns="137160" bIns="0"/>
          <a:lstStyle>
            <a:lvl1pPr eaLnBrk="0" hangingPunct="0">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Pct val="100000"/>
              <a:buFont typeface="Arial" panose="020B0604020202020204" pitchFamily="34" charset="0"/>
              <a:buNone/>
              <a:tabLst/>
              <a:defRPr/>
            </a:pPr>
            <a:r>
              <a:rPr kumimoji="0" lang="en-US" altLang="en-US" sz="1300" b="0" i="0" u="none" strike="noStrike" kern="1200" cap="none" spc="0" normalizeH="0" baseline="0" noProof="0" dirty="0">
                <a:ln>
                  <a:noFill/>
                </a:ln>
                <a:solidFill>
                  <a:srgbClr val="000000"/>
                </a:solidFill>
                <a:effectLst/>
                <a:uLnTx/>
                <a:uFillTx/>
                <a:latin typeface="Helvetica" panose="020B0604020202020204" pitchFamily="34" charset="0"/>
                <a:ea typeface="ＭＳ Ｐゴシック" panose="020B0600070205080204" pitchFamily="34" charset="-128"/>
                <a:cs typeface="Arial"/>
              </a:rPr>
              <a:t>From: </a:t>
            </a:r>
            <a:r>
              <a:rPr kumimoji="0" lang="en-US" altLang="en-US" sz="1300" b="1" i="0" u="none" strike="noStrike" kern="1200" cap="none" spc="0" normalizeH="0" baseline="0" noProof="0" dirty="0">
                <a:ln>
                  <a:noFill/>
                </a:ln>
                <a:solidFill>
                  <a:srgbClr val="000000"/>
                </a:solidFill>
                <a:effectLst/>
                <a:uLnTx/>
                <a:uFillTx/>
                <a:latin typeface="Helvetica" panose="020B0604020202020204" pitchFamily="34" charset="0"/>
                <a:ea typeface="ＭＳ Ｐゴシック" panose="020B0600070205080204" pitchFamily="34" charset="-128"/>
                <a:cs typeface="Arial"/>
              </a:rPr>
              <a:t>9. Pharmacologic Approaches to Glycemic Treatment: Standards of Care in Diabetes—2024 </a:t>
            </a:r>
          </a:p>
        </p:txBody>
      </p:sp>
      <p:sp>
        <p:nvSpPr>
          <p:cNvPr id="16390" name="Text Placeholder 2">
            <a:extLst>
              <a:ext uri="{FF2B5EF4-FFF2-40B4-BE49-F238E27FC236}">
                <a16:creationId xmlns:a16="http://schemas.microsoft.com/office/drawing/2014/main" id="{59EAC070-3D57-7D8B-FD4C-51F22C8471E0}"/>
              </a:ext>
            </a:extLst>
          </p:cNvPr>
          <p:cNvSpPr txBox="1">
            <a:spLocks noChangeArrowheads="1"/>
          </p:cNvSpPr>
          <p:nvPr>
            <p:custDataLst>
              <p:tags r:id="rId5"/>
            </p:custDataLst>
          </p:nvPr>
        </p:nvSpPr>
        <p:spPr bwMode="auto">
          <a:xfrm>
            <a:off x="1543243" y="822290"/>
            <a:ext cx="9144000" cy="215900"/>
          </a:xfrm>
          <a:prstGeom prst="rect">
            <a:avLst/>
          </a:prstGeom>
          <a:noFill/>
          <a:ln w="9525" cap="flat" cmpd="sng" algn="ctr">
            <a:noFill/>
            <a:prstDash val="solid"/>
            <a:round/>
            <a:headEnd type="none" w="med" len="med"/>
            <a:tailEnd type="none" w="med" len="med"/>
          </a:ln>
        </p:spPr>
        <p:txBody>
          <a:bodyPr lIns="254000" tIns="0" rIns="127000" bIns="63500"/>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kumimoji="0" sz="1800" b="0" i="0" u="none" strike="noStrike" kern="1200" cap="none" spc="0" normalizeH="0" baseline="0" noProof="0">
                <a:ln w="9525" cap="flat" cmpd="sng" algn="ctr">
                  <a:noFill/>
                  <a:prstDash val="solid"/>
                  <a:round/>
                  <a:headEnd type="none" w="med" len="med"/>
                  <a:tailEnd type="none" w="med" len="med"/>
                </a:ln>
                <a:solidFill>
                  <a:srgbClr val="000000"/>
                </a:solidFill>
                <a:effectLst/>
                <a:uLnTx/>
                <a:uFillTx/>
                <a:latin typeface="Arial" pitchFamily="34" charset="0"/>
                <a:ea typeface="ＭＳ Ｐゴシック" pitchFamily="34" charset="-128"/>
                <a:cs typeface="Arial"/>
                <a:sym typeface="Wingdings" charset="2"/>
              </a:defRPr>
            </a:pPr>
            <a:r>
              <a:rPr kumimoji="0" lang="en-US" altLang="en-US" sz="1050" b="0" i="0" u="none" strike="noStrike" kern="1200" cap="none" spc="0" normalizeH="0" baseline="0" noProof="0" dirty="0">
                <a:ln w="9525" cap="flat" cmpd="sng" algn="ctr">
                  <a:noFill/>
                  <a:prstDash val="solid"/>
                  <a:round/>
                  <a:headEnd type="none" w="med" len="med"/>
                  <a:tailEnd type="none" w="med" len="med"/>
                </a:ln>
                <a:solidFill>
                  <a:srgbClr val="000000"/>
                </a:solidFill>
                <a:effectLst/>
                <a:uLnTx/>
                <a:uFillTx/>
                <a:latin typeface="Helvetica" pitchFamily="2" charset="0"/>
                <a:ea typeface="ＭＳ Ｐゴシック" pitchFamily="34" charset="-128"/>
                <a:cs typeface="Arial"/>
                <a:sym typeface="Wingdings"/>
              </a:rPr>
              <a:t>Diabetes Care. 2024;47(Supplement_1):S158-S178. doi:10.2337/dc24-S009</a:t>
            </a:r>
          </a:p>
        </p:txBody>
      </p:sp>
      <p:cxnSp>
        <p:nvCxnSpPr>
          <p:cNvPr id="14345" name="Straight Connector 13">
            <a:extLst>
              <a:ext uri="{FF2B5EF4-FFF2-40B4-BE49-F238E27FC236}">
                <a16:creationId xmlns:a16="http://schemas.microsoft.com/office/drawing/2014/main" id="{685A2707-D4F8-98C9-4E08-E3E1330C58C3}"/>
              </a:ext>
            </a:extLst>
          </p:cNvPr>
          <p:cNvCxnSpPr>
            <a:cxnSpLocks noChangeShapeType="1"/>
          </p:cNvCxnSpPr>
          <p:nvPr>
            <p:custDataLst>
              <p:tags r:id="rId6"/>
            </p:custDataLst>
          </p:nvPr>
        </p:nvCxnSpPr>
        <p:spPr bwMode="auto">
          <a:xfrm>
            <a:off x="1524000" y="958850"/>
            <a:ext cx="9144000" cy="0"/>
          </a:xfrm>
          <a:prstGeom prst="line">
            <a:avLst/>
          </a:prstGeom>
          <a:noFill/>
          <a:ln w="9525" algn="ctr">
            <a:solidFill>
              <a:srgbClr val="ECF0F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pic>
        <p:nvPicPr>
          <p:cNvPr id="14346" name="Picture 5" descr="American Diabetes Association">
            <a:extLst>
              <a:ext uri="{FF2B5EF4-FFF2-40B4-BE49-F238E27FC236}">
                <a16:creationId xmlns:a16="http://schemas.microsoft.com/office/drawing/2014/main" id="{91FA6E9F-34C7-8428-4741-153B5D6273DB}"/>
              </a:ext>
            </a:extLst>
          </p:cNvPr>
          <p:cNvPicPr>
            <a:picLocks noChangeAspect="1" noChangeArrowheads="1"/>
          </p:cNvPicPr>
          <p:nvPr>
            <p:custDataLst>
              <p:tags r:id="rId7"/>
            </p:custDataLst>
          </p:nvPr>
        </p:nvPicPr>
        <p:blipFill>
          <a:blip r:embed="rId10">
            <a:extLst>
              <a:ext uri="{28A0092B-C50C-407E-A947-70E740481C1C}">
                <a14:useLocalDpi xmlns:a14="http://schemas.microsoft.com/office/drawing/2010/main" val="0"/>
              </a:ext>
            </a:extLst>
          </a:blip>
          <a:srcRect/>
          <a:stretch>
            <a:fillRect/>
          </a:stretch>
        </p:blipFill>
        <p:spPr bwMode="auto">
          <a:xfrm>
            <a:off x="1760538" y="192088"/>
            <a:ext cx="1998662"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4347" name="New picture">
            <a:extLst>
              <a:ext uri="{FF2B5EF4-FFF2-40B4-BE49-F238E27FC236}">
                <a16:creationId xmlns:a16="http://schemas.microsoft.com/office/drawing/2014/main" id="{882DE358-1304-F0B2-55EF-8F365380C8C5}"/>
              </a:ext>
            </a:extLst>
          </p:cNvPr>
          <p:cNvPicPr>
            <a:picLocks noChangeAspect="1" noChangeArrowheads="1"/>
          </p:cNvPicPr>
          <p:nvPr>
            <p:custDataLst>
              <p:tags r:id="rId8"/>
            </p:custDataLst>
          </p:nvPr>
        </p:nvPicPr>
        <p:blipFill>
          <a:blip r:embed="rId11" cstate="print">
            <a:extLst>
              <a:ext uri="{28A0092B-C50C-407E-A947-70E740481C1C}">
                <a14:useLocalDpi xmlns:a14="http://schemas.microsoft.com/office/drawing/2010/main" val="0"/>
              </a:ext>
            </a:extLst>
          </a:blip>
          <a:srcRect/>
          <a:stretch>
            <a:fillRect/>
          </a:stretch>
        </p:blipFill>
        <p:spPr bwMode="auto">
          <a:xfrm>
            <a:off x="1543243" y="1032543"/>
            <a:ext cx="8069070" cy="5376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914854-DBE9-41CC-3023-23D9E5B850B7}"/>
              </a:ext>
            </a:extLst>
          </p:cNvPr>
          <p:cNvSpPr>
            <a:spLocks noGrp="1"/>
          </p:cNvSpPr>
          <p:nvPr>
            <p:ph type="title"/>
          </p:nvPr>
        </p:nvSpPr>
        <p:spPr>
          <a:xfrm>
            <a:off x="153522" y="194929"/>
            <a:ext cx="11932415" cy="1325218"/>
          </a:xfrm>
        </p:spPr>
        <p:txBody>
          <a:bodyPr>
            <a:normAutofit/>
          </a:bodyPr>
          <a:lstStyle/>
          <a:p>
            <a:r>
              <a:rPr lang="en-GR" sz="3600" dirty="0"/>
              <a:t>Choosing </a:t>
            </a:r>
            <a:r>
              <a:rPr lang="en-GB" sz="3600" dirty="0"/>
              <a:t>glucose-lowering </a:t>
            </a:r>
            <a:r>
              <a:rPr lang="en-GR" sz="3600" dirty="0"/>
              <a:t>medication in people with CVD</a:t>
            </a:r>
          </a:p>
        </p:txBody>
      </p:sp>
      <p:pic>
        <p:nvPicPr>
          <p:cNvPr id="7" name="Picture 6">
            <a:extLst>
              <a:ext uri="{FF2B5EF4-FFF2-40B4-BE49-F238E27FC236}">
                <a16:creationId xmlns:a16="http://schemas.microsoft.com/office/drawing/2014/main" id="{F0DCD6E6-EE4A-AF68-5DC4-085C8CA2582D}"/>
              </a:ext>
            </a:extLst>
          </p:cNvPr>
          <p:cNvPicPr>
            <a:picLocks noChangeAspect="1"/>
          </p:cNvPicPr>
          <p:nvPr/>
        </p:nvPicPr>
        <p:blipFill>
          <a:blip r:embed="rId3"/>
          <a:stretch>
            <a:fillRect/>
          </a:stretch>
        </p:blipFill>
        <p:spPr>
          <a:xfrm>
            <a:off x="3992256" y="1214438"/>
            <a:ext cx="3581400" cy="5781675"/>
          </a:xfrm>
          <a:prstGeom prst="rect">
            <a:avLst/>
          </a:prstGeom>
        </p:spPr>
      </p:pic>
    </p:spTree>
    <p:extLst>
      <p:ext uri="{BB962C8B-B14F-4D97-AF65-F5344CB8AC3E}">
        <p14:creationId xmlns:p14="http://schemas.microsoft.com/office/powerpoint/2010/main" val="2635207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914854-DBE9-41CC-3023-23D9E5B850B7}"/>
              </a:ext>
            </a:extLst>
          </p:cNvPr>
          <p:cNvSpPr>
            <a:spLocks noGrp="1"/>
          </p:cNvSpPr>
          <p:nvPr>
            <p:ph type="title"/>
          </p:nvPr>
        </p:nvSpPr>
        <p:spPr>
          <a:xfrm>
            <a:off x="296786" y="196066"/>
            <a:ext cx="11598428" cy="1325218"/>
          </a:xfrm>
        </p:spPr>
        <p:txBody>
          <a:bodyPr>
            <a:normAutofit/>
          </a:bodyPr>
          <a:lstStyle/>
          <a:p>
            <a:r>
              <a:rPr lang="en-GR" sz="3999" dirty="0"/>
              <a:t>Choosing </a:t>
            </a:r>
            <a:r>
              <a:rPr lang="en-GB" sz="3999" dirty="0"/>
              <a:t>glucose-lowering</a:t>
            </a:r>
            <a:r>
              <a:rPr lang="en-GR" sz="3999" dirty="0"/>
              <a:t> medication in p</a:t>
            </a:r>
            <a:r>
              <a:rPr lang="en-US" sz="3999" dirty="0" err="1"/>
              <a:t>eople</a:t>
            </a:r>
            <a:r>
              <a:rPr lang="en-US" sz="3999" dirty="0"/>
              <a:t> </a:t>
            </a:r>
            <a:r>
              <a:rPr lang="en-GR" sz="3999" dirty="0"/>
              <a:t>with </a:t>
            </a:r>
            <a:r>
              <a:rPr lang="en-GB" sz="3999" dirty="0"/>
              <a:t>heart failure </a:t>
            </a:r>
            <a:endParaRPr lang="en-GR" sz="3999" dirty="0"/>
          </a:p>
        </p:txBody>
      </p:sp>
      <p:sp>
        <p:nvSpPr>
          <p:cNvPr id="5" name="TextBox 4">
            <a:extLst>
              <a:ext uri="{FF2B5EF4-FFF2-40B4-BE49-F238E27FC236}">
                <a16:creationId xmlns:a16="http://schemas.microsoft.com/office/drawing/2014/main" id="{974D7E1E-C80E-15E8-EADE-F3B890332DF9}"/>
              </a:ext>
            </a:extLst>
          </p:cNvPr>
          <p:cNvSpPr txBox="1"/>
          <p:nvPr/>
        </p:nvSpPr>
        <p:spPr>
          <a:xfrm>
            <a:off x="787822" y="5708076"/>
            <a:ext cx="10943282" cy="953859"/>
          </a:xfrm>
          <a:prstGeom prst="rect">
            <a:avLst/>
          </a:prstGeom>
          <a:noFill/>
        </p:spPr>
        <p:txBody>
          <a:bodyPr wrap="square">
            <a:spAutoFit/>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kumimoji="0" lang="en-US" sz="2799" b="0" i="0" u="none" strike="noStrike" kern="1200" cap="none" spc="0" normalizeH="0" baseline="0" noProof="0" dirty="0">
                <a:ln>
                  <a:noFill/>
                </a:ln>
                <a:solidFill>
                  <a:prstClr val="black"/>
                </a:solidFill>
                <a:effectLst/>
                <a:uLnTx/>
                <a:uFillTx/>
                <a:latin typeface="Calibri"/>
                <a:ea typeface="+mn-ea"/>
                <a:cs typeface="+mn-cs"/>
              </a:rPr>
              <a:t>In people with heart failure SGLT2i should be used because they improve heart failure and kidney outcomes</a:t>
            </a:r>
            <a:endParaRPr kumimoji="0" lang="en-GR" sz="2799" b="0" i="0" u="none" strike="noStrike" kern="1200" cap="none" spc="0" normalizeH="0" baseline="0" noProof="0" dirty="0">
              <a:ln>
                <a:noFill/>
              </a:ln>
              <a:solidFill>
                <a:prstClr val="black"/>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B15E279E-3C21-9F78-6184-D449C72EA13F}"/>
              </a:ext>
            </a:extLst>
          </p:cNvPr>
          <p:cNvPicPr>
            <a:picLocks noChangeAspect="1"/>
          </p:cNvPicPr>
          <p:nvPr/>
        </p:nvPicPr>
        <p:blipFill>
          <a:blip r:embed="rId3"/>
          <a:stretch>
            <a:fillRect/>
          </a:stretch>
        </p:blipFill>
        <p:spPr>
          <a:xfrm>
            <a:off x="4796770" y="1521284"/>
            <a:ext cx="1299230" cy="4023422"/>
          </a:xfrm>
          <a:prstGeom prst="rect">
            <a:avLst/>
          </a:prstGeom>
        </p:spPr>
      </p:pic>
    </p:spTree>
    <p:extLst>
      <p:ext uri="{BB962C8B-B14F-4D97-AF65-F5344CB8AC3E}">
        <p14:creationId xmlns:p14="http://schemas.microsoft.com/office/powerpoint/2010/main" val="1804844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C914854-DBE9-41CC-3023-23D9E5B850B7}"/>
              </a:ext>
            </a:extLst>
          </p:cNvPr>
          <p:cNvSpPr>
            <a:spLocks noGrp="1"/>
          </p:cNvSpPr>
          <p:nvPr>
            <p:ph type="title"/>
          </p:nvPr>
        </p:nvSpPr>
        <p:spPr>
          <a:xfrm>
            <a:off x="668164" y="186866"/>
            <a:ext cx="11179438" cy="678777"/>
          </a:xfrm>
        </p:spPr>
        <p:txBody>
          <a:bodyPr>
            <a:noAutofit/>
          </a:bodyPr>
          <a:lstStyle/>
          <a:p>
            <a:r>
              <a:rPr lang="en-GR" sz="3600" dirty="0"/>
              <a:t>Choosing </a:t>
            </a:r>
            <a:r>
              <a:rPr lang="en-US" sz="3600" dirty="0"/>
              <a:t>glucose-lowering</a:t>
            </a:r>
            <a:r>
              <a:rPr lang="en-GR" sz="3600" dirty="0"/>
              <a:t> medication in p</a:t>
            </a:r>
            <a:r>
              <a:rPr lang="en-US" sz="3600" dirty="0" err="1"/>
              <a:t>eople</a:t>
            </a:r>
            <a:r>
              <a:rPr lang="en-GR" sz="3600" dirty="0"/>
              <a:t> with </a:t>
            </a:r>
            <a:br>
              <a:rPr lang="en-US" sz="3600" dirty="0"/>
            </a:br>
            <a:r>
              <a:rPr lang="en-GB" sz="3600" dirty="0"/>
              <a:t>chronic kidney disease</a:t>
            </a:r>
            <a:endParaRPr lang="en-GR" sz="3600" dirty="0"/>
          </a:p>
        </p:txBody>
      </p:sp>
      <p:pic>
        <p:nvPicPr>
          <p:cNvPr id="6" name="Picture 5">
            <a:extLst>
              <a:ext uri="{FF2B5EF4-FFF2-40B4-BE49-F238E27FC236}">
                <a16:creationId xmlns:a16="http://schemas.microsoft.com/office/drawing/2014/main" id="{B4E4D8F3-D42C-8B2B-ABA2-A69E377C7EB7}"/>
              </a:ext>
            </a:extLst>
          </p:cNvPr>
          <p:cNvPicPr>
            <a:picLocks noChangeAspect="1"/>
          </p:cNvPicPr>
          <p:nvPr/>
        </p:nvPicPr>
        <p:blipFill>
          <a:blip r:embed="rId2"/>
          <a:stretch>
            <a:fillRect/>
          </a:stretch>
        </p:blipFill>
        <p:spPr>
          <a:xfrm>
            <a:off x="4675978" y="991332"/>
            <a:ext cx="2615777" cy="5783319"/>
          </a:xfrm>
          <a:prstGeom prst="rect">
            <a:avLst/>
          </a:prstGeom>
        </p:spPr>
      </p:pic>
    </p:spTree>
    <p:extLst>
      <p:ext uri="{BB962C8B-B14F-4D97-AF65-F5344CB8AC3E}">
        <p14:creationId xmlns:p14="http://schemas.microsoft.com/office/powerpoint/2010/main" val="595098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hart of weight management&#10;&#10;Description automatically generated">
            <a:extLst>
              <a:ext uri="{FF2B5EF4-FFF2-40B4-BE49-F238E27FC236}">
                <a16:creationId xmlns:a16="http://schemas.microsoft.com/office/drawing/2014/main" id="{477566DB-E2F0-9ED9-4A38-7D982A80471F}"/>
              </a:ext>
            </a:extLst>
          </p:cNvPr>
          <p:cNvPicPr>
            <a:picLocks noChangeAspect="1"/>
          </p:cNvPicPr>
          <p:nvPr/>
        </p:nvPicPr>
        <p:blipFill>
          <a:blip r:embed="rId3"/>
          <a:stretch>
            <a:fillRect/>
          </a:stretch>
        </p:blipFill>
        <p:spPr>
          <a:xfrm>
            <a:off x="5565458" y="0"/>
            <a:ext cx="6052184" cy="6858000"/>
          </a:xfrm>
          <a:prstGeom prst="rect">
            <a:avLst/>
          </a:prstGeom>
          <a:noFill/>
        </p:spPr>
      </p:pic>
      <p:sp>
        <p:nvSpPr>
          <p:cNvPr id="8" name="Title 3">
            <a:extLst>
              <a:ext uri="{FF2B5EF4-FFF2-40B4-BE49-F238E27FC236}">
                <a16:creationId xmlns:a16="http://schemas.microsoft.com/office/drawing/2014/main" id="{72AAB242-AC26-2C03-081F-F1AF62070EA6}"/>
              </a:ext>
            </a:extLst>
          </p:cNvPr>
          <p:cNvSpPr>
            <a:spLocks noGrp="1"/>
          </p:cNvSpPr>
          <p:nvPr>
            <p:ph type="title"/>
          </p:nvPr>
        </p:nvSpPr>
        <p:spPr>
          <a:xfrm>
            <a:off x="974726" y="2366170"/>
            <a:ext cx="3656012" cy="2125663"/>
          </a:xfrm>
        </p:spPr>
        <p:txBody>
          <a:bodyPr anchor="ctr">
            <a:normAutofit fontScale="90000"/>
          </a:bodyPr>
          <a:lstStyle/>
          <a:p>
            <a:r>
              <a:rPr lang="en-GR" sz="2500" dirty="0"/>
              <a:t>Choosing </a:t>
            </a:r>
            <a:r>
              <a:rPr lang="en-GB" sz="2500" dirty="0"/>
              <a:t>glucose-lowering</a:t>
            </a:r>
            <a:r>
              <a:rPr lang="en-GR" sz="2500" dirty="0"/>
              <a:t> medication in p</a:t>
            </a:r>
            <a:r>
              <a:rPr lang="en-US" sz="2500" dirty="0" err="1"/>
              <a:t>eople</a:t>
            </a:r>
            <a:r>
              <a:rPr lang="en-US" sz="2500" dirty="0"/>
              <a:t> </a:t>
            </a:r>
            <a:r>
              <a:rPr lang="en-GR" sz="2500" dirty="0"/>
              <a:t>with </a:t>
            </a:r>
            <a:r>
              <a:rPr lang="en-US" sz="2500" dirty="0"/>
              <a:t>need for efficacy in reaching glycemic and </a:t>
            </a:r>
            <a:r>
              <a:rPr lang="en-GB" sz="2500" dirty="0"/>
              <a:t>weight management goals</a:t>
            </a:r>
            <a:endParaRPr lang="en-GR" sz="2500" dirty="0"/>
          </a:p>
        </p:txBody>
      </p:sp>
    </p:spTree>
    <p:extLst>
      <p:ext uri="{BB962C8B-B14F-4D97-AF65-F5344CB8AC3E}">
        <p14:creationId xmlns:p14="http://schemas.microsoft.com/office/powerpoint/2010/main" val="3535462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1F98640-00F8-DC49-A1B9-F7FC81322441}"/>
              </a:ext>
            </a:extLst>
          </p:cNvPr>
          <p:cNvSpPr>
            <a:spLocks noGrp="1"/>
          </p:cNvSpPr>
          <p:nvPr>
            <p:ph type="title"/>
          </p:nvPr>
        </p:nvSpPr>
        <p:spPr/>
        <p:txBody>
          <a:bodyPr vert="horz" lIns="91440" tIns="45720" rIns="91440" bIns="45720" rtlCol="0" anchor="ctr">
            <a:normAutofit/>
          </a:bodyPr>
          <a:lstStyle/>
          <a:p>
            <a:r>
              <a:rPr lang="en-US" sz="3100" b="1" kern="1200">
                <a:latin typeface="+mn-lt"/>
                <a:ea typeface="+mj-ea"/>
                <a:cs typeface="+mj-cs"/>
              </a:rPr>
              <a:t>Considerations with Common NonInsulin Type 2</a:t>
            </a:r>
            <a:br>
              <a:rPr lang="en-US" sz="3100" b="1" kern="1200">
                <a:latin typeface="+mn-lt"/>
                <a:ea typeface="+mj-ea"/>
                <a:cs typeface="+mj-cs"/>
              </a:rPr>
            </a:br>
            <a:r>
              <a:rPr lang="en-US" sz="3100" b="1" kern="1200">
                <a:latin typeface="+mn-lt"/>
                <a:ea typeface="+mj-ea"/>
                <a:cs typeface="+mj-cs"/>
              </a:rPr>
              <a:t>Diabetes Medications-Summary</a:t>
            </a:r>
          </a:p>
        </p:txBody>
      </p:sp>
      <p:graphicFrame>
        <p:nvGraphicFramePr>
          <p:cNvPr id="9" name="Content Placeholder 2">
            <a:extLst>
              <a:ext uri="{FF2B5EF4-FFF2-40B4-BE49-F238E27FC236}">
                <a16:creationId xmlns:a16="http://schemas.microsoft.com/office/drawing/2014/main" id="{3F9C5942-06D2-42D5-951A-E5E575C008EA}"/>
              </a:ext>
            </a:extLst>
          </p:cNvPr>
          <p:cNvGraphicFramePr/>
          <p:nvPr>
            <p:extLst>
              <p:ext uri="{D42A27DB-BD31-4B8C-83A1-F6EECF244321}">
                <p14:modId xmlns:p14="http://schemas.microsoft.com/office/powerpoint/2010/main" val="383253704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300111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a:extLst>
              <a:ext uri="{FF2B5EF4-FFF2-40B4-BE49-F238E27FC236}">
                <a16:creationId xmlns:a16="http://schemas.microsoft.com/office/drawing/2014/main" id="{A26B944F-A351-003C-84A6-991C92E4ADC1}"/>
              </a:ext>
            </a:extLst>
          </p:cNvPr>
          <p:cNvSpPr>
            <a:spLocks noChangeArrowheads="1"/>
          </p:cNvSpPr>
          <p:nvPr>
            <p:custDataLst>
              <p:tags r:id="rId1"/>
            </p:custDataLst>
          </p:nvPr>
        </p:nvSpPr>
        <p:spPr bwMode="auto">
          <a:xfrm>
            <a:off x="1512888" y="6489701"/>
            <a:ext cx="9163051" cy="385763"/>
          </a:xfrm>
          <a:prstGeom prst="rect">
            <a:avLst/>
          </a:prstGeom>
          <a:solidFill>
            <a:schemeClr val="tx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US" altLang="en-US" sz="1800"/>
          </a:p>
        </p:txBody>
      </p:sp>
      <p:sp>
        <p:nvSpPr>
          <p:cNvPr id="14339" name="Date Placeholder 3">
            <a:extLst>
              <a:ext uri="{FF2B5EF4-FFF2-40B4-BE49-F238E27FC236}">
                <a16:creationId xmlns:a16="http://schemas.microsoft.com/office/drawing/2014/main" id="{9ECA91D7-D3AD-BE3B-8469-B6A4D0ED0DCE}"/>
              </a:ext>
            </a:extLst>
          </p:cNvPr>
          <p:cNvSpPr>
            <a:spLocks noGrp="1" noChangeArrowheads="1"/>
          </p:cNvSpPr>
          <p:nvPr>
            <p:custDataLst>
              <p:tags r:id="rId2"/>
            </p:custDataLst>
          </p:nvPr>
        </p:nvSpPr>
        <p:spPr bwMode="auto">
          <a:xfrm>
            <a:off x="1524000" y="6472238"/>
            <a:ext cx="2540000" cy="38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256032" tIns="63500" rIns="127000" bIns="63500" anchor="ctr"/>
          <a:lstStyle>
            <a:lvl1pPr eaLnBrk="0" hangingPunct="0">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800">
                <a:solidFill>
                  <a:srgbClr val="FFFFFF"/>
                </a:solidFill>
                <a:latin typeface="Helvetica" panose="020B0604020202020204" pitchFamily="34" charset="0"/>
              </a:rPr>
              <a:t>Date of Download:  8/31/2023</a:t>
            </a:r>
          </a:p>
        </p:txBody>
      </p:sp>
      <p:sp>
        <p:nvSpPr>
          <p:cNvPr id="16388" name="Footer Placeholder 4">
            <a:extLst>
              <a:ext uri="{FF2B5EF4-FFF2-40B4-BE49-F238E27FC236}">
                <a16:creationId xmlns:a16="http://schemas.microsoft.com/office/drawing/2014/main" id="{101725F8-27A7-D537-87B8-BD3A746845E8}"/>
              </a:ext>
            </a:extLst>
          </p:cNvPr>
          <p:cNvSpPr>
            <a:spLocks noGrp="1"/>
          </p:cNvSpPr>
          <p:nvPr>
            <p:custDataLst>
              <p:tags r:id="rId3"/>
            </p:custDataLst>
          </p:nvPr>
        </p:nvSpPr>
        <p:spPr>
          <a:xfrm>
            <a:off x="4629150" y="6470651"/>
            <a:ext cx="6038850" cy="385763"/>
          </a:xfrm>
          <a:prstGeom prst="rect">
            <a:avLst/>
          </a:prstGeom>
          <a:noFill/>
          <a:ln w="9525" cap="flat" cmpd="sng" algn="ctr">
            <a:noFill/>
            <a:prstDash val="solid"/>
            <a:miter lim="800000"/>
            <a:headEnd type="none" w="med" len="med"/>
            <a:tailEnd type="none" w="med" len="med"/>
          </a:ln>
        </p:spPr>
        <p:txBody>
          <a:bodyPr rIns="256032" anchor="ctr"/>
          <a:lstStyle>
            <a:lvl1pPr eaLnBrk="0" hangingPunct="0">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buFontTx/>
              <a:buNone/>
            </a:pPr>
            <a:r>
              <a:rPr lang="en-US" altLang="en-US" sz="800">
                <a:solidFill>
                  <a:srgbClr val="FFFFFF"/>
                </a:solidFill>
              </a:rPr>
              <a:t>Copyright © 2023 American Diabetes Association. All rights reserved.</a:t>
            </a:r>
          </a:p>
        </p:txBody>
      </p:sp>
      <p:sp>
        <p:nvSpPr>
          <p:cNvPr id="16389" name="Text Placeholder 2">
            <a:extLst>
              <a:ext uri="{FF2B5EF4-FFF2-40B4-BE49-F238E27FC236}">
                <a16:creationId xmlns:a16="http://schemas.microsoft.com/office/drawing/2014/main" id="{96BB63D3-3E55-9D90-3B2B-F267E7BBDE45}"/>
              </a:ext>
            </a:extLst>
          </p:cNvPr>
          <p:cNvSpPr/>
          <p:nvPr>
            <p:custDataLst>
              <p:tags r:id="rId4"/>
            </p:custDataLst>
          </p:nvPr>
        </p:nvSpPr>
        <p:spPr>
          <a:xfrm>
            <a:off x="4064001" y="119063"/>
            <a:ext cx="6367463" cy="755650"/>
          </a:xfrm>
          <a:prstGeom prst="rect">
            <a:avLst/>
          </a:prstGeom>
          <a:noFill/>
          <a:ln w="9525" cap="flat" cmpd="sng" algn="ctr">
            <a:noFill/>
            <a:prstDash val="solid"/>
            <a:miter lim="800000"/>
            <a:headEnd type="none" w="med" len="med"/>
            <a:tailEnd type="none" w="med" len="med"/>
          </a:ln>
        </p:spPr>
        <p:txBody>
          <a:bodyPr lIns="137160" rIns="137160" bIns="0"/>
          <a:lstStyle>
            <a:lvl1pPr eaLnBrk="0" hangingPunct="0">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300">
                <a:latin typeface="Helvetica" panose="020B0604020202020204" pitchFamily="34" charset="0"/>
              </a:rPr>
              <a:t>From: </a:t>
            </a:r>
            <a:r>
              <a:rPr lang="en-US" altLang="en-US" sz="1300" b="1">
                <a:latin typeface="Helvetica" panose="020B0604020202020204" pitchFamily="34" charset="0"/>
              </a:rPr>
              <a:t>9. Pharmacologic Approaches to Glycemic Treatment: Standards of Care in Diabetes—2023 </a:t>
            </a:r>
          </a:p>
        </p:txBody>
      </p:sp>
      <p:sp>
        <p:nvSpPr>
          <p:cNvPr id="16390" name="Text Placeholder 2">
            <a:extLst>
              <a:ext uri="{FF2B5EF4-FFF2-40B4-BE49-F238E27FC236}">
                <a16:creationId xmlns:a16="http://schemas.microsoft.com/office/drawing/2014/main" id="{C4B32EC7-58C8-0367-DB5E-59235E556369}"/>
              </a:ext>
            </a:extLst>
          </p:cNvPr>
          <p:cNvSpPr txBox="1">
            <a:spLocks noChangeArrowheads="1"/>
          </p:cNvSpPr>
          <p:nvPr>
            <p:custDataLst>
              <p:tags r:id="rId5"/>
            </p:custDataLst>
          </p:nvPr>
        </p:nvSpPr>
        <p:spPr bwMode="auto">
          <a:xfrm>
            <a:off x="6299200" y="6297613"/>
            <a:ext cx="9144000" cy="215900"/>
          </a:xfrm>
          <a:prstGeom prst="rect">
            <a:avLst/>
          </a:prstGeom>
          <a:noFill/>
          <a:ln w="9525" cap="flat" cmpd="sng" algn="ctr">
            <a:noFill/>
            <a:prstDash val="solid"/>
            <a:round/>
            <a:headEnd type="none" w="med" len="med"/>
            <a:tailEnd type="none" w="med" len="med"/>
          </a:ln>
        </p:spPr>
        <p:txBody>
          <a:bodyPr lIns="254000" tIns="0" rIns="127000" bIns="63500"/>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buSzTx/>
              <a:defRPr kumimoji="0" sz="1800" b="0" i="0" u="none" strike="noStrike" kern="1200" cap="none" spc="0" normalizeH="0" baseline="0" noProof="0">
                <a:ln w="9525" cap="flat" cmpd="sng" algn="ctr">
                  <a:noFill/>
                  <a:prstDash val="solid"/>
                  <a:round/>
                  <a:headEnd type="none" w="med" len="med"/>
                  <a:tailEnd type="none" w="med" len="med"/>
                </a:ln>
                <a:solidFill>
                  <a:srgbClr val="000000"/>
                </a:solidFill>
                <a:effectLst/>
                <a:uLnTx/>
                <a:uFillTx/>
                <a:latin typeface="Arial" pitchFamily="34" charset="0"/>
                <a:ea typeface="ＭＳ Ｐゴシック" pitchFamily="34" charset="-128"/>
                <a:cs typeface="Arial"/>
                <a:sym typeface="Wingdings" charset="2"/>
              </a:defRPr>
            </a:pPr>
            <a:r>
              <a:rPr lang="en-US" altLang="en-US" sz="1050" dirty="0">
                <a:ln w="9525" cap="flat" cmpd="sng" algn="ctr">
                  <a:noFill/>
                  <a:prstDash val="solid"/>
                  <a:round/>
                  <a:headEnd type="none" w="med" len="med"/>
                  <a:tailEnd type="none" w="med" len="med"/>
                </a:ln>
                <a:solidFill>
                  <a:srgbClr val="000000"/>
                </a:solidFill>
                <a:latin typeface="Helvetica" pitchFamily="2" charset="0"/>
                <a:sym typeface="Wingdings"/>
              </a:rPr>
              <a:t>Diabetes Care. 2022;46(Supplement_1):S140-S157. doi:10.2337/dc23-S009</a:t>
            </a:r>
          </a:p>
        </p:txBody>
      </p:sp>
      <p:cxnSp>
        <p:nvCxnSpPr>
          <p:cNvPr id="14345" name="Straight Connector 13">
            <a:extLst>
              <a:ext uri="{FF2B5EF4-FFF2-40B4-BE49-F238E27FC236}">
                <a16:creationId xmlns:a16="http://schemas.microsoft.com/office/drawing/2014/main" id="{081D9918-497C-FD9D-77F8-9CD6E50861AB}"/>
              </a:ext>
            </a:extLst>
          </p:cNvPr>
          <p:cNvCxnSpPr>
            <a:cxnSpLocks noChangeShapeType="1"/>
          </p:cNvCxnSpPr>
          <p:nvPr>
            <p:custDataLst>
              <p:tags r:id="rId6"/>
            </p:custDataLst>
          </p:nvPr>
        </p:nvCxnSpPr>
        <p:spPr bwMode="auto">
          <a:xfrm>
            <a:off x="1524000" y="958850"/>
            <a:ext cx="9144000" cy="0"/>
          </a:xfrm>
          <a:prstGeom prst="line">
            <a:avLst/>
          </a:prstGeom>
          <a:noFill/>
          <a:ln w="9525" algn="ctr">
            <a:solidFill>
              <a:srgbClr val="ECF0F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pic>
        <p:nvPicPr>
          <p:cNvPr id="14346" name="Picture 5" descr="American Diabetes Association">
            <a:extLst>
              <a:ext uri="{FF2B5EF4-FFF2-40B4-BE49-F238E27FC236}">
                <a16:creationId xmlns:a16="http://schemas.microsoft.com/office/drawing/2014/main" id="{3F3A2A18-E1B6-13B2-9824-A123E5E332AB}"/>
              </a:ext>
            </a:extLst>
          </p:cNvPr>
          <p:cNvPicPr>
            <a:picLocks noChangeAspect="1" noChangeArrowheads="1"/>
          </p:cNvPicPr>
          <p:nvPr>
            <p:custDataLst>
              <p:tags r:id="rId7"/>
            </p:custDataLst>
          </p:nvPr>
        </p:nvPicPr>
        <p:blipFill>
          <a:blip r:embed="rId10">
            <a:extLst>
              <a:ext uri="{28A0092B-C50C-407E-A947-70E740481C1C}">
                <a14:useLocalDpi xmlns:a14="http://schemas.microsoft.com/office/drawing/2010/main" val="0"/>
              </a:ext>
            </a:extLst>
          </a:blip>
          <a:srcRect/>
          <a:stretch>
            <a:fillRect/>
          </a:stretch>
        </p:blipFill>
        <p:spPr bwMode="auto">
          <a:xfrm>
            <a:off x="524669" y="178009"/>
            <a:ext cx="1998662"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4347" name="New picture">
            <a:extLst>
              <a:ext uri="{FF2B5EF4-FFF2-40B4-BE49-F238E27FC236}">
                <a16:creationId xmlns:a16="http://schemas.microsoft.com/office/drawing/2014/main" id="{BE96ED94-F4F8-8EDD-BE6A-72CE29E9BDCF}"/>
              </a:ext>
            </a:extLst>
          </p:cNvPr>
          <p:cNvPicPr>
            <a:picLocks noChangeAspect="1" noChangeArrowheads="1"/>
          </p:cNvPicPr>
          <p:nvPr>
            <p:custDataLst>
              <p:tags r:id="rId8"/>
            </p:custDataLst>
          </p:nvPr>
        </p:nvPicPr>
        <p:blipFill>
          <a:blip r:embed="rId11">
            <a:extLst>
              <a:ext uri="{28A0092B-C50C-407E-A947-70E740481C1C}">
                <a14:useLocalDpi xmlns:a14="http://schemas.microsoft.com/office/drawing/2010/main" val="0"/>
              </a:ext>
            </a:extLst>
          </a:blip>
          <a:srcRect/>
          <a:stretch>
            <a:fillRect/>
          </a:stretch>
        </p:blipFill>
        <p:spPr bwMode="auto">
          <a:xfrm>
            <a:off x="3373280" y="582287"/>
            <a:ext cx="4462780" cy="6214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pic>
    </p:spTree>
    <p:extLst>
      <p:ext uri="{BB962C8B-B14F-4D97-AF65-F5344CB8AC3E}">
        <p14:creationId xmlns:p14="http://schemas.microsoft.com/office/powerpoint/2010/main" val="404360767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366319" y="840596"/>
            <a:ext cx="3459361" cy="955223"/>
          </a:xfrm>
        </p:spPr>
        <p:txBody>
          <a:bodyPr>
            <a:normAutofit/>
          </a:bodyPr>
          <a:lstStyle/>
          <a:p>
            <a:r>
              <a:rPr lang="en-US" dirty="0">
                <a:solidFill>
                  <a:srgbClr val="CE1126"/>
                </a:solidFill>
              </a:rPr>
              <a:t>DISCLOSURES</a:t>
            </a:r>
          </a:p>
        </p:txBody>
      </p:sp>
      <p:sp>
        <p:nvSpPr>
          <p:cNvPr id="3" name="Content Placeholder 2"/>
          <p:cNvSpPr>
            <a:spLocks noGrp="1"/>
          </p:cNvSpPr>
          <p:nvPr>
            <p:ph idx="1"/>
          </p:nvPr>
        </p:nvSpPr>
        <p:spPr>
          <a:xfrm>
            <a:off x="328474" y="1535838"/>
            <a:ext cx="11310150" cy="5175680"/>
          </a:xfrm>
        </p:spPr>
        <p:txBody>
          <a:bodyPr>
            <a:noAutofit/>
          </a:bodyPr>
          <a:lstStyle/>
          <a:p>
            <a:pPr marL="0" indent="0" algn="ctr">
              <a:buNone/>
            </a:pPr>
            <a:endParaRPr lang="en-US" sz="3600" dirty="0"/>
          </a:p>
          <a:p>
            <a:pPr marL="0" indent="0" algn="ctr">
              <a:buNone/>
            </a:pPr>
            <a:endParaRPr lang="en-US" sz="3600" dirty="0"/>
          </a:p>
          <a:p>
            <a:pPr marL="0" indent="0" algn="ctr">
              <a:buNone/>
            </a:pPr>
            <a:r>
              <a:rPr lang="en-US" sz="3600" dirty="0"/>
              <a:t>Stephanie Weyrauch and Eric Johnson have no financial or other conflict(s) of interest relevant to this activity.</a:t>
            </a:r>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p:txBody>
      </p:sp>
      <p:pic>
        <p:nvPicPr>
          <p:cNvPr id="4" name="Picture 3">
            <a:extLst>
              <a:ext uri="{FF2B5EF4-FFF2-40B4-BE49-F238E27FC236}">
                <a16:creationId xmlns:a16="http://schemas.microsoft.com/office/drawing/2014/main" id="{6F16C2B1-0F1C-9248-8F8E-3F6D12E350A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6638754"/>
            <a:ext cx="12192000" cy="219246"/>
          </a:xfrm>
          <a:prstGeom prst="rect">
            <a:avLst/>
          </a:prstGeom>
        </p:spPr>
      </p:pic>
    </p:spTree>
    <p:extLst>
      <p:ext uri="{BB962C8B-B14F-4D97-AF65-F5344CB8AC3E}">
        <p14:creationId xmlns:p14="http://schemas.microsoft.com/office/powerpoint/2010/main" val="27976573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0EB4A-EB05-ED43-BF8B-003DD79F3CFA}"/>
              </a:ext>
            </a:extLst>
          </p:cNvPr>
          <p:cNvSpPr>
            <a:spLocks noGrp="1"/>
          </p:cNvSpPr>
          <p:nvPr>
            <p:ph type="title"/>
          </p:nvPr>
        </p:nvSpPr>
        <p:spPr/>
        <p:txBody>
          <a:bodyPr vert="horz" lIns="91440" tIns="45720" rIns="91440" bIns="45720" rtlCol="0" anchor="ctr">
            <a:normAutofit/>
          </a:bodyPr>
          <a:lstStyle/>
          <a:p>
            <a:r>
              <a:rPr lang="en-US" altLang="en-US" b="1" kern="1200">
                <a:latin typeface="+mn-lt"/>
                <a:ea typeface="+mj-ea"/>
                <a:cs typeface="+mj-cs"/>
              </a:rPr>
              <a:t>Medication Choices in Older Adults</a:t>
            </a:r>
          </a:p>
        </p:txBody>
      </p:sp>
      <p:sp>
        <p:nvSpPr>
          <p:cNvPr id="3" name="Content Placeholder 2">
            <a:extLst>
              <a:ext uri="{FF2B5EF4-FFF2-40B4-BE49-F238E27FC236}">
                <a16:creationId xmlns:a16="http://schemas.microsoft.com/office/drawing/2014/main" id="{0862CFCD-FC90-C54D-A564-19E96FA5DB5D}"/>
              </a:ext>
            </a:extLst>
          </p:cNvPr>
          <p:cNvSpPr txBox="1">
            <a:spLocks/>
          </p:cNvSpPr>
          <p:nvPr/>
        </p:nvSpPr>
        <p:spPr>
          <a:xfrm>
            <a:off x="838200" y="1825626"/>
            <a:ext cx="10515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altLang="en-US" sz="2800" dirty="0"/>
              <a:t>Avoid sulfonylureas due to hypoglycemia</a:t>
            </a:r>
          </a:p>
          <a:p>
            <a:pPr indent="-228600" defTabSz="914400"/>
            <a:r>
              <a:rPr lang="en-US" altLang="en-US" sz="2800" dirty="0"/>
              <a:t>Consider age-related renal disease-many medications can’t be used in advanced age-related or diabetes-related renal disease</a:t>
            </a:r>
          </a:p>
          <a:p>
            <a:pPr indent="-228600" defTabSz="914400"/>
            <a:r>
              <a:rPr lang="en-US" altLang="en-US" sz="2800" dirty="0"/>
              <a:t>Be mindful of polypharmacy</a:t>
            </a:r>
          </a:p>
          <a:p>
            <a:pPr indent="-228600" defTabSz="914400"/>
            <a:r>
              <a:rPr lang="en-US" altLang="en-US" sz="2800" dirty="0"/>
              <a:t>Single daily injection of basal insulin may work for many patients</a:t>
            </a:r>
          </a:p>
          <a:p>
            <a:pPr indent="-228600" defTabSz="914400"/>
            <a:r>
              <a:rPr lang="en-US" altLang="en-US" sz="2800" dirty="0"/>
              <a:t>Stringent control usually not needed</a:t>
            </a:r>
          </a:p>
          <a:p>
            <a:pPr indent="-228600" defTabSz="914400"/>
            <a:r>
              <a:rPr lang="en-US" altLang="en-US" sz="2800" dirty="0"/>
              <a:t>SGLT-2- UTI, yeast infections</a:t>
            </a:r>
          </a:p>
          <a:p>
            <a:pPr indent="-228600" defTabSz="914400"/>
            <a:r>
              <a:rPr lang="en-US" altLang="en-US" sz="2800" dirty="0"/>
              <a:t>GLP-1- GI side effects</a:t>
            </a:r>
          </a:p>
        </p:txBody>
      </p:sp>
      <p:sp>
        <p:nvSpPr>
          <p:cNvPr id="5" name="Rectangle 4">
            <a:extLst>
              <a:ext uri="{FF2B5EF4-FFF2-40B4-BE49-F238E27FC236}">
                <a16:creationId xmlns:a16="http://schemas.microsoft.com/office/drawing/2014/main" id="{D80E38FF-B83B-AE47-8A97-C741480D2437}"/>
              </a:ext>
            </a:extLst>
          </p:cNvPr>
          <p:cNvSpPr/>
          <p:nvPr/>
        </p:nvSpPr>
        <p:spPr>
          <a:xfrm>
            <a:off x="389709" y="6176518"/>
            <a:ext cx="11658600" cy="584775"/>
          </a:xfrm>
          <a:prstGeom prst="rect">
            <a:avLst/>
          </a:prstGeom>
        </p:spPr>
        <p:txBody>
          <a:bodyPr wrap="square">
            <a:spAutoFit/>
          </a:bodyPr>
          <a:lstStyle/>
          <a:p>
            <a:pPr algn="r"/>
            <a:r>
              <a:rPr lang="en-US" sz="1400" dirty="0"/>
              <a:t>Garber AJ et al. </a:t>
            </a:r>
            <a:r>
              <a:rPr lang="en-US" sz="1400" i="1" dirty="0"/>
              <a:t>Endocr Pract</a:t>
            </a:r>
            <a:r>
              <a:rPr lang="en-US" sz="1400" dirty="0"/>
              <a:t>. 2018; 24:91-120. </a:t>
            </a:r>
          </a:p>
          <a:p>
            <a:pPr algn="r"/>
            <a:r>
              <a:rPr lang="en-US" dirty="0"/>
              <a:t>.</a:t>
            </a:r>
          </a:p>
        </p:txBody>
      </p:sp>
    </p:spTree>
    <p:extLst>
      <p:ext uri="{BB962C8B-B14F-4D97-AF65-F5344CB8AC3E}">
        <p14:creationId xmlns:p14="http://schemas.microsoft.com/office/powerpoint/2010/main" val="8903533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7B6BB-F077-674C-BC2F-F1A65282B3D8}"/>
              </a:ext>
            </a:extLst>
          </p:cNvPr>
          <p:cNvSpPr>
            <a:spLocks noGrp="1"/>
          </p:cNvSpPr>
          <p:nvPr>
            <p:ph type="title"/>
          </p:nvPr>
        </p:nvSpPr>
        <p:spPr/>
        <p:txBody>
          <a:bodyPr vert="horz" lIns="91440" tIns="45720" rIns="91440" bIns="45720" rtlCol="0" anchor="ctr">
            <a:normAutofit/>
          </a:bodyPr>
          <a:lstStyle/>
          <a:p>
            <a:r>
              <a:rPr lang="en-US" b="1" kern="1200">
                <a:latin typeface="+mn-lt"/>
                <a:ea typeface="+mj-ea"/>
                <a:cs typeface="+mj-cs"/>
              </a:rPr>
              <a:t>Geriatric Considerations in Diabetes</a:t>
            </a:r>
          </a:p>
        </p:txBody>
      </p:sp>
      <p:sp>
        <p:nvSpPr>
          <p:cNvPr id="3" name="Content Placeholder 2">
            <a:extLst>
              <a:ext uri="{FF2B5EF4-FFF2-40B4-BE49-F238E27FC236}">
                <a16:creationId xmlns:a16="http://schemas.microsoft.com/office/drawing/2014/main" id="{23D5B7AE-C218-064D-AD9A-EC67FDEF5281}"/>
              </a:ext>
            </a:extLst>
          </p:cNvPr>
          <p:cNvSpPr txBox="1">
            <a:spLocks/>
          </p:cNvSpPr>
          <p:nvPr/>
        </p:nvSpPr>
        <p:spPr>
          <a:xfrm>
            <a:off x="838200" y="1825626"/>
            <a:ext cx="10515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2800" dirty="0"/>
              <a:t>Older adults who are functional, cognitively intact, and have significant life expectancy should receive diabetes care with goals similar to those developed for younger adults</a:t>
            </a:r>
          </a:p>
          <a:p>
            <a:pPr indent="-228600" defTabSz="914400"/>
            <a:r>
              <a:rPr lang="en-US" sz="2800" dirty="0"/>
              <a:t>Glycemic goals for some older adults might reasonably be relaxed, using individual criteria, but hyperglycemia leading to symptoms or risk of acute hyperglycemic complications should be avoided in all patients</a:t>
            </a:r>
          </a:p>
          <a:p>
            <a:pPr indent="-228600" defTabSz="914400"/>
            <a:r>
              <a:rPr lang="en-US" sz="2800" dirty="0"/>
              <a:t>Renal disease, cardiovascular disease, congestive heart failure</a:t>
            </a:r>
          </a:p>
          <a:p>
            <a:pPr indent="-228600" defTabSz="914400"/>
            <a:endParaRPr lang="en-US" sz="2800" dirty="0"/>
          </a:p>
        </p:txBody>
      </p:sp>
    </p:spTree>
    <p:extLst>
      <p:ext uri="{BB962C8B-B14F-4D97-AF65-F5344CB8AC3E}">
        <p14:creationId xmlns:p14="http://schemas.microsoft.com/office/powerpoint/2010/main" val="12546105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2D5A1-6BF9-8244-9CC2-3FD5CD80E7A9}"/>
              </a:ext>
            </a:extLst>
          </p:cNvPr>
          <p:cNvSpPr>
            <a:spLocks noGrp="1"/>
          </p:cNvSpPr>
          <p:nvPr>
            <p:ph type="title"/>
          </p:nvPr>
        </p:nvSpPr>
        <p:spPr/>
        <p:txBody>
          <a:bodyPr vert="horz" lIns="91440" tIns="45720" rIns="91440" bIns="45720" rtlCol="0" anchor="ctr">
            <a:normAutofit/>
          </a:bodyPr>
          <a:lstStyle/>
          <a:p>
            <a:r>
              <a:rPr lang="en-US" altLang="en-US" b="1" kern="1200">
                <a:latin typeface="+mn-lt"/>
                <a:ea typeface="+mj-ea"/>
                <a:cs typeface="+mj-cs"/>
              </a:rPr>
              <a:t>Blood Pressure</a:t>
            </a:r>
          </a:p>
        </p:txBody>
      </p:sp>
      <p:sp>
        <p:nvSpPr>
          <p:cNvPr id="3" name="Content Placeholder 2">
            <a:extLst>
              <a:ext uri="{FF2B5EF4-FFF2-40B4-BE49-F238E27FC236}">
                <a16:creationId xmlns:a16="http://schemas.microsoft.com/office/drawing/2014/main" id="{AB601496-C679-5D47-8F02-8351F059FAFA}"/>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altLang="en-US" sz="2200" dirty="0"/>
              <a:t>Done at every visit (x2?)</a:t>
            </a:r>
          </a:p>
          <a:p>
            <a:pPr indent="-228600" defTabSz="914400"/>
            <a:r>
              <a:rPr lang="en-US" altLang="en-US" sz="2200" dirty="0"/>
              <a:t>Target is &lt;130/&lt;80 if can be safely attained</a:t>
            </a:r>
          </a:p>
          <a:p>
            <a:pPr indent="-228600" defTabSz="914400"/>
            <a:r>
              <a:rPr lang="en-US" altLang="en-US" sz="2200" dirty="0"/>
              <a:t>Consider weight loss if BP &gt;120/&gt;80</a:t>
            </a:r>
          </a:p>
          <a:p>
            <a:pPr indent="-228600" defTabSz="914400"/>
            <a:r>
              <a:rPr lang="en-US" altLang="en-US" sz="2200" dirty="0"/>
              <a:t>Lowering blood pressure reduces CVD and kidney disease</a:t>
            </a:r>
          </a:p>
          <a:p>
            <a:pPr indent="-228600" defTabSz="914400"/>
            <a:r>
              <a:rPr lang="en-US" altLang="en-US" sz="2200" dirty="0"/>
              <a:t>Watch for orthostasis, can lead to falls</a:t>
            </a:r>
          </a:p>
          <a:p>
            <a:pPr indent="-228600" defTabSz="914400"/>
            <a:r>
              <a:rPr lang="en-US" altLang="en-US" sz="2200" dirty="0"/>
              <a:t>Overly aggressive BP management not appropriate for many older adults</a:t>
            </a:r>
          </a:p>
          <a:p>
            <a:pPr indent="-228600" defTabSz="914400"/>
            <a:r>
              <a:rPr lang="en-US" altLang="en-US" sz="2200" dirty="0"/>
              <a:t>Beta-blockers and some calcium channel blockers can decrease pulse or affect maximum pulse rate</a:t>
            </a:r>
          </a:p>
          <a:p>
            <a:pPr indent="-228600" defTabSz="914400"/>
            <a:r>
              <a:rPr lang="en-US" altLang="en-US" sz="2200" dirty="0"/>
              <a:t>“Looser” BP goals may be appropriate with fall risk</a:t>
            </a:r>
          </a:p>
        </p:txBody>
      </p:sp>
    </p:spTree>
    <p:extLst>
      <p:ext uri="{BB962C8B-B14F-4D97-AF65-F5344CB8AC3E}">
        <p14:creationId xmlns:p14="http://schemas.microsoft.com/office/powerpoint/2010/main" val="24271136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867C7-FED7-0B4A-954D-2FB429F3072A}"/>
              </a:ext>
            </a:extLst>
          </p:cNvPr>
          <p:cNvSpPr>
            <a:spLocks noGrp="1"/>
          </p:cNvSpPr>
          <p:nvPr>
            <p:ph type="title"/>
          </p:nvPr>
        </p:nvSpPr>
        <p:spPr/>
        <p:txBody>
          <a:bodyPr vert="horz" lIns="91440" tIns="45720" rIns="91440" bIns="45720" rtlCol="0" anchor="ctr">
            <a:normAutofit/>
          </a:bodyPr>
          <a:lstStyle/>
          <a:p>
            <a:r>
              <a:rPr lang="en-US" sz="3400" b="1" kern="1200">
                <a:latin typeface="+mn-lt"/>
                <a:ea typeface="+mj-ea"/>
                <a:cs typeface="+mj-cs"/>
              </a:rPr>
              <a:t>Lipid Management-Secondary Prevention in Older Adults</a:t>
            </a:r>
          </a:p>
        </p:txBody>
      </p:sp>
      <p:sp>
        <p:nvSpPr>
          <p:cNvPr id="3" name="Content Placeholder 2">
            <a:extLst>
              <a:ext uri="{FF2B5EF4-FFF2-40B4-BE49-F238E27FC236}">
                <a16:creationId xmlns:a16="http://schemas.microsoft.com/office/drawing/2014/main" id="{8FAE31E4-3869-DA4C-9D2E-632D0AA3BB0E}"/>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2800" dirty="0"/>
              <a:t>For patients with diabetes aged 40–75 years without atherosclerotic cardiovascular disease, use moderate-intensity statin therapy in addition to lifestyle therapy. </a:t>
            </a:r>
            <a:endParaRPr lang="en-US" sz="2800"/>
          </a:p>
          <a:p>
            <a:pPr indent="-228600" defTabSz="914400"/>
            <a:r>
              <a:rPr lang="en-US" sz="2800" dirty="0"/>
              <a:t>In adults with diabetes aged &gt;75 years already on statin therapy, it is reasonable to continue statin treatment </a:t>
            </a:r>
            <a:endParaRPr lang="en-US" sz="2800"/>
          </a:p>
          <a:p>
            <a:pPr indent="-228600" defTabSz="914400"/>
            <a:r>
              <a:rPr lang="en-US" sz="2800" dirty="0"/>
              <a:t>In adults with diabetes aged &gt;75 years, it may be reasonable to initiate statin therapy after discussion of potential benefits and risks</a:t>
            </a:r>
            <a:endParaRPr lang="en-US" sz="2800"/>
          </a:p>
        </p:txBody>
      </p:sp>
    </p:spTree>
    <p:extLst>
      <p:ext uri="{BB962C8B-B14F-4D97-AF65-F5344CB8AC3E}">
        <p14:creationId xmlns:p14="http://schemas.microsoft.com/office/powerpoint/2010/main" val="33966834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311C9-61CC-EB4D-91C0-944667E1ECD6}"/>
              </a:ext>
            </a:extLst>
          </p:cNvPr>
          <p:cNvSpPr>
            <a:spLocks noGrp="1"/>
          </p:cNvSpPr>
          <p:nvPr>
            <p:ph type="title"/>
          </p:nvPr>
        </p:nvSpPr>
        <p:spPr/>
        <p:txBody>
          <a:bodyPr vert="horz" lIns="91440" tIns="45720" rIns="91440" bIns="45720" rtlCol="0" anchor="ctr">
            <a:normAutofit/>
          </a:bodyPr>
          <a:lstStyle/>
          <a:p>
            <a:r>
              <a:rPr lang="en-US" b="1" kern="1200">
                <a:latin typeface="+mn-lt"/>
                <a:ea typeface="+mj-ea"/>
                <a:cs typeface="+mj-cs"/>
              </a:rPr>
              <a:t>Summary: targets in older adults</a:t>
            </a:r>
          </a:p>
        </p:txBody>
      </p:sp>
      <p:sp>
        <p:nvSpPr>
          <p:cNvPr id="3" name="Content Placeholder 2">
            <a:extLst>
              <a:ext uri="{FF2B5EF4-FFF2-40B4-BE49-F238E27FC236}">
                <a16:creationId xmlns:a16="http://schemas.microsoft.com/office/drawing/2014/main" id="{14BA4EA0-15C2-3B4B-8F82-3A7050ED3B8B}"/>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spcAft>
                <a:spcPts val="1000"/>
              </a:spcAft>
            </a:pPr>
            <a:r>
              <a:rPr lang="en-US" sz="2800" dirty="0"/>
              <a:t>A1C &lt;7.5-8.5 with little or no hypoglycemia for many, but some may warrant tighter control</a:t>
            </a:r>
          </a:p>
          <a:p>
            <a:pPr indent="-228600" defTabSz="914400">
              <a:spcAft>
                <a:spcPts val="1000"/>
              </a:spcAft>
            </a:pPr>
            <a:r>
              <a:rPr lang="en-US" sz="2800" dirty="0"/>
              <a:t>BP&lt;130/&lt;80, but some may warrant tighter (or less rigid) control</a:t>
            </a:r>
          </a:p>
          <a:p>
            <a:pPr indent="-228600" defTabSz="914400">
              <a:spcAft>
                <a:spcPts val="1000"/>
              </a:spcAft>
            </a:pPr>
            <a:r>
              <a:rPr lang="en-US" sz="2800" dirty="0"/>
              <a:t>Lipids-statin for most, perhaps case by case after  age 75</a:t>
            </a:r>
          </a:p>
          <a:p>
            <a:pPr indent="-228600" defTabSz="914400">
              <a:spcAft>
                <a:spcPts val="1000"/>
              </a:spcAft>
            </a:pPr>
            <a:r>
              <a:rPr lang="en-US" sz="2800" dirty="0"/>
              <a:t>Aspirin benefit vs risk may tilt toward risk in older adults</a:t>
            </a:r>
          </a:p>
          <a:p>
            <a:pPr indent="-228600" defTabSz="914400">
              <a:spcAft>
                <a:spcPts val="1000"/>
              </a:spcAft>
            </a:pPr>
            <a:r>
              <a:rPr lang="en-US" sz="2800" dirty="0"/>
              <a:t>Need to know renal status for many diabetes medications</a:t>
            </a:r>
          </a:p>
        </p:txBody>
      </p:sp>
    </p:spTree>
    <p:extLst>
      <p:ext uri="{BB962C8B-B14F-4D97-AF65-F5344CB8AC3E}">
        <p14:creationId xmlns:p14="http://schemas.microsoft.com/office/powerpoint/2010/main" val="22699557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CB47A-9BA8-F04A-A69C-12738DACFC4F}"/>
              </a:ext>
            </a:extLst>
          </p:cNvPr>
          <p:cNvSpPr>
            <a:spLocks noGrp="1"/>
          </p:cNvSpPr>
          <p:nvPr>
            <p:ph type="title"/>
          </p:nvPr>
        </p:nvSpPr>
        <p:spPr/>
        <p:txBody>
          <a:bodyPr anchor="ctr">
            <a:normAutofit/>
          </a:bodyPr>
          <a:lstStyle/>
          <a:p>
            <a:pPr eaLnBrk="1" hangingPunct="1"/>
            <a:r>
              <a:rPr lang="en-US" altLang="en-US" dirty="0"/>
              <a:t>Diabetes Labs/Screening</a:t>
            </a:r>
          </a:p>
        </p:txBody>
      </p:sp>
      <p:sp>
        <p:nvSpPr>
          <p:cNvPr id="5" name="Content Placeholder 2">
            <a:extLst>
              <a:ext uri="{FF2B5EF4-FFF2-40B4-BE49-F238E27FC236}">
                <a16:creationId xmlns:a16="http://schemas.microsoft.com/office/drawing/2014/main" id="{6CDBC386-7CCF-E641-9DB6-9236D20FBED5}"/>
              </a:ext>
            </a:extLst>
          </p:cNvPr>
          <p:cNvSpPr txBox="1">
            <a:spLocks noGrp="1"/>
          </p:cNvSpPr>
          <p:nvPr>
            <p:ph idx="1"/>
          </p:nvPr>
        </p:nvSpPr>
        <p:spPr>
          <a:prstGeom prst="rect">
            <a:avLst/>
          </a:prstGeom>
        </p:spPr>
        <p:txBody>
          <a:bodyPr>
            <a:normAutofit fontScale="92500" lnSpcReduction="10000"/>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spcAft>
                <a:spcPts val="1000"/>
              </a:spcAft>
            </a:pPr>
            <a:r>
              <a:rPr lang="en-US" altLang="en-US" sz="2800" dirty="0"/>
              <a:t>A1C: 2-4 times yearly</a:t>
            </a:r>
          </a:p>
          <a:p>
            <a:pPr>
              <a:spcAft>
                <a:spcPts val="1000"/>
              </a:spcAft>
            </a:pPr>
            <a:r>
              <a:rPr lang="en-US" altLang="en-US" sz="2800" dirty="0"/>
              <a:t>Chemistry panel, to include renal and hepatic 1-2 times yearly, PRN</a:t>
            </a:r>
          </a:p>
          <a:p>
            <a:pPr>
              <a:spcAft>
                <a:spcPts val="1000"/>
              </a:spcAft>
            </a:pPr>
            <a:r>
              <a:rPr lang="en-US" altLang="en-US" sz="2800" dirty="0"/>
              <a:t>Urine for microalbumin annually</a:t>
            </a:r>
          </a:p>
          <a:p>
            <a:pPr>
              <a:spcAft>
                <a:spcPts val="1000"/>
              </a:spcAft>
            </a:pPr>
            <a:r>
              <a:rPr lang="en-US" altLang="en-US" sz="2800" dirty="0"/>
              <a:t>CBC annually, particularly if on aspirin and/or renal disease</a:t>
            </a:r>
          </a:p>
          <a:p>
            <a:pPr>
              <a:spcAft>
                <a:spcPts val="1000"/>
              </a:spcAft>
            </a:pPr>
            <a:r>
              <a:rPr lang="en-US" altLang="en-US" sz="2800" dirty="0"/>
              <a:t>Lipids only for monitoring compliance</a:t>
            </a:r>
          </a:p>
          <a:p>
            <a:pPr>
              <a:spcAft>
                <a:spcPts val="1000"/>
              </a:spcAft>
            </a:pPr>
            <a:r>
              <a:rPr lang="en-US" altLang="en-US" sz="2800" dirty="0"/>
              <a:t>Celiac screening in type 1 periodically</a:t>
            </a:r>
          </a:p>
          <a:p>
            <a:pPr>
              <a:spcAft>
                <a:spcPts val="1000"/>
              </a:spcAft>
            </a:pPr>
            <a:r>
              <a:rPr lang="en-US" altLang="en-US" sz="2800" dirty="0"/>
              <a:t>Thyroid screening usually annual in type 1</a:t>
            </a:r>
          </a:p>
        </p:txBody>
      </p:sp>
    </p:spTree>
    <p:extLst>
      <p:ext uri="{BB962C8B-B14F-4D97-AF65-F5344CB8AC3E}">
        <p14:creationId xmlns:p14="http://schemas.microsoft.com/office/powerpoint/2010/main" val="888843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linds(horizont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linds(horizont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linds(horizontal)">
                                      <p:cBhvr>
                                        <p:cTn id="3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380C4-A7B1-0443-98BA-3C3DE7CA2971}"/>
              </a:ext>
            </a:extLst>
          </p:cNvPr>
          <p:cNvSpPr>
            <a:spLocks noGrp="1"/>
          </p:cNvSpPr>
          <p:nvPr>
            <p:ph type="title"/>
          </p:nvPr>
        </p:nvSpPr>
        <p:spPr/>
        <p:txBody>
          <a:bodyPr vert="horz" lIns="91440" tIns="45720" rIns="91440" bIns="45720" rtlCol="0" anchor="ctr">
            <a:normAutofit/>
          </a:bodyPr>
          <a:lstStyle/>
          <a:p>
            <a:r>
              <a:rPr lang="en-US" altLang="en-US" b="1" kern="1200">
                <a:latin typeface="+mn-lt"/>
                <a:ea typeface="+mj-ea"/>
                <a:cs typeface="+mj-cs"/>
              </a:rPr>
              <a:t>Diabetes Foot Exam</a:t>
            </a:r>
          </a:p>
        </p:txBody>
      </p:sp>
      <p:sp>
        <p:nvSpPr>
          <p:cNvPr id="3" name="Content Placeholder 2">
            <a:extLst>
              <a:ext uri="{FF2B5EF4-FFF2-40B4-BE49-F238E27FC236}">
                <a16:creationId xmlns:a16="http://schemas.microsoft.com/office/drawing/2014/main" id="{D97E7C24-9FAF-CB4E-9D73-0E4C965E3404}"/>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altLang="en-US" sz="2800" dirty="0"/>
              <a:t>Every visit: visual inspection of skin, nails, lesions, color, deformity (i.e., hammertoes, </a:t>
            </a:r>
            <a:r>
              <a:rPr lang="en-US" altLang="en-US" sz="2800" dirty="0" err="1"/>
              <a:t>charcot</a:t>
            </a:r>
            <a:r>
              <a:rPr lang="en-US" altLang="en-US" sz="2800" dirty="0"/>
              <a:t> joint), edema</a:t>
            </a:r>
          </a:p>
          <a:p>
            <a:pPr indent="-228600" defTabSz="914400"/>
            <a:r>
              <a:rPr lang="en-US" altLang="en-US" sz="2800" dirty="0"/>
              <a:t>Annual complete foot exam: skin, nails, lesions, color, pulses, deformity, edema, 10gm monofilament sensitivity, 128 vibratory sensation </a:t>
            </a:r>
          </a:p>
          <a:p>
            <a:pPr indent="-228600" defTabSz="914400"/>
            <a:r>
              <a:rPr lang="en-US" altLang="en-US" sz="2800" dirty="0"/>
              <a:t>Any provider can look at feet in appropriate setting</a:t>
            </a:r>
          </a:p>
          <a:p>
            <a:pPr indent="-228600" defTabSz="914400"/>
            <a:r>
              <a:rPr lang="en-US" altLang="en-US" sz="2800" dirty="0">
                <a:hlinkClick r:id="rId2"/>
              </a:rPr>
              <a:t>https://www.ihs.gov/diabetes/clinician-resources/soc/foot-care1/</a:t>
            </a:r>
            <a:r>
              <a:rPr lang="en-US" altLang="en-US" sz="2800" dirty="0"/>
              <a:t> </a:t>
            </a:r>
          </a:p>
          <a:p>
            <a:pPr indent="-228600" defTabSz="914400"/>
            <a:endParaRPr lang="en-US" altLang="en-US" sz="2800" dirty="0"/>
          </a:p>
        </p:txBody>
      </p:sp>
    </p:spTree>
    <p:extLst>
      <p:ext uri="{BB962C8B-B14F-4D97-AF65-F5344CB8AC3E}">
        <p14:creationId xmlns:p14="http://schemas.microsoft.com/office/powerpoint/2010/main" val="24579304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77FAD-79DB-F244-90F7-53028824752B}"/>
              </a:ext>
            </a:extLst>
          </p:cNvPr>
          <p:cNvSpPr>
            <a:spLocks noGrp="1"/>
          </p:cNvSpPr>
          <p:nvPr>
            <p:ph type="title"/>
          </p:nvPr>
        </p:nvSpPr>
        <p:spPr/>
        <p:txBody>
          <a:bodyPr vert="horz" lIns="91440" tIns="45720" rIns="91440" bIns="45720" rtlCol="0" anchor="ctr">
            <a:normAutofit/>
          </a:bodyPr>
          <a:lstStyle/>
          <a:p>
            <a:r>
              <a:rPr lang="en-US" b="1" kern="1200">
                <a:latin typeface="+mn-lt"/>
                <a:ea typeface="+mj-ea"/>
                <a:cs typeface="+mj-cs"/>
              </a:rPr>
              <a:t>Why Is Prediabetes Important?</a:t>
            </a:r>
          </a:p>
        </p:txBody>
      </p:sp>
      <p:sp>
        <p:nvSpPr>
          <p:cNvPr id="3" name="Content Placeholder 2">
            <a:extLst>
              <a:ext uri="{FF2B5EF4-FFF2-40B4-BE49-F238E27FC236}">
                <a16:creationId xmlns:a16="http://schemas.microsoft.com/office/drawing/2014/main" id="{BFE21535-6E82-9E48-BF56-025076E9B897}"/>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2800" dirty="0"/>
              <a:t>96 million people have prediabetes</a:t>
            </a:r>
          </a:p>
          <a:p>
            <a:pPr indent="-228600" defTabSz="914400"/>
            <a:r>
              <a:rPr lang="en-US" sz="2800" dirty="0"/>
              <a:t>Blood sugars are abnormal, but not high enough to be diagnosed with diabetes</a:t>
            </a:r>
          </a:p>
          <a:p>
            <a:pPr indent="-228600" defTabSz="914400"/>
            <a:r>
              <a:rPr lang="en-US" sz="2800" dirty="0"/>
              <a:t>Lifestyle can prevent over half of prediabetes cases converting to type 2 diabetes(and the complications that go with it!)</a:t>
            </a:r>
          </a:p>
          <a:p>
            <a:pPr indent="-228600" defTabSz="914400"/>
            <a:r>
              <a:rPr lang="en-US" sz="2800" dirty="0"/>
              <a:t>150 minutes of exercise/week, weight loss of 5-7%</a:t>
            </a:r>
          </a:p>
        </p:txBody>
      </p:sp>
      <p:sp>
        <p:nvSpPr>
          <p:cNvPr id="4" name="TextBox 3"/>
          <p:cNvSpPr txBox="1"/>
          <p:nvPr/>
        </p:nvSpPr>
        <p:spPr>
          <a:xfrm>
            <a:off x="4049486" y="6049889"/>
            <a:ext cx="7826694" cy="646331"/>
          </a:xfrm>
          <a:prstGeom prst="rect">
            <a:avLst/>
          </a:prstGeom>
          <a:noFill/>
        </p:spPr>
        <p:txBody>
          <a:bodyPr wrap="none" rtlCol="0">
            <a:spAutoFit/>
          </a:bodyPr>
          <a:lstStyle/>
          <a:p>
            <a:r>
              <a:rPr lang="en-US" dirty="0"/>
              <a:t>CDC Prediabetes - Your Chance to Prevent Type 2 Diabetes</a:t>
            </a:r>
          </a:p>
          <a:p>
            <a:r>
              <a:rPr lang="en-US" dirty="0">
                <a:hlinkClick r:id="rId3"/>
              </a:rPr>
              <a:t>https://www.cdc.gov/diabetes/basics/prediabetes.html</a:t>
            </a:r>
            <a:r>
              <a:rPr lang="en-US" dirty="0"/>
              <a:t> Accessed August 31,2023</a:t>
            </a:r>
          </a:p>
        </p:txBody>
      </p:sp>
    </p:spTree>
    <p:extLst>
      <p:ext uri="{BB962C8B-B14F-4D97-AF65-F5344CB8AC3E}">
        <p14:creationId xmlns:p14="http://schemas.microsoft.com/office/powerpoint/2010/main" val="28112153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F3C675D-4C1E-3844-B090-B80C5D51001B}"/>
              </a:ext>
            </a:extLst>
          </p:cNvPr>
          <p:cNvSpPr>
            <a:spLocks noGrp="1"/>
          </p:cNvSpPr>
          <p:nvPr>
            <p:ph type="title"/>
          </p:nvPr>
        </p:nvSpPr>
        <p:spPr/>
        <p:txBody>
          <a:bodyPr vert="horz" lIns="91440" tIns="45720" rIns="91440" bIns="45720" rtlCol="0" anchor="ctr">
            <a:normAutofit/>
          </a:bodyPr>
          <a:lstStyle/>
          <a:p>
            <a:r>
              <a:rPr lang="en-US" b="1" kern="1200">
                <a:latin typeface="+mn-lt"/>
                <a:ea typeface="+mj-ea"/>
                <a:cs typeface="+mj-cs"/>
              </a:rPr>
              <a:t>Lifestyle Interventions</a:t>
            </a:r>
          </a:p>
        </p:txBody>
      </p:sp>
      <p:sp>
        <p:nvSpPr>
          <p:cNvPr id="7" name="Text Placeholder 2">
            <a:extLst>
              <a:ext uri="{FF2B5EF4-FFF2-40B4-BE49-F238E27FC236}">
                <a16:creationId xmlns:a16="http://schemas.microsoft.com/office/drawing/2014/main" id="{4175324A-D2E2-C042-8B99-36E4DC740B57}"/>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lang="de-DE" sz="1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81019" indent="-228600">
              <a:lnSpc>
                <a:spcPct val="90000"/>
              </a:lnSpc>
              <a:buFont typeface="Arial" panose="020B0604020202020204" pitchFamily="34" charset="0"/>
              <a:buChar char="•"/>
            </a:pPr>
            <a:r>
              <a:rPr lang="en-US" sz="2600" dirty="0">
                <a:latin typeface="+mn-lt"/>
                <a:cs typeface="+mn-cs"/>
              </a:rPr>
              <a:t>Refer patients with prediabetes to an intensive behavioral lifestyle  intervention program modeled on the Diabetes Prevention Program (DPP) to achieve and </a:t>
            </a:r>
            <a:r>
              <a:rPr lang="en-US" sz="2600" b="1" dirty="0">
                <a:latin typeface="+mn-lt"/>
                <a:cs typeface="+mn-cs"/>
              </a:rPr>
              <a:t>maintain 7% loss of initial body weight and increase moderate intensity physical activity (such as brisk walking) to at least 150 min/week</a:t>
            </a:r>
            <a:r>
              <a:rPr lang="en-US" sz="2600" dirty="0">
                <a:latin typeface="+mn-lt"/>
                <a:cs typeface="+mn-cs"/>
              </a:rPr>
              <a:t>. Not all older adults will be able to do this</a:t>
            </a:r>
          </a:p>
          <a:p>
            <a:pPr marL="381019" indent="-228600">
              <a:lnSpc>
                <a:spcPct val="90000"/>
              </a:lnSpc>
              <a:buFont typeface="Arial" panose="020B0604020202020204" pitchFamily="34" charset="0"/>
              <a:buChar char="•"/>
            </a:pPr>
            <a:r>
              <a:rPr lang="en-US" sz="2600" dirty="0">
                <a:latin typeface="+mn-lt"/>
                <a:cs typeface="+mn-cs"/>
              </a:rPr>
              <a:t>A variety of eating patterns are acceptable for persons with prediabetes. </a:t>
            </a:r>
          </a:p>
          <a:p>
            <a:pPr marL="381019" indent="-228600">
              <a:lnSpc>
                <a:spcPct val="90000"/>
              </a:lnSpc>
              <a:buFont typeface="Arial" panose="020B0604020202020204" pitchFamily="34" charset="0"/>
              <a:buChar char="•"/>
            </a:pPr>
            <a:r>
              <a:rPr lang="en-US" sz="2600" dirty="0">
                <a:latin typeface="+mn-lt"/>
                <a:cs typeface="+mn-cs"/>
              </a:rPr>
              <a:t>Optimal nutrition and protein intake is recommended for older adults; regular exercise, including aerobic activity and resistance training, should be encouraged in all older adults who can safely engage in such activities</a:t>
            </a:r>
          </a:p>
        </p:txBody>
      </p:sp>
    </p:spTree>
    <p:extLst>
      <p:ext uri="{BB962C8B-B14F-4D97-AF65-F5344CB8AC3E}">
        <p14:creationId xmlns:p14="http://schemas.microsoft.com/office/powerpoint/2010/main" val="1028016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AB92-3A92-3B46-AF0C-62DA2E055292}"/>
              </a:ext>
            </a:extLst>
          </p:cNvPr>
          <p:cNvSpPr>
            <a:spLocks noGrp="1"/>
          </p:cNvSpPr>
          <p:nvPr>
            <p:ph type="title"/>
          </p:nvPr>
        </p:nvSpPr>
        <p:spPr/>
        <p:txBody>
          <a:bodyPr vert="horz" lIns="91440" tIns="45720" rIns="91440" bIns="45720" rtlCol="0" anchor="ctr">
            <a:normAutofit/>
          </a:bodyPr>
          <a:lstStyle/>
          <a:p>
            <a:r>
              <a:rPr lang="en-US" b="1" kern="1200">
                <a:latin typeface="+mn-lt"/>
                <a:ea typeface="+mj-ea"/>
                <a:cs typeface="+mj-cs"/>
              </a:rPr>
              <a:t>Evidence Supporting Diabetes Prevention</a:t>
            </a:r>
          </a:p>
        </p:txBody>
      </p:sp>
      <p:sp>
        <p:nvSpPr>
          <p:cNvPr id="3" name="Content Placeholder 2">
            <a:extLst>
              <a:ext uri="{FF2B5EF4-FFF2-40B4-BE49-F238E27FC236}">
                <a16:creationId xmlns:a16="http://schemas.microsoft.com/office/drawing/2014/main" id="{F7028C44-10EF-6A4C-B511-24E242998DA7}"/>
              </a:ext>
            </a:extLst>
          </p:cNvPr>
          <p:cNvSpPr txBox="1">
            <a:spLocks/>
          </p:cNvSpPr>
          <p:nvPr/>
        </p:nvSpPr>
        <p:spPr>
          <a:xfrm>
            <a:off x="838200" y="1825626"/>
            <a:ext cx="10515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2800"/>
              <a:t>Finnish Diabetes Prevention Study (DPS)</a:t>
            </a:r>
          </a:p>
          <a:p>
            <a:pPr marL="457223" lvl="1" indent="-228600" defTabSz="914400"/>
            <a:r>
              <a:rPr lang="en-US" sz="2800"/>
              <a:t>N Engl J Med 2001; 344:1343-1350</a:t>
            </a:r>
          </a:p>
          <a:p>
            <a:pPr marL="457223" lvl="1" indent="-228600" defTabSz="914400"/>
            <a:r>
              <a:rPr lang="en-US" sz="2800">
                <a:hlinkClick r:id="rId2"/>
              </a:rPr>
              <a:t>https://www.nejm.org/doi/full/10.1056/NEJM200105033441801</a:t>
            </a:r>
          </a:p>
          <a:p>
            <a:pPr indent="-228600" defTabSz="914400"/>
            <a:r>
              <a:rPr lang="en-US" sz="2800"/>
              <a:t>Diabetes Prevention Program (DPP)</a:t>
            </a:r>
          </a:p>
          <a:p>
            <a:pPr marL="457223" lvl="1" indent="-228600" defTabSz="914400"/>
            <a:r>
              <a:rPr lang="en-US" sz="2800"/>
              <a:t>N Engl J Med 2002; 346:393-403 </a:t>
            </a:r>
            <a:endParaRPr lang="en-US" sz="2800">
              <a:hlinkClick r:id="rId3"/>
            </a:endParaRPr>
          </a:p>
          <a:p>
            <a:pPr marL="457223" lvl="1" indent="-228600" defTabSz="914400"/>
            <a:r>
              <a:rPr lang="en-US" sz="2800">
                <a:hlinkClick r:id="rId2"/>
              </a:rPr>
              <a:t>https://www.nejm.org/doi/full/10.1056/NEJMoa012512</a:t>
            </a:r>
            <a:r>
              <a:rPr lang="en-US" sz="2800"/>
              <a:t> </a:t>
            </a:r>
          </a:p>
          <a:p>
            <a:pPr indent="-228600" defTabSz="914400"/>
            <a:endParaRPr lang="en-US" sz="2800"/>
          </a:p>
          <a:p>
            <a:pPr indent="-228600" defTabSz="914400"/>
            <a:endParaRPr lang="en-US" sz="2800"/>
          </a:p>
          <a:p>
            <a:pPr indent="-228600" defTabSz="914400"/>
            <a:endParaRPr lang="en-US" sz="2800"/>
          </a:p>
        </p:txBody>
      </p:sp>
    </p:spTree>
    <p:extLst>
      <p:ext uri="{BB962C8B-B14F-4D97-AF65-F5344CB8AC3E}">
        <p14:creationId xmlns:p14="http://schemas.microsoft.com/office/powerpoint/2010/main" val="2001284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1080714"/>
            <a:ext cx="10515600" cy="955223"/>
          </a:xfrm>
        </p:spPr>
        <p:txBody>
          <a:bodyPr/>
          <a:lstStyle/>
          <a:p>
            <a:r>
              <a:rPr lang="en-US" dirty="0">
                <a:solidFill>
                  <a:srgbClr val="CE1126"/>
                </a:solidFill>
              </a:rPr>
              <a:t>LEARNING OBJECTIVES</a:t>
            </a:r>
          </a:p>
        </p:txBody>
      </p:sp>
      <p:sp>
        <p:nvSpPr>
          <p:cNvPr id="6" name="Content Placeholder 5"/>
          <p:cNvSpPr>
            <a:spLocks noGrp="1"/>
          </p:cNvSpPr>
          <p:nvPr>
            <p:ph idx="1"/>
          </p:nvPr>
        </p:nvSpPr>
        <p:spPr>
          <a:xfrm>
            <a:off x="838200" y="2154809"/>
            <a:ext cx="10515600" cy="4351338"/>
          </a:xfrm>
        </p:spPr>
        <p:txBody>
          <a:bodyPr>
            <a:normAutofit lnSpcReduction="10000"/>
          </a:bodyPr>
          <a:lstStyle/>
          <a:p>
            <a:pPr marL="45720" indent="0">
              <a:buNone/>
            </a:pPr>
            <a:r>
              <a:rPr lang="en-US" b="1" dirty="0"/>
              <a:t>At the conclusion of this activity, the participant will be able to:</a:t>
            </a:r>
          </a:p>
          <a:p>
            <a:pPr marL="514350" indent="-514350">
              <a:buFont typeface="+mj-lt"/>
              <a:buAutoNum type="arabicPeriod"/>
            </a:pPr>
            <a:r>
              <a:rPr lang="en-US" dirty="0"/>
              <a:t>Identify individualized patient targets and therapeutic approaches for diabetes management in older adults. </a:t>
            </a:r>
          </a:p>
          <a:p>
            <a:pPr marL="514350" indent="-514350">
              <a:buFont typeface="+mj-lt"/>
              <a:buAutoNum type="arabicPeriod"/>
            </a:pPr>
            <a:r>
              <a:rPr lang="en-US" dirty="0"/>
              <a:t>Recognize geriatric syndromes, musculoskeletal impairments and comorbidities in older adults that may adversely impact diabetes self-management and quality of life. </a:t>
            </a:r>
          </a:p>
          <a:p>
            <a:pPr marL="514350" indent="-514350">
              <a:buFont typeface="+mj-lt"/>
              <a:buAutoNum type="arabicPeriod"/>
            </a:pPr>
            <a:r>
              <a:rPr lang="en-US" dirty="0"/>
              <a:t>Apply current research to best reach optimal prescription of exercise-based interventions in older adults with diabetes.</a:t>
            </a:r>
          </a:p>
          <a:p>
            <a:pPr marL="514350" indent="-514350">
              <a:buFont typeface="+mj-lt"/>
              <a:buAutoNum type="arabicPeriod"/>
            </a:pPr>
            <a:r>
              <a:rPr lang="en-US" dirty="0"/>
              <a:t>Integrate an effective team-based clinical approach in the management of patients with diabetes.</a:t>
            </a:r>
          </a:p>
          <a:p>
            <a:endParaRPr lang="en-US" dirty="0"/>
          </a:p>
        </p:txBody>
      </p:sp>
      <p:pic>
        <p:nvPicPr>
          <p:cNvPr id="11" name="Picture 10">
            <a:extLst>
              <a:ext uri="{FF2B5EF4-FFF2-40B4-BE49-F238E27FC236}">
                <a16:creationId xmlns:a16="http://schemas.microsoft.com/office/drawing/2014/main" id="{BC13C4A0-A797-104F-B185-01E94726CDD6}"/>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6425975"/>
            <a:ext cx="12192000" cy="432025"/>
          </a:xfrm>
          <a:prstGeom prst="rect">
            <a:avLst/>
          </a:prstGeom>
        </p:spPr>
      </p:pic>
    </p:spTree>
    <p:extLst>
      <p:ext uri="{BB962C8B-B14F-4D97-AF65-F5344CB8AC3E}">
        <p14:creationId xmlns:p14="http://schemas.microsoft.com/office/powerpoint/2010/main" val="15832570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FE2E8-BF78-4E7A-8473-DB89A680C129}"/>
              </a:ext>
            </a:extLst>
          </p:cNvPr>
          <p:cNvSpPr>
            <a:spLocks noGrp="1"/>
          </p:cNvSpPr>
          <p:nvPr>
            <p:ph type="title"/>
          </p:nvPr>
        </p:nvSpPr>
        <p:spPr/>
        <p:txBody>
          <a:bodyPr anchor="ctr">
            <a:normAutofit/>
          </a:bodyPr>
          <a:lstStyle/>
          <a:p>
            <a:r>
              <a:rPr lang="en-US" sz="3100" dirty="0"/>
              <a:t>Screening and treatment for comorbidities</a:t>
            </a:r>
            <a:br>
              <a:rPr lang="en-US" sz="3100" dirty="0"/>
            </a:br>
            <a:r>
              <a:rPr lang="en-US" sz="3100" dirty="0"/>
              <a:t>in older adults</a:t>
            </a:r>
          </a:p>
        </p:txBody>
      </p:sp>
      <p:sp>
        <p:nvSpPr>
          <p:cNvPr id="6" name="Content Placeholder 2">
            <a:extLst>
              <a:ext uri="{FF2B5EF4-FFF2-40B4-BE49-F238E27FC236}">
                <a16:creationId xmlns:a16="http://schemas.microsoft.com/office/drawing/2014/main" id="{66CBA43E-4C84-1645-A555-A39721FEA1BD}"/>
              </a:ext>
            </a:extLst>
          </p:cNvPr>
          <p:cNvSpPr txBox="1">
            <a:spLocks/>
          </p:cNvSpPr>
          <p:nvPr/>
        </p:nvSpPr>
        <p:spPr>
          <a:xfrm>
            <a:off x="951152" y="2054890"/>
            <a:ext cx="4768999" cy="4070709"/>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800" dirty="0"/>
              <a:t>Neurocognitive dysfunction</a:t>
            </a:r>
          </a:p>
          <a:p>
            <a:r>
              <a:rPr lang="en-US" sz="2800" dirty="0"/>
              <a:t>Psychiatric conditions</a:t>
            </a:r>
          </a:p>
          <a:p>
            <a:r>
              <a:rPr lang="en-US" sz="2800" dirty="0"/>
              <a:t>Cardiovascular disease</a:t>
            </a:r>
          </a:p>
          <a:p>
            <a:r>
              <a:rPr lang="en-US" sz="2800" dirty="0"/>
              <a:t>Cerebrovascular disease</a:t>
            </a:r>
          </a:p>
          <a:p>
            <a:r>
              <a:rPr lang="en-US" sz="2800" dirty="0"/>
              <a:t>Hypertension</a:t>
            </a:r>
          </a:p>
          <a:p>
            <a:r>
              <a:rPr lang="en-US" sz="2800" dirty="0"/>
              <a:t>Renal disease</a:t>
            </a:r>
          </a:p>
          <a:p>
            <a:pPr marL="0" indent="0">
              <a:buNone/>
            </a:pPr>
            <a:endParaRPr lang="en-US" sz="2800" dirty="0"/>
          </a:p>
        </p:txBody>
      </p:sp>
      <p:sp>
        <p:nvSpPr>
          <p:cNvPr id="8" name="Content Placeholder 2">
            <a:extLst>
              <a:ext uri="{FF2B5EF4-FFF2-40B4-BE49-F238E27FC236}">
                <a16:creationId xmlns:a16="http://schemas.microsoft.com/office/drawing/2014/main" id="{3B635775-F631-5147-B88E-9B85BD1109FB}"/>
              </a:ext>
            </a:extLst>
          </p:cNvPr>
          <p:cNvSpPr txBox="1">
            <a:spLocks/>
          </p:cNvSpPr>
          <p:nvPr/>
        </p:nvSpPr>
        <p:spPr>
          <a:xfrm>
            <a:off x="6503922" y="2054890"/>
            <a:ext cx="4719236" cy="4070709"/>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800" dirty="0"/>
              <a:t>Musculoskeletal conditions</a:t>
            </a:r>
          </a:p>
          <a:p>
            <a:r>
              <a:rPr lang="en-US" sz="2800" dirty="0"/>
              <a:t>Neuropathy</a:t>
            </a:r>
          </a:p>
          <a:p>
            <a:r>
              <a:rPr lang="en-US" sz="2800" dirty="0"/>
              <a:t>Vision </a:t>
            </a:r>
          </a:p>
          <a:p>
            <a:endParaRPr lang="en-US" sz="2800" dirty="0"/>
          </a:p>
          <a:p>
            <a:pPr marL="0" indent="0">
              <a:buNone/>
            </a:pPr>
            <a:r>
              <a:rPr lang="en-US" sz="2800" dirty="0"/>
              <a:t>Any provider can stay aware of any or all of these in appropriate settings</a:t>
            </a:r>
          </a:p>
          <a:p>
            <a:endParaRPr lang="en-US" sz="2800" dirty="0"/>
          </a:p>
        </p:txBody>
      </p:sp>
    </p:spTree>
    <p:extLst>
      <p:ext uri="{BB962C8B-B14F-4D97-AF65-F5344CB8AC3E}">
        <p14:creationId xmlns:p14="http://schemas.microsoft.com/office/powerpoint/2010/main" val="40888846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2D7D4F4-0F50-9B42-9A75-296BDBA55AA5}"/>
              </a:ext>
            </a:extLst>
          </p:cNvPr>
          <p:cNvSpPr>
            <a:spLocks noGrp="1"/>
          </p:cNvSpPr>
          <p:nvPr>
            <p:ph type="title"/>
          </p:nvPr>
        </p:nvSpPr>
        <p:spPr/>
        <p:txBody>
          <a:bodyPr vert="horz" lIns="91440" tIns="45720" rIns="91440" bIns="45720" rtlCol="0" anchor="ctr">
            <a:normAutofit/>
          </a:bodyPr>
          <a:lstStyle/>
          <a:p>
            <a:r>
              <a:rPr lang="en-US" sz="3700" b="1" kern="1200">
                <a:latin typeface="+mn-lt"/>
                <a:ea typeface="+mj-ea"/>
                <a:cs typeface="+mj-cs"/>
              </a:rPr>
              <a:t>Older Adults with Diabetes are also at High Risk for:</a:t>
            </a:r>
          </a:p>
        </p:txBody>
      </p:sp>
      <p:sp>
        <p:nvSpPr>
          <p:cNvPr id="8" name="Content Placeholder 2">
            <a:extLst>
              <a:ext uri="{FF2B5EF4-FFF2-40B4-BE49-F238E27FC236}">
                <a16:creationId xmlns:a16="http://schemas.microsoft.com/office/drawing/2014/main" id="{08B55568-9B73-364B-A374-42C4A3D2C9A7}"/>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2800" dirty="0"/>
              <a:t>Polypharmacy </a:t>
            </a:r>
          </a:p>
          <a:p>
            <a:pPr indent="-228600" defTabSz="914400"/>
            <a:r>
              <a:rPr lang="en-US" sz="2800" dirty="0"/>
              <a:t>Urinary incontinence </a:t>
            </a:r>
          </a:p>
          <a:p>
            <a:pPr indent="-228600" defTabSz="914400"/>
            <a:r>
              <a:rPr lang="en-US" sz="2800" dirty="0"/>
              <a:t>Persistent pain- neuropathic, arthritis</a:t>
            </a:r>
          </a:p>
          <a:p>
            <a:pPr indent="-228600" defTabSz="914400"/>
            <a:r>
              <a:rPr lang="en-US" sz="2800" dirty="0"/>
              <a:t>Vision impairment</a:t>
            </a:r>
          </a:p>
          <a:p>
            <a:pPr indent="-228600" defTabSz="914400"/>
            <a:r>
              <a:rPr lang="en-US" sz="2800" dirty="0"/>
              <a:t>Hearing impairment</a:t>
            </a:r>
          </a:p>
          <a:p>
            <a:pPr indent="-228600" defTabSz="914400"/>
            <a:r>
              <a:rPr lang="en-US" sz="2800" dirty="0"/>
              <a:t>Falls</a:t>
            </a:r>
          </a:p>
        </p:txBody>
      </p:sp>
    </p:spTree>
    <p:extLst>
      <p:ext uri="{BB962C8B-B14F-4D97-AF65-F5344CB8AC3E}">
        <p14:creationId xmlns:p14="http://schemas.microsoft.com/office/powerpoint/2010/main" val="11679141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74F132A-8E1E-1D46-8225-2F4704725CA0}"/>
              </a:ext>
            </a:extLst>
          </p:cNvPr>
          <p:cNvSpPr>
            <a:spLocks noGrp="1"/>
          </p:cNvSpPr>
          <p:nvPr>
            <p:ph type="title"/>
          </p:nvPr>
        </p:nvSpPr>
        <p:spPr/>
        <p:txBody>
          <a:bodyPr vert="horz" lIns="91440" tIns="45720" rIns="91440" bIns="45720" rtlCol="0" anchor="ctr">
            <a:normAutofit/>
          </a:bodyPr>
          <a:lstStyle/>
          <a:p>
            <a:r>
              <a:rPr lang="en-US" sz="3700" b="1" kern="1200">
                <a:latin typeface="+mn-lt"/>
                <a:ea typeface="+mj-ea"/>
                <a:cs typeface="+mj-cs"/>
              </a:rPr>
              <a:t>Neurocognitive Dysfunction/Psychiatric Conditions</a:t>
            </a:r>
          </a:p>
        </p:txBody>
      </p:sp>
      <p:sp>
        <p:nvSpPr>
          <p:cNvPr id="9" name="Content Placeholder 2">
            <a:extLst>
              <a:ext uri="{FF2B5EF4-FFF2-40B4-BE49-F238E27FC236}">
                <a16:creationId xmlns:a16="http://schemas.microsoft.com/office/drawing/2014/main" id="{EAEEDCC9-F15D-4241-ABF0-62FADAF405BF}"/>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2800" dirty="0"/>
              <a:t>Dementia/Cognitive Impairment</a:t>
            </a:r>
            <a:endParaRPr lang="en-US" sz="2800"/>
          </a:p>
          <a:p>
            <a:pPr lvl="1" indent="-228600" defTabSz="914400"/>
            <a:r>
              <a:rPr lang="en-US" sz="2800"/>
              <a:t>Screening for early detection of mild cognitive impairment or dementia should be performed for adults 65 years of age or older at the initial visit and annually as appropriate</a:t>
            </a:r>
          </a:p>
        </p:txBody>
      </p:sp>
    </p:spTree>
    <p:extLst>
      <p:ext uri="{BB962C8B-B14F-4D97-AF65-F5344CB8AC3E}">
        <p14:creationId xmlns:p14="http://schemas.microsoft.com/office/powerpoint/2010/main" val="27807257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A6434AA-A9DC-734F-8BFD-ADDF344573D8}"/>
              </a:ext>
            </a:extLst>
          </p:cNvPr>
          <p:cNvSpPr txBox="1">
            <a:spLocks/>
          </p:cNvSpPr>
          <p:nvPr/>
        </p:nvSpPr>
        <p:spPr>
          <a:xfrm>
            <a:off x="6692290" y="948618"/>
            <a:ext cx="5213573" cy="1325563"/>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b="1" kern="1200">
                <a:solidFill>
                  <a:srgbClr val="CE1126"/>
                </a:solidFill>
                <a:latin typeface="+mn-lt"/>
                <a:ea typeface="+mj-ea"/>
                <a:cs typeface="+mj-cs"/>
              </a:defRPr>
            </a:lvl1pPr>
          </a:lstStyle>
          <a:p>
            <a:r>
              <a:rPr lang="en-US" sz="4000"/>
              <a:t>Role of the Physical Therapist in Diabetes Care: Screening</a:t>
            </a:r>
            <a:endParaRPr lang="en-US" sz="4000" dirty="0"/>
          </a:p>
        </p:txBody>
      </p:sp>
      <p:sp>
        <p:nvSpPr>
          <p:cNvPr id="5" name="Content Placeholder 2">
            <a:extLst>
              <a:ext uri="{FF2B5EF4-FFF2-40B4-BE49-F238E27FC236}">
                <a16:creationId xmlns:a16="http://schemas.microsoft.com/office/drawing/2014/main" id="{6B59BC37-E19E-DD4E-A04A-F21E34087DBA}"/>
              </a:ext>
            </a:extLst>
          </p:cNvPr>
          <p:cNvSpPr txBox="1">
            <a:spLocks/>
          </p:cNvSpPr>
          <p:nvPr/>
        </p:nvSpPr>
        <p:spPr>
          <a:xfrm>
            <a:off x="6654966" y="2501338"/>
            <a:ext cx="4989638" cy="4070709"/>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800" dirty="0"/>
              <a:t>Regularly screen for diabetes-related complications and educate patient on their risk</a:t>
            </a:r>
          </a:p>
          <a:p>
            <a:pPr lvl="1"/>
            <a:r>
              <a:rPr lang="en-US" sz="2400" dirty="0"/>
              <a:t>Psychosocial factors</a:t>
            </a:r>
          </a:p>
          <a:p>
            <a:pPr lvl="2"/>
            <a:r>
              <a:rPr lang="en-US" sz="2000" dirty="0"/>
              <a:t>Depression</a:t>
            </a:r>
          </a:p>
          <a:p>
            <a:pPr lvl="2"/>
            <a:r>
              <a:rPr lang="en-US" sz="2000" dirty="0"/>
              <a:t>Anxiety disorders</a:t>
            </a:r>
          </a:p>
          <a:p>
            <a:pPr lvl="2"/>
            <a:r>
              <a:rPr lang="en-US" sz="2000" dirty="0"/>
              <a:t>Disordered eating</a:t>
            </a:r>
          </a:p>
          <a:p>
            <a:pPr lvl="2"/>
            <a:r>
              <a:rPr lang="en-US" sz="2000" dirty="0"/>
              <a:t>Dementia/cognitive disorders</a:t>
            </a:r>
          </a:p>
          <a:p>
            <a:pPr marL="0" indent="0">
              <a:buNone/>
            </a:pPr>
            <a:endParaRPr lang="en-US" sz="2800" dirty="0"/>
          </a:p>
        </p:txBody>
      </p:sp>
      <p:pic>
        <p:nvPicPr>
          <p:cNvPr id="6" name="Picture 5">
            <a:extLst>
              <a:ext uri="{FF2B5EF4-FFF2-40B4-BE49-F238E27FC236}">
                <a16:creationId xmlns:a16="http://schemas.microsoft.com/office/drawing/2014/main" id="{B00845D0-F14D-9845-99E6-956CEB6E1F51}"/>
              </a:ext>
            </a:extLst>
          </p:cNvPr>
          <p:cNvPicPr>
            <a:picLocks noChangeAspect="1"/>
          </p:cNvPicPr>
          <p:nvPr/>
        </p:nvPicPr>
        <p:blipFill>
          <a:blip r:embed="rId3"/>
          <a:stretch>
            <a:fillRect/>
          </a:stretch>
        </p:blipFill>
        <p:spPr>
          <a:xfrm>
            <a:off x="74644" y="376440"/>
            <a:ext cx="6256763" cy="6122826"/>
          </a:xfrm>
          <a:prstGeom prst="rect">
            <a:avLst/>
          </a:prstGeom>
        </p:spPr>
      </p:pic>
      <p:sp>
        <p:nvSpPr>
          <p:cNvPr id="7" name="TextBox 6">
            <a:extLst>
              <a:ext uri="{FF2B5EF4-FFF2-40B4-BE49-F238E27FC236}">
                <a16:creationId xmlns:a16="http://schemas.microsoft.com/office/drawing/2014/main" id="{DEC26770-875A-BD4F-B703-199F676A74E6}"/>
              </a:ext>
            </a:extLst>
          </p:cNvPr>
          <p:cNvSpPr txBox="1"/>
          <p:nvPr/>
        </p:nvSpPr>
        <p:spPr>
          <a:xfrm>
            <a:off x="74644" y="6583509"/>
            <a:ext cx="3906418" cy="276999"/>
          </a:xfrm>
          <a:prstGeom prst="rect">
            <a:avLst/>
          </a:prstGeom>
          <a:noFill/>
        </p:spPr>
        <p:txBody>
          <a:bodyPr wrap="square" rtlCol="0">
            <a:spAutoFit/>
          </a:bodyPr>
          <a:lstStyle/>
          <a:p>
            <a:r>
              <a:rPr lang="en-US" sz="1200" b="1" dirty="0"/>
              <a:t>Table from Harris MH, </a:t>
            </a:r>
            <a:r>
              <a:rPr lang="en-US" sz="1200" b="1" dirty="0" err="1"/>
              <a:t>Schootman</a:t>
            </a:r>
            <a:r>
              <a:rPr lang="en-US" sz="1200" b="1" dirty="0"/>
              <a:t> M JOSPT 2020</a:t>
            </a:r>
          </a:p>
        </p:txBody>
      </p:sp>
    </p:spTree>
    <p:extLst>
      <p:ext uri="{BB962C8B-B14F-4D97-AF65-F5344CB8AC3E}">
        <p14:creationId xmlns:p14="http://schemas.microsoft.com/office/powerpoint/2010/main" val="29719818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AC06657-3A10-8B4C-8DC2-21A9DE84DBF8}"/>
              </a:ext>
            </a:extLst>
          </p:cNvPr>
          <p:cNvSpPr txBox="1">
            <a:spLocks/>
          </p:cNvSpPr>
          <p:nvPr/>
        </p:nvSpPr>
        <p:spPr>
          <a:xfrm>
            <a:off x="7124249" y="1228856"/>
            <a:ext cx="5067751" cy="1325563"/>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b="1" kern="1200">
                <a:solidFill>
                  <a:srgbClr val="CE1126"/>
                </a:solidFill>
                <a:latin typeface="+mn-lt"/>
                <a:ea typeface="+mj-ea"/>
                <a:cs typeface="+mj-cs"/>
              </a:defRPr>
            </a:lvl1pPr>
          </a:lstStyle>
          <a:p>
            <a:r>
              <a:rPr lang="en-US" sz="4000"/>
              <a:t>Role of the Physical Therapist in Diabetes Care: Screening</a:t>
            </a:r>
            <a:endParaRPr lang="en-US" sz="4000" dirty="0"/>
          </a:p>
        </p:txBody>
      </p:sp>
      <p:sp>
        <p:nvSpPr>
          <p:cNvPr id="5" name="Content Placeholder 2">
            <a:extLst>
              <a:ext uri="{FF2B5EF4-FFF2-40B4-BE49-F238E27FC236}">
                <a16:creationId xmlns:a16="http://schemas.microsoft.com/office/drawing/2014/main" id="{ECD0159F-8369-4F4C-9B33-DA49124DC6C5}"/>
              </a:ext>
            </a:extLst>
          </p:cNvPr>
          <p:cNvSpPr txBox="1">
            <a:spLocks/>
          </p:cNvSpPr>
          <p:nvPr/>
        </p:nvSpPr>
        <p:spPr>
          <a:xfrm>
            <a:off x="7124248" y="2788425"/>
            <a:ext cx="4960089" cy="4070709"/>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800" dirty="0"/>
              <a:t>Regularly screen for diabetes-related complications and educate patient on their risk</a:t>
            </a:r>
          </a:p>
          <a:p>
            <a:pPr lvl="1"/>
            <a:r>
              <a:rPr lang="en-US" sz="2400" dirty="0"/>
              <a:t>Socioeconomic factors</a:t>
            </a:r>
          </a:p>
          <a:p>
            <a:pPr lvl="1"/>
            <a:r>
              <a:rPr lang="en-US" sz="2400" dirty="0"/>
              <a:t>General complications</a:t>
            </a:r>
          </a:p>
          <a:p>
            <a:pPr marL="0" indent="0">
              <a:buNone/>
            </a:pPr>
            <a:endParaRPr lang="en-US" sz="2800" dirty="0"/>
          </a:p>
        </p:txBody>
      </p:sp>
      <p:grpSp>
        <p:nvGrpSpPr>
          <p:cNvPr id="6" name="Group 5">
            <a:extLst>
              <a:ext uri="{FF2B5EF4-FFF2-40B4-BE49-F238E27FC236}">
                <a16:creationId xmlns:a16="http://schemas.microsoft.com/office/drawing/2014/main" id="{D5E18F38-EE0C-9E49-ACAE-98B91BB65084}"/>
              </a:ext>
            </a:extLst>
          </p:cNvPr>
          <p:cNvGrpSpPr/>
          <p:nvPr/>
        </p:nvGrpSpPr>
        <p:grpSpPr>
          <a:xfrm>
            <a:off x="393766" y="948560"/>
            <a:ext cx="6730482" cy="5739903"/>
            <a:chOff x="237542" y="1563417"/>
            <a:chExt cx="9426910" cy="7102421"/>
          </a:xfrm>
        </p:grpSpPr>
        <p:pic>
          <p:nvPicPr>
            <p:cNvPr id="7" name="Picture 6">
              <a:extLst>
                <a:ext uri="{FF2B5EF4-FFF2-40B4-BE49-F238E27FC236}">
                  <a16:creationId xmlns:a16="http://schemas.microsoft.com/office/drawing/2014/main" id="{38977F8A-0115-FB4B-87AE-610606D5FB20}"/>
                </a:ext>
              </a:extLst>
            </p:cNvPr>
            <p:cNvPicPr>
              <a:picLocks noChangeAspect="1"/>
            </p:cNvPicPr>
            <p:nvPr/>
          </p:nvPicPr>
          <p:blipFill>
            <a:blip r:embed="rId3"/>
            <a:stretch>
              <a:fillRect/>
            </a:stretch>
          </p:blipFill>
          <p:spPr>
            <a:xfrm>
              <a:off x="237542" y="3909140"/>
              <a:ext cx="9426910" cy="4756698"/>
            </a:xfrm>
            <a:prstGeom prst="rect">
              <a:avLst/>
            </a:prstGeom>
          </p:spPr>
        </p:pic>
        <p:pic>
          <p:nvPicPr>
            <p:cNvPr id="8" name="Picture 7">
              <a:extLst>
                <a:ext uri="{FF2B5EF4-FFF2-40B4-BE49-F238E27FC236}">
                  <a16:creationId xmlns:a16="http://schemas.microsoft.com/office/drawing/2014/main" id="{EAD8F682-CF78-D14F-80BE-03BC29984854}"/>
                </a:ext>
              </a:extLst>
            </p:cNvPr>
            <p:cNvPicPr>
              <a:picLocks noChangeAspect="1"/>
            </p:cNvPicPr>
            <p:nvPr/>
          </p:nvPicPr>
          <p:blipFill>
            <a:blip r:embed="rId4"/>
            <a:stretch>
              <a:fillRect/>
            </a:stretch>
          </p:blipFill>
          <p:spPr>
            <a:xfrm>
              <a:off x="237542" y="1563417"/>
              <a:ext cx="9426910" cy="2392763"/>
            </a:xfrm>
            <a:prstGeom prst="rect">
              <a:avLst/>
            </a:prstGeom>
          </p:spPr>
        </p:pic>
      </p:grpSp>
      <p:sp>
        <p:nvSpPr>
          <p:cNvPr id="9" name="TextBox 8">
            <a:extLst>
              <a:ext uri="{FF2B5EF4-FFF2-40B4-BE49-F238E27FC236}">
                <a16:creationId xmlns:a16="http://schemas.microsoft.com/office/drawing/2014/main" id="{0F695C2A-3E8F-5E47-BA1C-A652D0AF9965}"/>
              </a:ext>
            </a:extLst>
          </p:cNvPr>
          <p:cNvSpPr txBox="1"/>
          <p:nvPr/>
        </p:nvSpPr>
        <p:spPr>
          <a:xfrm>
            <a:off x="393766" y="6635299"/>
            <a:ext cx="4300875" cy="276999"/>
          </a:xfrm>
          <a:prstGeom prst="rect">
            <a:avLst/>
          </a:prstGeom>
          <a:noFill/>
        </p:spPr>
        <p:txBody>
          <a:bodyPr wrap="square" rtlCol="0">
            <a:spAutoFit/>
          </a:bodyPr>
          <a:lstStyle/>
          <a:p>
            <a:r>
              <a:rPr lang="en-US" sz="1200" b="1" dirty="0"/>
              <a:t>Table from Harris MH, </a:t>
            </a:r>
            <a:r>
              <a:rPr lang="en-US" sz="1200" b="1" dirty="0" err="1"/>
              <a:t>Schootman</a:t>
            </a:r>
            <a:r>
              <a:rPr lang="en-US" sz="1200" b="1" dirty="0"/>
              <a:t> M JOSPT 2020</a:t>
            </a:r>
          </a:p>
        </p:txBody>
      </p:sp>
    </p:spTree>
    <p:extLst>
      <p:ext uri="{BB962C8B-B14F-4D97-AF65-F5344CB8AC3E}">
        <p14:creationId xmlns:p14="http://schemas.microsoft.com/office/powerpoint/2010/main" val="22030218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97796-D4B0-7F4C-B5E2-D33CCD68E8CE}"/>
              </a:ext>
            </a:extLst>
          </p:cNvPr>
          <p:cNvSpPr>
            <a:spLocks noGrp="1"/>
          </p:cNvSpPr>
          <p:nvPr>
            <p:ph type="title"/>
          </p:nvPr>
        </p:nvSpPr>
        <p:spPr/>
        <p:txBody>
          <a:bodyPr/>
          <a:lstStyle/>
          <a:p>
            <a:endParaRPr lang="en-US"/>
          </a:p>
        </p:txBody>
      </p:sp>
      <p:sp>
        <p:nvSpPr>
          <p:cNvPr id="4" name="Title 1">
            <a:extLst>
              <a:ext uri="{FF2B5EF4-FFF2-40B4-BE49-F238E27FC236}">
                <a16:creationId xmlns:a16="http://schemas.microsoft.com/office/drawing/2014/main" id="{5C71B99F-A8B7-9D42-9E91-EADFC33736D8}"/>
              </a:ext>
            </a:extLst>
          </p:cNvPr>
          <p:cNvSpPr txBox="1">
            <a:spLocks/>
          </p:cNvSpPr>
          <p:nvPr/>
        </p:nvSpPr>
        <p:spPr>
          <a:xfrm>
            <a:off x="7322775" y="965735"/>
            <a:ext cx="4869225" cy="1325563"/>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b="1" kern="1200">
                <a:solidFill>
                  <a:srgbClr val="CE1126"/>
                </a:solidFill>
                <a:latin typeface="+mn-lt"/>
                <a:ea typeface="+mj-ea"/>
                <a:cs typeface="+mj-cs"/>
              </a:defRPr>
            </a:lvl1pPr>
          </a:lstStyle>
          <a:p>
            <a:r>
              <a:rPr lang="en-US" sz="4000" dirty="0"/>
              <a:t>Role of the Physical Therapist in Diabetes Care: Screening</a:t>
            </a:r>
          </a:p>
        </p:txBody>
      </p:sp>
      <p:sp>
        <p:nvSpPr>
          <p:cNvPr id="5" name="Content Placeholder 2">
            <a:extLst>
              <a:ext uri="{FF2B5EF4-FFF2-40B4-BE49-F238E27FC236}">
                <a16:creationId xmlns:a16="http://schemas.microsoft.com/office/drawing/2014/main" id="{DF6E7E87-4E5C-5443-A243-664AA872E075}"/>
              </a:ext>
            </a:extLst>
          </p:cNvPr>
          <p:cNvSpPr txBox="1">
            <a:spLocks/>
          </p:cNvSpPr>
          <p:nvPr/>
        </p:nvSpPr>
        <p:spPr>
          <a:xfrm>
            <a:off x="7074752" y="2386630"/>
            <a:ext cx="4781388" cy="4070709"/>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800" dirty="0"/>
              <a:t>Regularly screen for diabetes-related complications and educate patient on their risk</a:t>
            </a:r>
          </a:p>
          <a:p>
            <a:pPr lvl="1"/>
            <a:r>
              <a:rPr lang="en-US" sz="2400" dirty="0"/>
              <a:t>Cardiovascular complications</a:t>
            </a:r>
          </a:p>
          <a:p>
            <a:pPr lvl="2"/>
            <a:r>
              <a:rPr lang="en-US" sz="2000" dirty="0"/>
              <a:t>Peripheral vascular disease</a:t>
            </a:r>
          </a:p>
          <a:p>
            <a:pPr lvl="2"/>
            <a:r>
              <a:rPr lang="en-US" sz="2000" dirty="0"/>
              <a:t>Eye disease</a:t>
            </a:r>
          </a:p>
          <a:p>
            <a:pPr lvl="2"/>
            <a:r>
              <a:rPr lang="en-US" sz="2000" dirty="0"/>
              <a:t>Autonomic neuropathy</a:t>
            </a:r>
          </a:p>
          <a:p>
            <a:pPr marL="0" indent="0">
              <a:buNone/>
            </a:pPr>
            <a:endParaRPr lang="en-US" sz="2800" dirty="0"/>
          </a:p>
        </p:txBody>
      </p:sp>
      <p:pic>
        <p:nvPicPr>
          <p:cNvPr id="6" name="Picture 5">
            <a:extLst>
              <a:ext uri="{FF2B5EF4-FFF2-40B4-BE49-F238E27FC236}">
                <a16:creationId xmlns:a16="http://schemas.microsoft.com/office/drawing/2014/main" id="{C07E903F-EB50-334C-BA9F-3C69DAD13D49}"/>
              </a:ext>
            </a:extLst>
          </p:cNvPr>
          <p:cNvPicPr>
            <a:picLocks noChangeAspect="1"/>
          </p:cNvPicPr>
          <p:nvPr/>
        </p:nvPicPr>
        <p:blipFill>
          <a:blip r:embed="rId3"/>
          <a:stretch>
            <a:fillRect/>
          </a:stretch>
        </p:blipFill>
        <p:spPr>
          <a:xfrm>
            <a:off x="0" y="817393"/>
            <a:ext cx="6933125" cy="5692955"/>
          </a:xfrm>
          <a:prstGeom prst="rect">
            <a:avLst/>
          </a:prstGeom>
        </p:spPr>
      </p:pic>
      <p:sp>
        <p:nvSpPr>
          <p:cNvPr id="7" name="TextBox 6">
            <a:extLst>
              <a:ext uri="{FF2B5EF4-FFF2-40B4-BE49-F238E27FC236}">
                <a16:creationId xmlns:a16="http://schemas.microsoft.com/office/drawing/2014/main" id="{54CF4B2E-12AF-DF45-96CB-BF1896B56FDE}"/>
              </a:ext>
            </a:extLst>
          </p:cNvPr>
          <p:cNvSpPr txBox="1"/>
          <p:nvPr/>
        </p:nvSpPr>
        <p:spPr>
          <a:xfrm>
            <a:off x="116549" y="6510348"/>
            <a:ext cx="4145924" cy="276999"/>
          </a:xfrm>
          <a:prstGeom prst="rect">
            <a:avLst/>
          </a:prstGeom>
          <a:noFill/>
        </p:spPr>
        <p:txBody>
          <a:bodyPr wrap="square" rtlCol="0">
            <a:spAutoFit/>
          </a:bodyPr>
          <a:lstStyle/>
          <a:p>
            <a:r>
              <a:rPr lang="en-US" sz="1200" b="1" dirty="0"/>
              <a:t>Table from Harris MH, </a:t>
            </a:r>
            <a:r>
              <a:rPr lang="en-US" sz="1200" b="1" dirty="0" err="1"/>
              <a:t>Schootman</a:t>
            </a:r>
            <a:r>
              <a:rPr lang="en-US" sz="1200" b="1" dirty="0"/>
              <a:t> M JOSPT 2020</a:t>
            </a:r>
          </a:p>
        </p:txBody>
      </p:sp>
    </p:spTree>
    <p:extLst>
      <p:ext uri="{BB962C8B-B14F-4D97-AF65-F5344CB8AC3E}">
        <p14:creationId xmlns:p14="http://schemas.microsoft.com/office/powerpoint/2010/main" val="5347041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C5F4D-8FAD-F447-B548-FFD500603BA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6F5C180-EF41-2446-B501-47CEF2FB5D40}"/>
              </a:ext>
            </a:extLst>
          </p:cNvPr>
          <p:cNvSpPr>
            <a:spLocks noGrp="1"/>
          </p:cNvSpPr>
          <p:nvPr>
            <p:ph idx="1"/>
          </p:nvPr>
        </p:nvSpPr>
        <p:spPr/>
        <p:txBody>
          <a:bodyPr/>
          <a:lstStyle/>
          <a:p>
            <a:endParaRPr lang="en-US"/>
          </a:p>
        </p:txBody>
      </p:sp>
      <p:sp>
        <p:nvSpPr>
          <p:cNvPr id="4" name="Title 1">
            <a:extLst>
              <a:ext uri="{FF2B5EF4-FFF2-40B4-BE49-F238E27FC236}">
                <a16:creationId xmlns:a16="http://schemas.microsoft.com/office/drawing/2014/main" id="{0AEB371D-18B6-384D-87F1-16829E662975}"/>
              </a:ext>
            </a:extLst>
          </p:cNvPr>
          <p:cNvSpPr txBox="1">
            <a:spLocks/>
          </p:cNvSpPr>
          <p:nvPr/>
        </p:nvSpPr>
        <p:spPr>
          <a:xfrm>
            <a:off x="6382139" y="870328"/>
            <a:ext cx="5737222" cy="1325563"/>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b="1" kern="1200">
                <a:solidFill>
                  <a:srgbClr val="CE1126"/>
                </a:solidFill>
                <a:latin typeface="+mn-lt"/>
                <a:ea typeface="+mj-ea"/>
                <a:cs typeface="+mj-cs"/>
              </a:defRPr>
            </a:lvl1pPr>
          </a:lstStyle>
          <a:p>
            <a:r>
              <a:rPr lang="en-US" sz="4000"/>
              <a:t>Role of the Physical Therapist in Diabetes Care: Screening</a:t>
            </a:r>
            <a:endParaRPr lang="en-US" sz="4000" dirty="0"/>
          </a:p>
        </p:txBody>
      </p:sp>
      <p:sp>
        <p:nvSpPr>
          <p:cNvPr id="5" name="Content Placeholder 2">
            <a:extLst>
              <a:ext uri="{FF2B5EF4-FFF2-40B4-BE49-F238E27FC236}">
                <a16:creationId xmlns:a16="http://schemas.microsoft.com/office/drawing/2014/main" id="{ED87962E-541B-404C-8328-EA77A55895B3}"/>
              </a:ext>
            </a:extLst>
          </p:cNvPr>
          <p:cNvSpPr txBox="1">
            <a:spLocks/>
          </p:cNvSpPr>
          <p:nvPr/>
        </p:nvSpPr>
        <p:spPr>
          <a:xfrm>
            <a:off x="6921162" y="2432884"/>
            <a:ext cx="4960089" cy="4070709"/>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800" dirty="0"/>
              <a:t>Regularly screen for diabetes-related complications and educate patient on their risk</a:t>
            </a:r>
          </a:p>
          <a:p>
            <a:pPr lvl="1"/>
            <a:r>
              <a:rPr lang="en-US" sz="2400" dirty="0"/>
              <a:t>Kidney disease</a:t>
            </a:r>
          </a:p>
          <a:p>
            <a:pPr lvl="1"/>
            <a:r>
              <a:rPr lang="en-US" sz="2400" dirty="0"/>
              <a:t>Peripheral Neuropathy</a:t>
            </a:r>
          </a:p>
          <a:p>
            <a:pPr lvl="1"/>
            <a:r>
              <a:rPr lang="en-US" sz="2400" dirty="0"/>
              <a:t>Skin breakdown</a:t>
            </a:r>
          </a:p>
          <a:p>
            <a:pPr marL="0" indent="0">
              <a:buNone/>
            </a:pPr>
            <a:endParaRPr lang="en-US" sz="2800" dirty="0"/>
          </a:p>
        </p:txBody>
      </p:sp>
      <p:grpSp>
        <p:nvGrpSpPr>
          <p:cNvPr id="6" name="Group 5">
            <a:extLst>
              <a:ext uri="{FF2B5EF4-FFF2-40B4-BE49-F238E27FC236}">
                <a16:creationId xmlns:a16="http://schemas.microsoft.com/office/drawing/2014/main" id="{B20A0240-8A06-4442-81DD-73D39A1E2952}"/>
              </a:ext>
            </a:extLst>
          </p:cNvPr>
          <p:cNvGrpSpPr/>
          <p:nvPr/>
        </p:nvGrpSpPr>
        <p:grpSpPr>
          <a:xfrm>
            <a:off x="0" y="0"/>
            <a:ext cx="6096000" cy="6858000"/>
            <a:chOff x="432301" y="289506"/>
            <a:chExt cx="8193716" cy="9580687"/>
          </a:xfrm>
        </p:grpSpPr>
        <p:pic>
          <p:nvPicPr>
            <p:cNvPr id="7" name="Picture 6">
              <a:extLst>
                <a:ext uri="{FF2B5EF4-FFF2-40B4-BE49-F238E27FC236}">
                  <a16:creationId xmlns:a16="http://schemas.microsoft.com/office/drawing/2014/main" id="{2C566452-2749-4C4C-A618-6346DB040F7C}"/>
                </a:ext>
              </a:extLst>
            </p:cNvPr>
            <p:cNvPicPr>
              <a:picLocks noChangeAspect="1"/>
            </p:cNvPicPr>
            <p:nvPr/>
          </p:nvPicPr>
          <p:blipFill>
            <a:blip r:embed="rId3"/>
            <a:stretch>
              <a:fillRect/>
            </a:stretch>
          </p:blipFill>
          <p:spPr>
            <a:xfrm>
              <a:off x="432301" y="2277851"/>
              <a:ext cx="8193716" cy="7592342"/>
            </a:xfrm>
            <a:prstGeom prst="rect">
              <a:avLst/>
            </a:prstGeom>
          </p:spPr>
        </p:pic>
        <p:pic>
          <p:nvPicPr>
            <p:cNvPr id="8" name="Picture 7">
              <a:extLst>
                <a:ext uri="{FF2B5EF4-FFF2-40B4-BE49-F238E27FC236}">
                  <a16:creationId xmlns:a16="http://schemas.microsoft.com/office/drawing/2014/main" id="{396A15EF-CBBA-3D43-97D7-2CC65D4EB5B5}"/>
                </a:ext>
              </a:extLst>
            </p:cNvPr>
            <p:cNvPicPr>
              <a:picLocks noChangeAspect="1"/>
            </p:cNvPicPr>
            <p:nvPr/>
          </p:nvPicPr>
          <p:blipFill>
            <a:blip r:embed="rId4"/>
            <a:stretch>
              <a:fillRect/>
            </a:stretch>
          </p:blipFill>
          <p:spPr>
            <a:xfrm>
              <a:off x="432301" y="289506"/>
              <a:ext cx="8193716" cy="1988344"/>
            </a:xfrm>
            <a:prstGeom prst="rect">
              <a:avLst/>
            </a:prstGeom>
          </p:spPr>
        </p:pic>
      </p:grpSp>
      <p:sp>
        <p:nvSpPr>
          <p:cNvPr id="9" name="TextBox 8">
            <a:extLst>
              <a:ext uri="{FF2B5EF4-FFF2-40B4-BE49-F238E27FC236}">
                <a16:creationId xmlns:a16="http://schemas.microsoft.com/office/drawing/2014/main" id="{B1C2CEA5-015B-8647-B05B-95375BCC6B81}"/>
              </a:ext>
            </a:extLst>
          </p:cNvPr>
          <p:cNvSpPr txBox="1"/>
          <p:nvPr/>
        </p:nvSpPr>
        <p:spPr>
          <a:xfrm>
            <a:off x="6096000" y="5034603"/>
            <a:ext cx="1297913" cy="646331"/>
          </a:xfrm>
          <a:prstGeom prst="rect">
            <a:avLst/>
          </a:prstGeom>
          <a:noFill/>
        </p:spPr>
        <p:txBody>
          <a:bodyPr wrap="square" rtlCol="0">
            <a:spAutoFit/>
          </a:bodyPr>
          <a:lstStyle/>
          <a:p>
            <a:r>
              <a:rPr lang="en-US" sz="1200" b="1" dirty="0"/>
              <a:t>Table from Harris MH, </a:t>
            </a:r>
            <a:r>
              <a:rPr lang="en-US" sz="1200" b="1" dirty="0" err="1"/>
              <a:t>Schootman</a:t>
            </a:r>
            <a:r>
              <a:rPr lang="en-US" sz="1200" b="1" dirty="0"/>
              <a:t> M JOSPT 2020</a:t>
            </a:r>
          </a:p>
        </p:txBody>
      </p:sp>
      <p:sp>
        <p:nvSpPr>
          <p:cNvPr id="10" name="Rectangle 9">
            <a:extLst>
              <a:ext uri="{FF2B5EF4-FFF2-40B4-BE49-F238E27FC236}">
                <a16:creationId xmlns:a16="http://schemas.microsoft.com/office/drawing/2014/main" id="{A2EB1876-719E-A643-906C-3CA80A305BCF}"/>
              </a:ext>
            </a:extLst>
          </p:cNvPr>
          <p:cNvSpPr/>
          <p:nvPr/>
        </p:nvSpPr>
        <p:spPr>
          <a:xfrm>
            <a:off x="0" y="1423287"/>
            <a:ext cx="6096000" cy="1015113"/>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Tree>
    <p:extLst>
      <p:ext uri="{BB962C8B-B14F-4D97-AF65-F5344CB8AC3E}">
        <p14:creationId xmlns:p14="http://schemas.microsoft.com/office/powerpoint/2010/main" val="28320625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FE2E8-BF78-4E7A-8473-DB89A680C129}"/>
              </a:ext>
            </a:extLst>
          </p:cNvPr>
          <p:cNvSpPr>
            <a:spLocks noGrp="1"/>
          </p:cNvSpPr>
          <p:nvPr>
            <p:ph type="title"/>
          </p:nvPr>
        </p:nvSpPr>
        <p:spPr>
          <a:xfrm>
            <a:off x="6382139" y="341677"/>
            <a:ext cx="5737222" cy="1325563"/>
          </a:xfrm>
        </p:spPr>
        <p:txBody>
          <a:bodyPr>
            <a:normAutofit fontScale="90000"/>
          </a:bodyPr>
          <a:lstStyle/>
          <a:p>
            <a:r>
              <a:rPr lang="en-US" sz="4000" dirty="0"/>
              <a:t>Role of the Physical Therapist in Diabetes Care: Screening</a:t>
            </a:r>
          </a:p>
        </p:txBody>
      </p:sp>
      <p:sp>
        <p:nvSpPr>
          <p:cNvPr id="5" name="Content Placeholder 2">
            <a:extLst>
              <a:ext uri="{FF2B5EF4-FFF2-40B4-BE49-F238E27FC236}">
                <a16:creationId xmlns:a16="http://schemas.microsoft.com/office/drawing/2014/main" id="{300FACCF-6977-0B40-A0B2-115BB2284645}"/>
              </a:ext>
            </a:extLst>
          </p:cNvPr>
          <p:cNvSpPr txBox="1">
            <a:spLocks/>
          </p:cNvSpPr>
          <p:nvPr/>
        </p:nvSpPr>
        <p:spPr>
          <a:xfrm>
            <a:off x="6921162" y="1904233"/>
            <a:ext cx="4960089" cy="4070709"/>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800" dirty="0">
                <a:solidFill>
                  <a:schemeClr val="bg2">
                    <a:lumMod val="75000"/>
                  </a:schemeClr>
                </a:solidFill>
              </a:rPr>
              <a:t>Regularly screen for diabetes-related complications and educate patient on their risk</a:t>
            </a:r>
          </a:p>
          <a:p>
            <a:pPr lvl="1"/>
            <a:r>
              <a:rPr lang="en-US" sz="2400" dirty="0"/>
              <a:t>Kidney disease</a:t>
            </a:r>
          </a:p>
          <a:p>
            <a:pPr lvl="1"/>
            <a:r>
              <a:rPr lang="en-US" sz="2400" dirty="0"/>
              <a:t>Peripheral Neuropathy</a:t>
            </a:r>
          </a:p>
          <a:p>
            <a:pPr lvl="1"/>
            <a:r>
              <a:rPr lang="en-US" sz="2400" dirty="0"/>
              <a:t>Skin breakdown</a:t>
            </a:r>
          </a:p>
          <a:p>
            <a:pPr marL="0" indent="0">
              <a:buNone/>
            </a:pPr>
            <a:endParaRPr lang="en-US" sz="2800" dirty="0"/>
          </a:p>
        </p:txBody>
      </p:sp>
      <p:grpSp>
        <p:nvGrpSpPr>
          <p:cNvPr id="10" name="Group 9">
            <a:extLst>
              <a:ext uri="{FF2B5EF4-FFF2-40B4-BE49-F238E27FC236}">
                <a16:creationId xmlns:a16="http://schemas.microsoft.com/office/drawing/2014/main" id="{7AC3AD24-EF11-BE46-A236-C4AC3A90A1BE}"/>
              </a:ext>
            </a:extLst>
          </p:cNvPr>
          <p:cNvGrpSpPr/>
          <p:nvPr/>
        </p:nvGrpSpPr>
        <p:grpSpPr>
          <a:xfrm>
            <a:off x="0" y="0"/>
            <a:ext cx="6096000" cy="6858000"/>
            <a:chOff x="432301" y="289506"/>
            <a:chExt cx="8193716" cy="9580687"/>
          </a:xfrm>
        </p:grpSpPr>
        <p:pic>
          <p:nvPicPr>
            <p:cNvPr id="3" name="Picture 2">
              <a:extLst>
                <a:ext uri="{FF2B5EF4-FFF2-40B4-BE49-F238E27FC236}">
                  <a16:creationId xmlns:a16="http://schemas.microsoft.com/office/drawing/2014/main" id="{CF3CA782-55C1-5243-A6FD-9B2F68B5A670}"/>
                </a:ext>
              </a:extLst>
            </p:cNvPr>
            <p:cNvPicPr>
              <a:picLocks noChangeAspect="1"/>
            </p:cNvPicPr>
            <p:nvPr/>
          </p:nvPicPr>
          <p:blipFill>
            <a:blip r:embed="rId3"/>
            <a:stretch>
              <a:fillRect/>
            </a:stretch>
          </p:blipFill>
          <p:spPr>
            <a:xfrm>
              <a:off x="432301" y="2277851"/>
              <a:ext cx="8193716" cy="7592342"/>
            </a:xfrm>
            <a:prstGeom prst="rect">
              <a:avLst/>
            </a:prstGeom>
          </p:spPr>
        </p:pic>
        <p:pic>
          <p:nvPicPr>
            <p:cNvPr id="9" name="Picture 8">
              <a:extLst>
                <a:ext uri="{FF2B5EF4-FFF2-40B4-BE49-F238E27FC236}">
                  <a16:creationId xmlns:a16="http://schemas.microsoft.com/office/drawing/2014/main" id="{83025C55-B7BF-834A-9CB7-75B4B15ADCA4}"/>
                </a:ext>
              </a:extLst>
            </p:cNvPr>
            <p:cNvPicPr>
              <a:picLocks noChangeAspect="1"/>
            </p:cNvPicPr>
            <p:nvPr/>
          </p:nvPicPr>
          <p:blipFill>
            <a:blip r:embed="rId4"/>
            <a:stretch>
              <a:fillRect/>
            </a:stretch>
          </p:blipFill>
          <p:spPr>
            <a:xfrm>
              <a:off x="432301" y="289506"/>
              <a:ext cx="8193716" cy="1988344"/>
            </a:xfrm>
            <a:prstGeom prst="rect">
              <a:avLst/>
            </a:prstGeom>
          </p:spPr>
        </p:pic>
      </p:grpSp>
      <p:sp>
        <p:nvSpPr>
          <p:cNvPr id="11" name="TextBox 10">
            <a:extLst>
              <a:ext uri="{FF2B5EF4-FFF2-40B4-BE49-F238E27FC236}">
                <a16:creationId xmlns:a16="http://schemas.microsoft.com/office/drawing/2014/main" id="{1C4606BD-760C-D340-AA0D-D4D1D9073AAB}"/>
              </a:ext>
            </a:extLst>
          </p:cNvPr>
          <p:cNvSpPr txBox="1"/>
          <p:nvPr/>
        </p:nvSpPr>
        <p:spPr>
          <a:xfrm>
            <a:off x="6096000" y="5034603"/>
            <a:ext cx="1297913" cy="646331"/>
          </a:xfrm>
          <a:prstGeom prst="rect">
            <a:avLst/>
          </a:prstGeom>
          <a:noFill/>
        </p:spPr>
        <p:txBody>
          <a:bodyPr wrap="square" rtlCol="0">
            <a:spAutoFit/>
          </a:bodyPr>
          <a:lstStyle/>
          <a:p>
            <a:r>
              <a:rPr lang="en-US" sz="1200" b="1" dirty="0"/>
              <a:t>Table from Harris MH, </a:t>
            </a:r>
            <a:r>
              <a:rPr lang="en-US" sz="1200" b="1" dirty="0" err="1"/>
              <a:t>Schootman</a:t>
            </a:r>
            <a:r>
              <a:rPr lang="en-US" sz="1200" b="1" dirty="0"/>
              <a:t> M JOSPT 2020</a:t>
            </a:r>
          </a:p>
        </p:txBody>
      </p:sp>
      <p:sp>
        <p:nvSpPr>
          <p:cNvPr id="14" name="Oval 13">
            <a:extLst>
              <a:ext uri="{FF2B5EF4-FFF2-40B4-BE49-F238E27FC236}">
                <a16:creationId xmlns:a16="http://schemas.microsoft.com/office/drawing/2014/main" id="{78143B4F-4EBA-164D-A5A9-B9048D0093F7}"/>
              </a:ext>
            </a:extLst>
          </p:cNvPr>
          <p:cNvSpPr/>
          <p:nvPr/>
        </p:nvSpPr>
        <p:spPr>
          <a:xfrm>
            <a:off x="1" y="4140643"/>
            <a:ext cx="957943" cy="250965"/>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nvGrpSpPr>
          <p:cNvPr id="7" name="Group 6">
            <a:extLst>
              <a:ext uri="{FF2B5EF4-FFF2-40B4-BE49-F238E27FC236}">
                <a16:creationId xmlns:a16="http://schemas.microsoft.com/office/drawing/2014/main" id="{57CFFC72-277D-7944-B621-8A5A7FE89321}"/>
              </a:ext>
            </a:extLst>
          </p:cNvPr>
          <p:cNvGrpSpPr/>
          <p:nvPr/>
        </p:nvGrpSpPr>
        <p:grpSpPr>
          <a:xfrm>
            <a:off x="7215963" y="3429000"/>
            <a:ext cx="4976037" cy="3082658"/>
            <a:chOff x="13035516" y="7142427"/>
            <a:chExt cx="4805020" cy="2625060"/>
          </a:xfrm>
        </p:grpSpPr>
        <p:pic>
          <p:nvPicPr>
            <p:cNvPr id="2050" name="Picture 2" descr="BIOTHESIOMETER USA|Threshold Vibration Measurement|Bio-Medical Instruments  Co.">
              <a:extLst>
                <a:ext uri="{FF2B5EF4-FFF2-40B4-BE49-F238E27FC236}">
                  <a16:creationId xmlns:a16="http://schemas.microsoft.com/office/drawing/2014/main" id="{3EC1FE33-83BF-964A-B27E-35489CF6AD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98941" y="7142427"/>
              <a:ext cx="2341595" cy="2594443"/>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D8ACF78D-4D17-324C-89AA-EDC5C2A740E9}"/>
                </a:ext>
              </a:extLst>
            </p:cNvPr>
            <p:cNvGrpSpPr/>
            <p:nvPr/>
          </p:nvGrpSpPr>
          <p:grpSpPr>
            <a:xfrm>
              <a:off x="13035516" y="7142427"/>
              <a:ext cx="4786359" cy="2625060"/>
              <a:chOff x="13032290" y="7142427"/>
              <a:chExt cx="4789585" cy="2625060"/>
            </a:xfrm>
          </p:grpSpPr>
          <p:pic>
            <p:nvPicPr>
              <p:cNvPr id="2052" name="Picture 4" descr="The sites of application of the biothesiometer probe | Download Scientific  Diagram">
                <a:extLst>
                  <a:ext uri="{FF2B5EF4-FFF2-40B4-BE49-F238E27FC236}">
                    <a16:creationId xmlns:a16="http://schemas.microsoft.com/office/drawing/2014/main" id="{F89E466D-076F-1C4C-B94D-A076FA03E60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032290" y="7142427"/>
                <a:ext cx="2466651" cy="262506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F235AB4B-0175-B44E-817B-2ADE0598F9A7}"/>
                  </a:ext>
                </a:extLst>
              </p:cNvPr>
              <p:cNvSpPr/>
              <p:nvPr/>
            </p:nvSpPr>
            <p:spPr>
              <a:xfrm>
                <a:off x="13032290" y="7142427"/>
                <a:ext cx="4789585" cy="2594443"/>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grpSp>
      <p:sp>
        <p:nvSpPr>
          <p:cNvPr id="16" name="Rectangle 15">
            <a:extLst>
              <a:ext uri="{FF2B5EF4-FFF2-40B4-BE49-F238E27FC236}">
                <a16:creationId xmlns:a16="http://schemas.microsoft.com/office/drawing/2014/main" id="{713F217B-8271-D142-96CC-875F6AD428EB}"/>
              </a:ext>
            </a:extLst>
          </p:cNvPr>
          <p:cNvSpPr/>
          <p:nvPr/>
        </p:nvSpPr>
        <p:spPr>
          <a:xfrm>
            <a:off x="0" y="2413887"/>
            <a:ext cx="6096000" cy="4444113"/>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13" name="Straight Arrow Connector 12">
            <a:extLst>
              <a:ext uri="{FF2B5EF4-FFF2-40B4-BE49-F238E27FC236}">
                <a16:creationId xmlns:a16="http://schemas.microsoft.com/office/drawing/2014/main" id="{1C3F40BF-449E-594F-82C0-52C818DC5C61}"/>
              </a:ext>
            </a:extLst>
          </p:cNvPr>
          <p:cNvCxnSpPr>
            <a:cxnSpLocks/>
          </p:cNvCxnSpPr>
          <p:nvPr/>
        </p:nvCxnSpPr>
        <p:spPr>
          <a:xfrm>
            <a:off x="957943" y="4267200"/>
            <a:ext cx="6258020" cy="62728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45862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8CCF929-4D6E-40C2-B63A-9C0627D349C0}"/>
              </a:ext>
            </a:extLst>
          </p:cNvPr>
          <p:cNvSpPr>
            <a:spLocks noGrp="1"/>
          </p:cNvSpPr>
          <p:nvPr>
            <p:ph type="title"/>
          </p:nvPr>
        </p:nvSpPr>
        <p:spPr/>
        <p:txBody>
          <a:bodyPr/>
          <a:lstStyle/>
          <a:p>
            <a:endParaRPr lang="en-US"/>
          </a:p>
        </p:txBody>
      </p:sp>
      <p:sp>
        <p:nvSpPr>
          <p:cNvPr id="9" name="Content Placeholder 2">
            <a:extLst>
              <a:ext uri="{FF2B5EF4-FFF2-40B4-BE49-F238E27FC236}">
                <a16:creationId xmlns:a16="http://schemas.microsoft.com/office/drawing/2014/main" id="{E9E23E8A-FD02-4408-A2F4-09F60B613D37}"/>
              </a:ext>
            </a:extLst>
          </p:cNvPr>
          <p:cNvSpPr>
            <a:spLocks noGrp="1"/>
          </p:cNvSpPr>
          <p:nvPr>
            <p:ph idx="1"/>
          </p:nvPr>
        </p:nvSpPr>
        <p:spPr/>
        <p:txBody>
          <a:bodyPr/>
          <a:lstStyle/>
          <a:p>
            <a:endParaRPr lang="en-US"/>
          </a:p>
        </p:txBody>
      </p:sp>
      <p:sp>
        <p:nvSpPr>
          <p:cNvPr id="10" name="Title 1">
            <a:extLst>
              <a:ext uri="{FF2B5EF4-FFF2-40B4-BE49-F238E27FC236}">
                <a16:creationId xmlns:a16="http://schemas.microsoft.com/office/drawing/2014/main" id="{AADA8098-FB4A-8940-BB03-5600AA3BC1F5}"/>
              </a:ext>
            </a:extLst>
          </p:cNvPr>
          <p:cNvSpPr txBox="1">
            <a:spLocks/>
          </p:cNvSpPr>
          <p:nvPr/>
        </p:nvSpPr>
        <p:spPr>
          <a:xfrm>
            <a:off x="6096000" y="826252"/>
            <a:ext cx="5948029" cy="13255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b="1" kern="1200">
                <a:solidFill>
                  <a:srgbClr val="CE1126"/>
                </a:solidFill>
                <a:latin typeface="+mn-lt"/>
                <a:ea typeface="+mj-ea"/>
                <a:cs typeface="+mj-cs"/>
              </a:defRPr>
            </a:lvl1pPr>
          </a:lstStyle>
          <a:p>
            <a:r>
              <a:rPr lang="en-US" sz="4000"/>
              <a:t>Role of the Physical Therapist in Diabetes Care: Screening</a:t>
            </a:r>
            <a:endParaRPr lang="en-US" sz="4000" dirty="0"/>
          </a:p>
        </p:txBody>
      </p:sp>
      <p:sp>
        <p:nvSpPr>
          <p:cNvPr id="11" name="Content Placeholder 2">
            <a:extLst>
              <a:ext uri="{FF2B5EF4-FFF2-40B4-BE49-F238E27FC236}">
                <a16:creationId xmlns:a16="http://schemas.microsoft.com/office/drawing/2014/main" id="{15CACCD3-7E82-184E-83AE-7A2E3E86246F}"/>
              </a:ext>
            </a:extLst>
          </p:cNvPr>
          <p:cNvSpPr txBox="1">
            <a:spLocks/>
          </p:cNvSpPr>
          <p:nvPr/>
        </p:nvSpPr>
        <p:spPr>
          <a:xfrm>
            <a:off x="6096000" y="2355546"/>
            <a:ext cx="4960089" cy="4070709"/>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800" dirty="0"/>
              <a:t>Regularly screen for diabetes-related complications and educate patient on their risk</a:t>
            </a:r>
          </a:p>
          <a:p>
            <a:pPr lvl="1"/>
            <a:r>
              <a:rPr lang="en-US" sz="2400" dirty="0"/>
              <a:t>Musculoskeletal complications</a:t>
            </a:r>
          </a:p>
          <a:p>
            <a:pPr marL="0" indent="0">
              <a:buNone/>
            </a:pPr>
            <a:endParaRPr lang="en-US" sz="2800" dirty="0"/>
          </a:p>
        </p:txBody>
      </p:sp>
      <p:pic>
        <p:nvPicPr>
          <p:cNvPr id="12" name="Picture 11">
            <a:extLst>
              <a:ext uri="{FF2B5EF4-FFF2-40B4-BE49-F238E27FC236}">
                <a16:creationId xmlns:a16="http://schemas.microsoft.com/office/drawing/2014/main" id="{5EE3D0C6-CCCD-6A43-93E2-836F17A04E66}"/>
              </a:ext>
            </a:extLst>
          </p:cNvPr>
          <p:cNvPicPr>
            <a:picLocks noChangeAspect="1"/>
          </p:cNvPicPr>
          <p:nvPr/>
        </p:nvPicPr>
        <p:blipFill>
          <a:blip r:embed="rId3"/>
          <a:stretch>
            <a:fillRect/>
          </a:stretch>
        </p:blipFill>
        <p:spPr>
          <a:xfrm>
            <a:off x="12441" y="0"/>
            <a:ext cx="5710335" cy="6915268"/>
          </a:xfrm>
          <a:prstGeom prst="rect">
            <a:avLst/>
          </a:prstGeom>
        </p:spPr>
      </p:pic>
      <p:sp>
        <p:nvSpPr>
          <p:cNvPr id="13" name="TextBox 12">
            <a:extLst>
              <a:ext uri="{FF2B5EF4-FFF2-40B4-BE49-F238E27FC236}">
                <a16:creationId xmlns:a16="http://schemas.microsoft.com/office/drawing/2014/main" id="{AB3FB325-B0D5-D646-8BBC-00236D06752D}"/>
              </a:ext>
            </a:extLst>
          </p:cNvPr>
          <p:cNvSpPr txBox="1"/>
          <p:nvPr/>
        </p:nvSpPr>
        <p:spPr>
          <a:xfrm>
            <a:off x="2945453" y="6427113"/>
            <a:ext cx="2963935" cy="461665"/>
          </a:xfrm>
          <a:prstGeom prst="rect">
            <a:avLst/>
          </a:prstGeom>
          <a:noFill/>
        </p:spPr>
        <p:txBody>
          <a:bodyPr wrap="square" rtlCol="0">
            <a:spAutoFit/>
          </a:bodyPr>
          <a:lstStyle/>
          <a:p>
            <a:r>
              <a:rPr lang="en-US" sz="1200" b="1" dirty="0"/>
              <a:t>Table from Harris MH, </a:t>
            </a:r>
            <a:r>
              <a:rPr lang="en-US" sz="1200" b="1" dirty="0" err="1"/>
              <a:t>Schootman</a:t>
            </a:r>
            <a:r>
              <a:rPr lang="en-US" sz="1200" b="1" dirty="0"/>
              <a:t> M JOSPT 2020</a:t>
            </a:r>
          </a:p>
        </p:txBody>
      </p:sp>
    </p:spTree>
    <p:extLst>
      <p:ext uri="{BB962C8B-B14F-4D97-AF65-F5344CB8AC3E}">
        <p14:creationId xmlns:p14="http://schemas.microsoft.com/office/powerpoint/2010/main" val="6360546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FE2E8-BF78-4E7A-8473-DB89A680C129}"/>
              </a:ext>
            </a:extLst>
          </p:cNvPr>
          <p:cNvSpPr>
            <a:spLocks noGrp="1"/>
          </p:cNvSpPr>
          <p:nvPr>
            <p:ph type="title"/>
          </p:nvPr>
        </p:nvSpPr>
        <p:spPr>
          <a:xfrm>
            <a:off x="6096000" y="297608"/>
            <a:ext cx="5948029" cy="1325563"/>
          </a:xfrm>
        </p:spPr>
        <p:txBody>
          <a:bodyPr>
            <a:normAutofit fontScale="90000"/>
          </a:bodyPr>
          <a:lstStyle/>
          <a:p>
            <a:r>
              <a:rPr lang="en-US" sz="4000" dirty="0"/>
              <a:t>Role of the Physical Therapist in Diabetes Care: Screening</a:t>
            </a:r>
          </a:p>
        </p:txBody>
      </p:sp>
      <p:sp>
        <p:nvSpPr>
          <p:cNvPr id="5" name="Content Placeholder 2">
            <a:extLst>
              <a:ext uri="{FF2B5EF4-FFF2-40B4-BE49-F238E27FC236}">
                <a16:creationId xmlns:a16="http://schemas.microsoft.com/office/drawing/2014/main" id="{300FACCF-6977-0B40-A0B2-115BB2284645}"/>
              </a:ext>
            </a:extLst>
          </p:cNvPr>
          <p:cNvSpPr txBox="1">
            <a:spLocks/>
          </p:cNvSpPr>
          <p:nvPr/>
        </p:nvSpPr>
        <p:spPr>
          <a:xfrm>
            <a:off x="6096000" y="1826902"/>
            <a:ext cx="4960089" cy="4070709"/>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800" dirty="0"/>
              <a:t>Regularly screen for diabetes-related complications and educate patient on their risk</a:t>
            </a:r>
          </a:p>
          <a:p>
            <a:pPr lvl="1"/>
            <a:r>
              <a:rPr lang="en-US" sz="2400" dirty="0"/>
              <a:t>Musculoskeletal complications</a:t>
            </a:r>
          </a:p>
          <a:p>
            <a:pPr marL="0" indent="0">
              <a:buNone/>
            </a:pPr>
            <a:endParaRPr lang="en-US" sz="2800" dirty="0"/>
          </a:p>
        </p:txBody>
      </p:sp>
      <p:pic>
        <p:nvPicPr>
          <p:cNvPr id="4" name="Picture 3">
            <a:extLst>
              <a:ext uri="{FF2B5EF4-FFF2-40B4-BE49-F238E27FC236}">
                <a16:creationId xmlns:a16="http://schemas.microsoft.com/office/drawing/2014/main" id="{6507ED9A-1C52-AB41-A568-C026B8C75740}"/>
              </a:ext>
            </a:extLst>
          </p:cNvPr>
          <p:cNvPicPr>
            <a:picLocks noChangeAspect="1"/>
          </p:cNvPicPr>
          <p:nvPr/>
        </p:nvPicPr>
        <p:blipFill>
          <a:blip r:embed="rId3"/>
          <a:stretch>
            <a:fillRect/>
          </a:stretch>
        </p:blipFill>
        <p:spPr>
          <a:xfrm>
            <a:off x="12441" y="0"/>
            <a:ext cx="5710335" cy="6915268"/>
          </a:xfrm>
          <a:prstGeom prst="rect">
            <a:avLst/>
          </a:prstGeom>
        </p:spPr>
      </p:pic>
      <p:sp>
        <p:nvSpPr>
          <p:cNvPr id="6" name="TextBox 5">
            <a:extLst>
              <a:ext uri="{FF2B5EF4-FFF2-40B4-BE49-F238E27FC236}">
                <a16:creationId xmlns:a16="http://schemas.microsoft.com/office/drawing/2014/main" id="{38C4BC7F-D848-9B4D-8132-58A70B1A96F1}"/>
              </a:ext>
            </a:extLst>
          </p:cNvPr>
          <p:cNvSpPr txBox="1"/>
          <p:nvPr/>
        </p:nvSpPr>
        <p:spPr>
          <a:xfrm>
            <a:off x="2945453" y="6427113"/>
            <a:ext cx="2963935" cy="461665"/>
          </a:xfrm>
          <a:prstGeom prst="rect">
            <a:avLst/>
          </a:prstGeom>
          <a:noFill/>
        </p:spPr>
        <p:txBody>
          <a:bodyPr wrap="square" rtlCol="0">
            <a:spAutoFit/>
          </a:bodyPr>
          <a:lstStyle/>
          <a:p>
            <a:r>
              <a:rPr lang="en-US" sz="1200" b="1" dirty="0"/>
              <a:t>Table from Harris MH, </a:t>
            </a:r>
            <a:r>
              <a:rPr lang="en-US" sz="1200" b="1" dirty="0" err="1"/>
              <a:t>Schootman</a:t>
            </a:r>
            <a:r>
              <a:rPr lang="en-US" sz="1200" b="1" dirty="0"/>
              <a:t> M JOSPT 2020</a:t>
            </a:r>
          </a:p>
        </p:txBody>
      </p:sp>
      <p:pic>
        <p:nvPicPr>
          <p:cNvPr id="5122" name="Picture 2" descr="Assessment of the diabetic foot using spiral computed tomography imaging  and plantar pressure measurements: A technical report">
            <a:extLst>
              <a:ext uri="{FF2B5EF4-FFF2-40B4-BE49-F238E27FC236}">
                <a16:creationId xmlns:a16="http://schemas.microsoft.com/office/drawing/2014/main" id="{28316575-A7ED-9049-B2BF-082E61DE65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72817" y="1727104"/>
            <a:ext cx="4571212" cy="367982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Figure 1.">
            <a:extLst>
              <a:ext uri="{FF2B5EF4-FFF2-40B4-BE49-F238E27FC236}">
                <a16:creationId xmlns:a16="http://schemas.microsoft.com/office/drawing/2014/main" id="{CD4BD3E7-2A65-DE48-A854-FDB635A80D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10825" y="1769634"/>
            <a:ext cx="4461992" cy="407070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326E5DA-8923-F04B-8A12-F89CB023CFB3}"/>
              </a:ext>
            </a:extLst>
          </p:cNvPr>
          <p:cNvSpPr txBox="1"/>
          <p:nvPr/>
        </p:nvSpPr>
        <p:spPr>
          <a:xfrm>
            <a:off x="3010825" y="5556913"/>
            <a:ext cx="4006664" cy="276999"/>
          </a:xfrm>
          <a:prstGeom prst="rect">
            <a:avLst/>
          </a:prstGeom>
          <a:noFill/>
        </p:spPr>
        <p:txBody>
          <a:bodyPr wrap="square" rtlCol="0">
            <a:spAutoFit/>
          </a:bodyPr>
          <a:lstStyle/>
          <a:p>
            <a:r>
              <a:rPr lang="en-US" sz="1200" b="1" dirty="0">
                <a:solidFill>
                  <a:schemeClr val="bg1"/>
                </a:solidFill>
              </a:rPr>
              <a:t>Figure from </a:t>
            </a:r>
            <a:r>
              <a:rPr lang="en-US" sz="1200" b="1" dirty="0" err="1">
                <a:solidFill>
                  <a:schemeClr val="bg1"/>
                </a:solidFill>
              </a:rPr>
              <a:t>Cheuy</a:t>
            </a:r>
            <a:r>
              <a:rPr lang="en-US" sz="1200" b="1" dirty="0">
                <a:solidFill>
                  <a:schemeClr val="bg1"/>
                </a:solidFill>
              </a:rPr>
              <a:t> VA et al Phys </a:t>
            </a:r>
            <a:r>
              <a:rPr lang="en-US" sz="1200" b="1" dirty="0" err="1">
                <a:solidFill>
                  <a:schemeClr val="bg1"/>
                </a:solidFill>
              </a:rPr>
              <a:t>Ther</a:t>
            </a:r>
            <a:r>
              <a:rPr lang="en-US" sz="1200" b="1" dirty="0">
                <a:solidFill>
                  <a:schemeClr val="bg1"/>
                </a:solidFill>
              </a:rPr>
              <a:t> 2016</a:t>
            </a:r>
          </a:p>
        </p:txBody>
      </p:sp>
      <p:sp>
        <p:nvSpPr>
          <p:cNvPr id="7" name="Rectangle 6">
            <a:extLst>
              <a:ext uri="{FF2B5EF4-FFF2-40B4-BE49-F238E27FC236}">
                <a16:creationId xmlns:a16="http://schemas.microsoft.com/office/drawing/2014/main" id="{BBFAC4BD-BACA-6D41-88E8-A7B6DDEC241B}"/>
              </a:ext>
            </a:extLst>
          </p:cNvPr>
          <p:cNvSpPr/>
          <p:nvPr/>
        </p:nvSpPr>
        <p:spPr>
          <a:xfrm>
            <a:off x="12440" y="1623171"/>
            <a:ext cx="2998385" cy="94282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0" name="Rectangle 9">
            <a:extLst>
              <a:ext uri="{FF2B5EF4-FFF2-40B4-BE49-F238E27FC236}">
                <a16:creationId xmlns:a16="http://schemas.microsoft.com/office/drawing/2014/main" id="{D27B9D0E-15CE-024C-8B52-8A6E4BE56727}"/>
              </a:ext>
            </a:extLst>
          </p:cNvPr>
          <p:cNvSpPr/>
          <p:nvPr/>
        </p:nvSpPr>
        <p:spPr>
          <a:xfrm>
            <a:off x="0" y="3595370"/>
            <a:ext cx="2998385" cy="43088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1" name="Rectangle 10">
            <a:extLst>
              <a:ext uri="{FF2B5EF4-FFF2-40B4-BE49-F238E27FC236}">
                <a16:creationId xmlns:a16="http://schemas.microsoft.com/office/drawing/2014/main" id="{58B0DD37-F269-9A49-B1C4-AE56D8C3E692}"/>
              </a:ext>
            </a:extLst>
          </p:cNvPr>
          <p:cNvSpPr/>
          <p:nvPr/>
        </p:nvSpPr>
        <p:spPr>
          <a:xfrm>
            <a:off x="12440" y="5055635"/>
            <a:ext cx="2998385" cy="74025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Tree>
    <p:extLst>
      <p:ext uri="{BB962C8B-B14F-4D97-AF65-F5344CB8AC3E}">
        <p14:creationId xmlns:p14="http://schemas.microsoft.com/office/powerpoint/2010/main" val="2480453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FE2E8-BF78-4E7A-8473-DB89A680C129}"/>
              </a:ext>
            </a:extLst>
          </p:cNvPr>
          <p:cNvSpPr>
            <a:spLocks noGrp="1"/>
          </p:cNvSpPr>
          <p:nvPr>
            <p:ph type="title"/>
          </p:nvPr>
        </p:nvSpPr>
        <p:spPr/>
        <p:txBody>
          <a:bodyPr vert="horz" lIns="91440" tIns="45720" rIns="91440" bIns="45720" rtlCol="0" anchor="ctr">
            <a:normAutofit/>
          </a:bodyPr>
          <a:lstStyle/>
          <a:p>
            <a:r>
              <a:rPr lang="en-US" b="1" kern="1200">
                <a:latin typeface="+mn-lt"/>
                <a:ea typeface="+mj-ea"/>
                <a:cs typeface="+mj-cs"/>
              </a:rPr>
              <a:t>Target and Management Goals</a:t>
            </a:r>
          </a:p>
        </p:txBody>
      </p:sp>
      <p:sp>
        <p:nvSpPr>
          <p:cNvPr id="5" name="Content Placeholder 2">
            <a:extLst>
              <a:ext uri="{FF2B5EF4-FFF2-40B4-BE49-F238E27FC236}">
                <a16:creationId xmlns:a16="http://schemas.microsoft.com/office/drawing/2014/main" id="{300FACCF-6977-0B40-A0B2-115BB2284645}"/>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2800" dirty="0"/>
              <a:t>Focus on Primary and Secondary Prevention</a:t>
            </a:r>
            <a:endParaRPr lang="en-US" sz="2800"/>
          </a:p>
          <a:p>
            <a:pPr indent="-228600" defTabSz="914400"/>
            <a:r>
              <a:rPr lang="en-US" sz="2800" dirty="0"/>
              <a:t>Lifestyle Changes</a:t>
            </a:r>
            <a:endParaRPr lang="en-US" sz="2800"/>
          </a:p>
          <a:p>
            <a:pPr lvl="1" indent="-228600" defTabSz="914400"/>
            <a:r>
              <a:rPr lang="en-US" sz="2800"/>
              <a:t>Identify and address barriers to exercise</a:t>
            </a:r>
          </a:p>
          <a:p>
            <a:pPr lvl="1" indent="-228600" defTabSz="914400"/>
            <a:r>
              <a:rPr lang="en-US" sz="2800"/>
              <a:t>Self management education and support</a:t>
            </a:r>
          </a:p>
          <a:p>
            <a:pPr lvl="1" indent="-228600" defTabSz="914400"/>
            <a:r>
              <a:rPr lang="en-US" sz="2800"/>
              <a:t>Nutrition</a:t>
            </a:r>
          </a:p>
          <a:p>
            <a:pPr lvl="1" indent="-228600" defTabSz="914400"/>
            <a:r>
              <a:rPr lang="en-US" sz="2800"/>
              <a:t>Smoking cessation</a:t>
            </a:r>
          </a:p>
          <a:p>
            <a:pPr lvl="1" indent="-228600" defTabSz="914400"/>
            <a:r>
              <a:rPr lang="en-US" sz="2800"/>
              <a:t>Psychosocial care</a:t>
            </a:r>
          </a:p>
          <a:p>
            <a:pPr indent="-228600" defTabSz="914400"/>
            <a:r>
              <a:rPr lang="en-US" sz="2800" dirty="0"/>
              <a:t>Coaching- can originate from a variety of sources</a:t>
            </a:r>
            <a:endParaRPr lang="en-US" sz="2800"/>
          </a:p>
        </p:txBody>
      </p:sp>
    </p:spTree>
    <p:extLst>
      <p:ext uri="{BB962C8B-B14F-4D97-AF65-F5344CB8AC3E}">
        <p14:creationId xmlns:p14="http://schemas.microsoft.com/office/powerpoint/2010/main" val="41861667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8CCF929-4D6E-40C2-B63A-9C0627D349C0}"/>
              </a:ext>
            </a:extLst>
          </p:cNvPr>
          <p:cNvSpPr>
            <a:spLocks noGrp="1"/>
          </p:cNvSpPr>
          <p:nvPr>
            <p:ph type="title"/>
          </p:nvPr>
        </p:nvSpPr>
        <p:spPr/>
        <p:txBody>
          <a:bodyPr/>
          <a:lstStyle/>
          <a:p>
            <a:endParaRPr lang="en-US"/>
          </a:p>
        </p:txBody>
      </p:sp>
      <p:sp>
        <p:nvSpPr>
          <p:cNvPr id="9" name="Content Placeholder 2">
            <a:extLst>
              <a:ext uri="{FF2B5EF4-FFF2-40B4-BE49-F238E27FC236}">
                <a16:creationId xmlns:a16="http://schemas.microsoft.com/office/drawing/2014/main" id="{E9E23E8A-FD02-4408-A2F4-09F60B613D37}"/>
              </a:ext>
            </a:extLst>
          </p:cNvPr>
          <p:cNvSpPr>
            <a:spLocks noGrp="1"/>
          </p:cNvSpPr>
          <p:nvPr>
            <p:ph idx="1"/>
          </p:nvPr>
        </p:nvSpPr>
        <p:spPr/>
        <p:txBody>
          <a:bodyPr/>
          <a:lstStyle/>
          <a:p>
            <a:endParaRPr lang="en-US"/>
          </a:p>
        </p:txBody>
      </p:sp>
      <p:sp>
        <p:nvSpPr>
          <p:cNvPr id="10" name="Title 1">
            <a:extLst>
              <a:ext uri="{FF2B5EF4-FFF2-40B4-BE49-F238E27FC236}">
                <a16:creationId xmlns:a16="http://schemas.microsoft.com/office/drawing/2014/main" id="{AADA8098-FB4A-8940-BB03-5600AA3BC1F5}"/>
              </a:ext>
            </a:extLst>
          </p:cNvPr>
          <p:cNvSpPr txBox="1">
            <a:spLocks/>
          </p:cNvSpPr>
          <p:nvPr/>
        </p:nvSpPr>
        <p:spPr>
          <a:xfrm>
            <a:off x="6096000" y="826252"/>
            <a:ext cx="5948029" cy="1325563"/>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b="1" kern="1200">
                <a:solidFill>
                  <a:srgbClr val="CE1126"/>
                </a:solidFill>
                <a:latin typeface="+mn-lt"/>
                <a:ea typeface="+mj-ea"/>
                <a:cs typeface="+mj-cs"/>
              </a:defRPr>
            </a:lvl1pPr>
          </a:lstStyle>
          <a:p>
            <a:r>
              <a:rPr lang="en-US" sz="4000"/>
              <a:t>Role of the Physical Therapist in Diabetes Care: Screening</a:t>
            </a:r>
            <a:endParaRPr lang="en-US" sz="4000" dirty="0"/>
          </a:p>
        </p:txBody>
      </p:sp>
      <p:sp>
        <p:nvSpPr>
          <p:cNvPr id="11" name="Content Placeholder 2">
            <a:extLst>
              <a:ext uri="{FF2B5EF4-FFF2-40B4-BE49-F238E27FC236}">
                <a16:creationId xmlns:a16="http://schemas.microsoft.com/office/drawing/2014/main" id="{15CACCD3-7E82-184E-83AE-7A2E3E86246F}"/>
              </a:ext>
            </a:extLst>
          </p:cNvPr>
          <p:cNvSpPr txBox="1">
            <a:spLocks/>
          </p:cNvSpPr>
          <p:nvPr/>
        </p:nvSpPr>
        <p:spPr>
          <a:xfrm>
            <a:off x="6096000" y="2355546"/>
            <a:ext cx="4960089" cy="4070709"/>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800" dirty="0"/>
              <a:t>Regularly screen for diabetes-related complications and educate patient on their risk</a:t>
            </a:r>
          </a:p>
          <a:p>
            <a:pPr lvl="1"/>
            <a:r>
              <a:rPr lang="en-US" sz="2400" dirty="0"/>
              <a:t>Musculoskeletal complications</a:t>
            </a:r>
          </a:p>
          <a:p>
            <a:pPr marL="0" indent="0">
              <a:buNone/>
            </a:pPr>
            <a:endParaRPr lang="en-US" sz="2800" dirty="0"/>
          </a:p>
        </p:txBody>
      </p:sp>
      <p:pic>
        <p:nvPicPr>
          <p:cNvPr id="12" name="Picture 11">
            <a:extLst>
              <a:ext uri="{FF2B5EF4-FFF2-40B4-BE49-F238E27FC236}">
                <a16:creationId xmlns:a16="http://schemas.microsoft.com/office/drawing/2014/main" id="{5EE3D0C6-CCCD-6A43-93E2-836F17A04E66}"/>
              </a:ext>
            </a:extLst>
          </p:cNvPr>
          <p:cNvPicPr>
            <a:picLocks noChangeAspect="1"/>
          </p:cNvPicPr>
          <p:nvPr/>
        </p:nvPicPr>
        <p:blipFill>
          <a:blip r:embed="rId2"/>
          <a:stretch>
            <a:fillRect/>
          </a:stretch>
        </p:blipFill>
        <p:spPr>
          <a:xfrm>
            <a:off x="12441" y="0"/>
            <a:ext cx="5710335" cy="6915268"/>
          </a:xfrm>
          <a:prstGeom prst="rect">
            <a:avLst/>
          </a:prstGeom>
        </p:spPr>
      </p:pic>
      <p:sp>
        <p:nvSpPr>
          <p:cNvPr id="13" name="TextBox 12">
            <a:extLst>
              <a:ext uri="{FF2B5EF4-FFF2-40B4-BE49-F238E27FC236}">
                <a16:creationId xmlns:a16="http://schemas.microsoft.com/office/drawing/2014/main" id="{AB3FB325-B0D5-D646-8BBC-00236D06752D}"/>
              </a:ext>
            </a:extLst>
          </p:cNvPr>
          <p:cNvSpPr txBox="1"/>
          <p:nvPr/>
        </p:nvSpPr>
        <p:spPr>
          <a:xfrm>
            <a:off x="2945453" y="6427113"/>
            <a:ext cx="2963935" cy="461665"/>
          </a:xfrm>
          <a:prstGeom prst="rect">
            <a:avLst/>
          </a:prstGeom>
          <a:noFill/>
        </p:spPr>
        <p:txBody>
          <a:bodyPr wrap="square" rtlCol="0">
            <a:spAutoFit/>
          </a:bodyPr>
          <a:lstStyle/>
          <a:p>
            <a:r>
              <a:rPr lang="en-US" sz="1200" b="1" dirty="0"/>
              <a:t>Table from Harris MH, </a:t>
            </a:r>
            <a:r>
              <a:rPr lang="en-US" sz="1200" b="1" dirty="0" err="1"/>
              <a:t>Schootman</a:t>
            </a:r>
            <a:r>
              <a:rPr lang="en-US" sz="1200" b="1" dirty="0"/>
              <a:t> M JOSPT 2020</a:t>
            </a:r>
          </a:p>
        </p:txBody>
      </p:sp>
      <p:sp>
        <p:nvSpPr>
          <p:cNvPr id="8" name="Rectangle 7">
            <a:extLst>
              <a:ext uri="{FF2B5EF4-FFF2-40B4-BE49-F238E27FC236}">
                <a16:creationId xmlns:a16="http://schemas.microsoft.com/office/drawing/2014/main" id="{BFED22B8-9C5F-E84F-AC26-CF7671C929BC}"/>
              </a:ext>
            </a:extLst>
          </p:cNvPr>
          <p:cNvSpPr/>
          <p:nvPr/>
        </p:nvSpPr>
        <p:spPr>
          <a:xfrm>
            <a:off x="2945453" y="1623171"/>
            <a:ext cx="2777323" cy="340957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Tree>
    <p:extLst>
      <p:ext uri="{BB962C8B-B14F-4D97-AF65-F5344CB8AC3E}">
        <p14:creationId xmlns:p14="http://schemas.microsoft.com/office/powerpoint/2010/main" val="17127826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C9F659AE-2C8A-4644-952C-8758C260F3D6}"/>
              </a:ext>
            </a:extLst>
          </p:cNvPr>
          <p:cNvSpPr>
            <a:spLocks noGrp="1" noChangeArrowheads="1"/>
          </p:cNvSpPr>
          <p:nvPr>
            <p:ph type="title"/>
          </p:nvPr>
        </p:nvSpPr>
        <p:spPr/>
        <p:txBody>
          <a:bodyPr vert="horz" lIns="91440" tIns="45720" rIns="91440" bIns="45720" rtlCol="0" anchor="ctr">
            <a:normAutofit/>
          </a:bodyPr>
          <a:lstStyle/>
          <a:p>
            <a:r>
              <a:rPr lang="en-US" altLang="en-US" b="1" kern="1200">
                <a:latin typeface="+mn-lt"/>
                <a:ea typeface="+mj-ea"/>
                <a:cs typeface="+mj-cs"/>
              </a:rPr>
              <a:t>The Diabetes Team</a:t>
            </a:r>
          </a:p>
        </p:txBody>
      </p:sp>
      <p:sp>
        <p:nvSpPr>
          <p:cNvPr id="9" name="Rectangle 3">
            <a:extLst>
              <a:ext uri="{FF2B5EF4-FFF2-40B4-BE49-F238E27FC236}">
                <a16:creationId xmlns:a16="http://schemas.microsoft.com/office/drawing/2014/main" id="{B7211E86-FD52-504F-8C55-637068E1A692}"/>
              </a:ext>
            </a:extLst>
          </p:cNvPr>
          <p:cNvSpPr txBox="1">
            <a:spLocks noChangeArrowheads="1"/>
          </p:cNvSpPr>
          <p:nvPr/>
        </p:nvSpPr>
        <p:spPr>
          <a:xfrm>
            <a:off x="838200" y="1825625"/>
            <a:ext cx="10515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spcBef>
                <a:spcPct val="50000"/>
              </a:spcBef>
            </a:pPr>
            <a:r>
              <a:rPr lang="en-US" altLang="en-US" sz="2800" i="1" dirty="0"/>
              <a:t>Physician:</a:t>
            </a:r>
            <a:r>
              <a:rPr lang="en-US" altLang="en-US" sz="2800" dirty="0"/>
              <a:t> Primary Care, Diabetologist, Endocrinologist</a:t>
            </a:r>
            <a:endParaRPr lang="en-US" altLang="en-US" sz="2800"/>
          </a:p>
          <a:p>
            <a:pPr indent="-228600" defTabSz="914400">
              <a:spcBef>
                <a:spcPct val="50000"/>
              </a:spcBef>
            </a:pPr>
            <a:r>
              <a:rPr lang="en-US" altLang="en-US" sz="2800" i="1" dirty="0"/>
              <a:t>Other Medical Provider: </a:t>
            </a:r>
            <a:r>
              <a:rPr lang="en-US" altLang="en-US" sz="2800" dirty="0"/>
              <a:t>Physician Assistant, Nurse Practitioner, APRN</a:t>
            </a:r>
            <a:endParaRPr lang="en-US" altLang="en-US" sz="2800"/>
          </a:p>
          <a:p>
            <a:pPr indent="-228600" defTabSz="914400">
              <a:spcBef>
                <a:spcPct val="50000"/>
              </a:spcBef>
            </a:pPr>
            <a:r>
              <a:rPr lang="en-US" altLang="en-US" sz="2800" i="1" dirty="0"/>
              <a:t>Other appropriate specialists</a:t>
            </a:r>
            <a:r>
              <a:rPr lang="en-US" altLang="en-US" sz="2800" dirty="0"/>
              <a:t> (pharmacist, ophthalmologist, nephrologist, cardiologist, behavioral health specialist, podiatrist, occupational therapist, physical therapist, social worker, dentist)</a:t>
            </a:r>
            <a:endParaRPr lang="en-US" altLang="en-US" sz="2800"/>
          </a:p>
        </p:txBody>
      </p:sp>
    </p:spTree>
    <p:extLst>
      <p:ext uri="{BB962C8B-B14F-4D97-AF65-F5344CB8AC3E}">
        <p14:creationId xmlns:p14="http://schemas.microsoft.com/office/powerpoint/2010/main" val="23307183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A82178C3-BF60-4D45-BEB9-CC651FD8F332}"/>
              </a:ext>
            </a:extLst>
          </p:cNvPr>
          <p:cNvSpPr txBox="1">
            <a:spLocks noChangeArrowheads="1"/>
          </p:cNvSpPr>
          <p:nvPr/>
        </p:nvSpPr>
        <p:spPr>
          <a:xfrm>
            <a:off x="838200" y="870403"/>
            <a:ext cx="10515600" cy="955223"/>
          </a:xfrm>
          <a:prstGeom prst="rect">
            <a:avLst/>
          </a:prstGeom>
        </p:spPr>
        <p:txBody>
          <a:bodyPr vert="horz" lIns="91440" tIns="45720" rIns="91440" bIns="45720" rtlCol="0" anchor="ctr">
            <a:norm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defTabSz="914400">
              <a:spcAft>
                <a:spcPts val="600"/>
              </a:spcAft>
            </a:pPr>
            <a:r>
              <a:rPr lang="en-US" altLang="en-US" sz="4400" b="1" kern="1200">
                <a:solidFill>
                  <a:srgbClr val="CE1126"/>
                </a:solidFill>
                <a:latin typeface="+mn-lt"/>
                <a:ea typeface="+mj-ea"/>
                <a:cs typeface="+mj-cs"/>
              </a:rPr>
              <a:t>The Diabetes Team</a:t>
            </a:r>
          </a:p>
        </p:txBody>
      </p:sp>
      <p:sp>
        <p:nvSpPr>
          <p:cNvPr id="9" name="Rectangle 3">
            <a:extLst>
              <a:ext uri="{FF2B5EF4-FFF2-40B4-BE49-F238E27FC236}">
                <a16:creationId xmlns:a16="http://schemas.microsoft.com/office/drawing/2014/main" id="{B871C481-97E8-7D45-B3C5-4AC0CA0B1028}"/>
              </a:ext>
            </a:extLst>
          </p:cNvPr>
          <p:cNvSpPr txBox="1">
            <a:spLocks noChangeArrowheads="1"/>
          </p:cNvSpPr>
          <p:nvPr/>
        </p:nvSpPr>
        <p:spPr>
          <a:xfrm>
            <a:off x="838200" y="1825625"/>
            <a:ext cx="10515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spcBef>
                <a:spcPct val="50000"/>
              </a:spcBef>
            </a:pPr>
            <a:r>
              <a:rPr lang="en-US" altLang="en-US" sz="2800"/>
              <a:t>Diabetes Nurse Educator or Certified Diabetes Care and Education Specialist (CDCES)</a:t>
            </a:r>
          </a:p>
          <a:p>
            <a:pPr indent="-228600" defTabSz="914400">
              <a:spcBef>
                <a:spcPct val="50000"/>
              </a:spcBef>
            </a:pPr>
            <a:endParaRPr lang="en-US" altLang="en-US" sz="2800"/>
          </a:p>
          <a:p>
            <a:pPr indent="-228600" defTabSz="914400">
              <a:spcBef>
                <a:spcPct val="50000"/>
              </a:spcBef>
            </a:pPr>
            <a:r>
              <a:rPr lang="en-US" altLang="en-US" sz="2800"/>
              <a:t>Registered Dietician</a:t>
            </a:r>
          </a:p>
          <a:p>
            <a:pPr indent="-228600" defTabSz="914400">
              <a:spcBef>
                <a:spcPct val="50000"/>
              </a:spcBef>
            </a:pPr>
            <a:endParaRPr lang="en-US" altLang="en-US" sz="2800"/>
          </a:p>
          <a:p>
            <a:pPr indent="-228600" defTabSz="914400">
              <a:spcBef>
                <a:spcPct val="50000"/>
              </a:spcBef>
            </a:pPr>
            <a:r>
              <a:rPr lang="en-US" altLang="en-US" sz="2800"/>
              <a:t>The patient!</a:t>
            </a:r>
          </a:p>
          <a:p>
            <a:pPr indent="-228600" defTabSz="914400">
              <a:spcBef>
                <a:spcPct val="50000"/>
              </a:spcBef>
            </a:pPr>
            <a:endParaRPr lang="en-US" altLang="en-US" sz="2800"/>
          </a:p>
        </p:txBody>
      </p:sp>
    </p:spTree>
    <p:extLst>
      <p:ext uri="{BB962C8B-B14F-4D97-AF65-F5344CB8AC3E}">
        <p14:creationId xmlns:p14="http://schemas.microsoft.com/office/powerpoint/2010/main" val="27452909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7B4F868-76AD-3641-B731-220A7B01DD4F}"/>
              </a:ext>
            </a:extLst>
          </p:cNvPr>
          <p:cNvSpPr>
            <a:spLocks noGrp="1"/>
          </p:cNvSpPr>
          <p:nvPr>
            <p:ph type="title"/>
          </p:nvPr>
        </p:nvSpPr>
        <p:spPr/>
        <p:txBody>
          <a:bodyPr vert="horz" lIns="91440" tIns="45720" rIns="91440" bIns="45720" rtlCol="0" anchor="ctr">
            <a:normAutofit/>
          </a:bodyPr>
          <a:lstStyle/>
          <a:p>
            <a:r>
              <a:rPr lang="en-US" b="1" kern="1200" dirty="0">
                <a:latin typeface="+mn-lt"/>
                <a:ea typeface="+mj-ea"/>
                <a:cs typeface="+mj-cs"/>
              </a:rPr>
              <a:t>My Practice- Dr. Johnson: Post-COVID-19</a:t>
            </a:r>
          </a:p>
        </p:txBody>
      </p:sp>
      <p:sp>
        <p:nvSpPr>
          <p:cNvPr id="5" name="Content Placeholder 2">
            <a:extLst>
              <a:ext uri="{FF2B5EF4-FFF2-40B4-BE49-F238E27FC236}">
                <a16:creationId xmlns:a16="http://schemas.microsoft.com/office/drawing/2014/main" id="{39806A4A-2F0C-5944-B688-97B96578985B}"/>
              </a:ext>
            </a:extLst>
          </p:cNvPr>
          <p:cNvSpPr txBox="1">
            <a:spLocks/>
          </p:cNvSpPr>
          <p:nvPr/>
        </p:nvSpPr>
        <p:spPr>
          <a:xfrm>
            <a:off x="838200" y="1825626"/>
            <a:ext cx="10515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2200" dirty="0"/>
              <a:t>I am doing about 50% telehealth</a:t>
            </a:r>
          </a:p>
          <a:p>
            <a:pPr indent="-228600" defTabSz="914400"/>
            <a:r>
              <a:rPr lang="en-US" sz="2200" dirty="0"/>
              <a:t>Persons with diabetes are known to be high risk.  Patient acceptance of expanded telehealth services was nearly immediate</a:t>
            </a:r>
          </a:p>
          <a:p>
            <a:pPr indent="-228600" defTabSz="914400"/>
            <a:r>
              <a:rPr lang="en-US" sz="2200" dirty="0"/>
              <a:t>Relaxation and modification of billing and coding rules have made this a viable option</a:t>
            </a:r>
          </a:p>
          <a:p>
            <a:pPr indent="-228600" defTabSz="914400"/>
            <a:r>
              <a:rPr lang="en-US" sz="2200" dirty="0"/>
              <a:t>Patients will likely continue to demand this service in the future</a:t>
            </a:r>
          </a:p>
          <a:p>
            <a:pPr indent="-228600" defTabSz="914400"/>
            <a:r>
              <a:rPr lang="en-US" sz="2200" dirty="0"/>
              <a:t>Going back to “normal” seems unlikely</a:t>
            </a:r>
          </a:p>
          <a:p>
            <a:pPr indent="-228600" defTabSz="914400"/>
            <a:r>
              <a:rPr lang="en-US" sz="2200" dirty="0"/>
              <a:t>Still need to consider some elements that must be done in person (i.e., comprehensive foot exams)</a:t>
            </a:r>
          </a:p>
          <a:p>
            <a:pPr indent="-228600" defTabSz="914400"/>
            <a:r>
              <a:rPr lang="en-US" sz="2200" dirty="0"/>
              <a:t>Some kind of blend of virtual and in person</a:t>
            </a:r>
          </a:p>
        </p:txBody>
      </p:sp>
    </p:spTree>
    <p:extLst>
      <p:ext uri="{BB962C8B-B14F-4D97-AF65-F5344CB8AC3E}">
        <p14:creationId xmlns:p14="http://schemas.microsoft.com/office/powerpoint/2010/main" val="37865192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7849CFA-8A06-484C-9494-E40CD76248EB}"/>
              </a:ext>
            </a:extLst>
          </p:cNvPr>
          <p:cNvSpPr>
            <a:spLocks noGrp="1"/>
          </p:cNvSpPr>
          <p:nvPr>
            <p:ph type="title"/>
          </p:nvPr>
        </p:nvSpPr>
        <p:spPr/>
        <p:txBody>
          <a:bodyPr anchor="ctr">
            <a:normAutofit/>
          </a:bodyPr>
          <a:lstStyle/>
          <a:p>
            <a:r>
              <a:rPr lang="en-US" sz="3400" dirty="0"/>
              <a:t>Typical visits we are doing now from our diabetes clinic</a:t>
            </a:r>
          </a:p>
        </p:txBody>
      </p:sp>
      <p:sp>
        <p:nvSpPr>
          <p:cNvPr id="12" name="Content Placeholder 2">
            <a:extLst>
              <a:ext uri="{FF2B5EF4-FFF2-40B4-BE49-F238E27FC236}">
                <a16:creationId xmlns:a16="http://schemas.microsoft.com/office/drawing/2014/main" id="{89E0887D-B1D4-4DE6-AD40-F5E8F48D5018}"/>
              </a:ext>
            </a:extLst>
          </p:cNvPr>
          <p:cNvSpPr>
            <a:spLocks noGrp="1"/>
          </p:cNvSpPr>
          <p:nvPr>
            <p:ph idx="1"/>
          </p:nvPr>
        </p:nvSpPr>
        <p:spPr/>
        <p:txBody>
          <a:bodyPr/>
          <a:lstStyle/>
          <a:p>
            <a:pPr marL="0" indent="0">
              <a:buNone/>
            </a:pPr>
            <a:r>
              <a:rPr lang="en-US" dirty="0"/>
              <a:t>Virtual visit: usually patient is in their home</a:t>
            </a:r>
          </a:p>
          <a:p>
            <a:pPr marL="0" indent="0">
              <a:buNone/>
            </a:pPr>
            <a:endParaRPr lang="en-US" dirty="0"/>
          </a:p>
        </p:txBody>
      </p:sp>
      <p:pic>
        <p:nvPicPr>
          <p:cNvPr id="13" name="Content Placeholder 3">
            <a:extLst>
              <a:ext uri="{FF2B5EF4-FFF2-40B4-BE49-F238E27FC236}">
                <a16:creationId xmlns:a16="http://schemas.microsoft.com/office/drawing/2014/main" id="{DB5EDE35-B4C7-FA4B-BD2F-DEBB05B8D66B}"/>
              </a:ext>
            </a:extLst>
          </p:cNvPr>
          <p:cNvPicPr>
            <a:picLocks noChangeAspect="1"/>
          </p:cNvPicPr>
          <p:nvPr/>
        </p:nvPicPr>
        <p:blipFill>
          <a:blip r:embed="rId2"/>
          <a:stretch>
            <a:fillRect/>
          </a:stretch>
        </p:blipFill>
        <p:spPr>
          <a:xfrm>
            <a:off x="950984" y="2514289"/>
            <a:ext cx="4267571" cy="2481287"/>
          </a:xfrm>
          <a:prstGeom prst="rect">
            <a:avLst/>
          </a:prstGeom>
        </p:spPr>
      </p:pic>
      <p:pic>
        <p:nvPicPr>
          <p:cNvPr id="14" name="Picture 13">
            <a:extLst>
              <a:ext uri="{FF2B5EF4-FFF2-40B4-BE49-F238E27FC236}">
                <a16:creationId xmlns:a16="http://schemas.microsoft.com/office/drawing/2014/main" id="{432397AD-F36B-6B4B-AE4B-95C6EAA90DA6}"/>
              </a:ext>
            </a:extLst>
          </p:cNvPr>
          <p:cNvPicPr>
            <a:picLocks noChangeAspect="1"/>
          </p:cNvPicPr>
          <p:nvPr/>
        </p:nvPicPr>
        <p:blipFill>
          <a:blip r:embed="rId3"/>
          <a:stretch>
            <a:fillRect/>
          </a:stretch>
        </p:blipFill>
        <p:spPr>
          <a:xfrm>
            <a:off x="8293043" y="2401598"/>
            <a:ext cx="2542252" cy="3383573"/>
          </a:xfrm>
          <a:prstGeom prst="rect">
            <a:avLst/>
          </a:prstGeom>
        </p:spPr>
      </p:pic>
      <p:sp>
        <p:nvSpPr>
          <p:cNvPr id="16" name="TextBox 15">
            <a:extLst>
              <a:ext uri="{FF2B5EF4-FFF2-40B4-BE49-F238E27FC236}">
                <a16:creationId xmlns:a16="http://schemas.microsoft.com/office/drawing/2014/main" id="{AE2440B0-DC73-714A-8B60-131185493F83}"/>
              </a:ext>
            </a:extLst>
          </p:cNvPr>
          <p:cNvSpPr txBox="1"/>
          <p:nvPr/>
        </p:nvSpPr>
        <p:spPr>
          <a:xfrm>
            <a:off x="6689187" y="6278661"/>
            <a:ext cx="4808560" cy="461665"/>
          </a:xfrm>
          <a:prstGeom prst="rect">
            <a:avLst/>
          </a:prstGeom>
          <a:noFill/>
        </p:spPr>
        <p:txBody>
          <a:bodyPr wrap="none" rtlCol="0">
            <a:spAutoFit/>
          </a:bodyPr>
          <a:lstStyle/>
          <a:p>
            <a:r>
              <a:rPr lang="en-US" sz="2400" dirty="0"/>
              <a:t>Classic facility to facility telemedicine</a:t>
            </a:r>
          </a:p>
        </p:txBody>
      </p:sp>
      <p:sp>
        <p:nvSpPr>
          <p:cNvPr id="17" name="TextBox 16">
            <a:extLst>
              <a:ext uri="{FF2B5EF4-FFF2-40B4-BE49-F238E27FC236}">
                <a16:creationId xmlns:a16="http://schemas.microsoft.com/office/drawing/2014/main" id="{10C200C3-1860-794C-9D57-69F24E016CAF}"/>
              </a:ext>
            </a:extLst>
          </p:cNvPr>
          <p:cNvSpPr txBox="1"/>
          <p:nvPr/>
        </p:nvSpPr>
        <p:spPr>
          <a:xfrm>
            <a:off x="2531368" y="5328107"/>
            <a:ext cx="4674036" cy="830997"/>
          </a:xfrm>
          <a:prstGeom prst="rect">
            <a:avLst/>
          </a:prstGeom>
          <a:noFill/>
        </p:spPr>
        <p:txBody>
          <a:bodyPr wrap="none" rtlCol="0">
            <a:spAutoFit/>
          </a:bodyPr>
          <a:lstStyle/>
          <a:p>
            <a:r>
              <a:rPr lang="en-US" sz="1600" dirty="0"/>
              <a:t>Older adults often need a facilitator.</a:t>
            </a:r>
          </a:p>
          <a:p>
            <a:r>
              <a:rPr lang="en-US" sz="1600" dirty="0"/>
              <a:t>At home- family member or friend</a:t>
            </a:r>
          </a:p>
          <a:p>
            <a:r>
              <a:rPr lang="en-US" sz="1600" dirty="0"/>
              <a:t>In clinic- nurse or medical assistant, sometimes CDCES</a:t>
            </a:r>
          </a:p>
        </p:txBody>
      </p:sp>
    </p:spTree>
    <p:extLst>
      <p:ext uri="{BB962C8B-B14F-4D97-AF65-F5344CB8AC3E}">
        <p14:creationId xmlns:p14="http://schemas.microsoft.com/office/powerpoint/2010/main" val="5095695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FE2E8-BF78-4E7A-8473-DB89A680C129}"/>
              </a:ext>
            </a:extLst>
          </p:cNvPr>
          <p:cNvSpPr>
            <a:spLocks noGrp="1"/>
          </p:cNvSpPr>
          <p:nvPr>
            <p:ph type="title"/>
          </p:nvPr>
        </p:nvSpPr>
        <p:spPr/>
        <p:txBody>
          <a:bodyPr vert="horz" lIns="91440" tIns="45720" rIns="91440" bIns="45720" rtlCol="0" anchor="ctr">
            <a:normAutofit/>
          </a:bodyPr>
          <a:lstStyle/>
          <a:p>
            <a:r>
              <a:rPr lang="en-US" b="1" kern="1200">
                <a:latin typeface="+mn-lt"/>
                <a:ea typeface="+mj-ea"/>
                <a:cs typeface="+mj-cs"/>
              </a:rPr>
              <a:t>Role of the Physical Therapist in Diabetes Care: Treatment</a:t>
            </a:r>
          </a:p>
        </p:txBody>
      </p:sp>
      <p:sp>
        <p:nvSpPr>
          <p:cNvPr id="5" name="Content Placeholder 2">
            <a:extLst>
              <a:ext uri="{FF2B5EF4-FFF2-40B4-BE49-F238E27FC236}">
                <a16:creationId xmlns:a16="http://schemas.microsoft.com/office/drawing/2014/main" id="{300FACCF-6977-0B40-A0B2-115BB2284645}"/>
              </a:ext>
            </a:extLst>
          </p:cNvPr>
          <p:cNvSpPr txBox="1">
            <a:spLocks/>
          </p:cNvSpPr>
          <p:nvPr/>
        </p:nvSpPr>
        <p:spPr>
          <a:xfrm>
            <a:off x="838200" y="1825625"/>
            <a:ext cx="5181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2400"/>
              <a:t>80% of patients referred to outpatient PT have diabetes, risk factors for diabetes, or prediabetes</a:t>
            </a:r>
          </a:p>
          <a:p>
            <a:pPr lvl="1" indent="-228600" defTabSz="914400"/>
            <a:r>
              <a:rPr lang="en-US" sz="2400" dirty="0"/>
              <a:t>Only 2% of referrals are for diabetes as primary condition</a:t>
            </a:r>
            <a:endParaRPr lang="en-US" sz="2400"/>
          </a:p>
          <a:p>
            <a:pPr lvl="1" indent="-228600" defTabSz="914400"/>
            <a:r>
              <a:rPr lang="en-US" sz="2400" dirty="0"/>
              <a:t>High prevalence for patients in other settings as well</a:t>
            </a:r>
            <a:endParaRPr lang="en-US" sz="2400"/>
          </a:p>
          <a:p>
            <a:pPr indent="-228600" defTabSz="914400"/>
            <a:r>
              <a:rPr lang="en-US" sz="2400"/>
              <a:t>Diabetes impacts most body systems that produce movement</a:t>
            </a:r>
          </a:p>
        </p:txBody>
      </p:sp>
      <p:pic>
        <p:nvPicPr>
          <p:cNvPr id="1026" name="Picture 2" descr="Human Movement System | Body is a temple, Movement, System">
            <a:extLst>
              <a:ext uri="{FF2B5EF4-FFF2-40B4-BE49-F238E27FC236}">
                <a16:creationId xmlns:a16="http://schemas.microsoft.com/office/drawing/2014/main" id="{1BA648E1-80F4-8842-9D92-74BBA01B078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44526" y="1825625"/>
            <a:ext cx="4636947" cy="4351338"/>
          </a:xfrm>
          <a:prstGeom prst="rect">
            <a:avLst/>
          </a:prstGeom>
          <a:solidFill>
            <a:srgbClr val="FFFFFF"/>
          </a:solidFill>
        </p:spPr>
      </p:pic>
    </p:spTree>
    <p:extLst>
      <p:ext uri="{BB962C8B-B14F-4D97-AF65-F5344CB8AC3E}">
        <p14:creationId xmlns:p14="http://schemas.microsoft.com/office/powerpoint/2010/main" val="1743983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FE2E8-BF78-4E7A-8473-DB89A680C129}"/>
              </a:ext>
            </a:extLst>
          </p:cNvPr>
          <p:cNvSpPr>
            <a:spLocks noGrp="1"/>
          </p:cNvSpPr>
          <p:nvPr>
            <p:ph type="title"/>
          </p:nvPr>
        </p:nvSpPr>
        <p:spPr/>
        <p:txBody>
          <a:bodyPr vert="horz" lIns="91440" tIns="45720" rIns="91440" bIns="45720" rtlCol="0" anchor="ctr">
            <a:normAutofit/>
          </a:bodyPr>
          <a:lstStyle/>
          <a:p>
            <a:r>
              <a:rPr lang="en-US" sz="3100" b="1" kern="1200">
                <a:latin typeface="+mn-lt"/>
                <a:ea typeface="+mj-ea"/>
                <a:cs typeface="+mj-cs"/>
              </a:rPr>
              <a:t>Role of the Physical Therapist in Diabetes Care: Treatment</a:t>
            </a:r>
          </a:p>
        </p:txBody>
      </p:sp>
      <p:sp>
        <p:nvSpPr>
          <p:cNvPr id="5" name="Content Placeholder 2">
            <a:extLst>
              <a:ext uri="{FF2B5EF4-FFF2-40B4-BE49-F238E27FC236}">
                <a16:creationId xmlns:a16="http://schemas.microsoft.com/office/drawing/2014/main" id="{300FACCF-6977-0B40-A0B2-115BB2284645}"/>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2800" dirty="0"/>
              <a:t>Provide guidance on physical activity participation</a:t>
            </a:r>
            <a:endParaRPr lang="en-US" sz="2800"/>
          </a:p>
          <a:p>
            <a:pPr lvl="1" indent="-228600" defTabSz="914400"/>
            <a:r>
              <a:rPr lang="en-US" sz="2800"/>
              <a:t>Moderate levels of activity, including brisk walking results in 12% reduction in diabetic complications and can decrease blood pressure by 10 mm Hg</a:t>
            </a:r>
          </a:p>
          <a:p>
            <a:pPr indent="-228600" defTabSz="914400"/>
            <a:r>
              <a:rPr lang="en-US" sz="2800" dirty="0"/>
              <a:t>Encourage diets higher in whole grains, green leafy vegetables</a:t>
            </a:r>
            <a:endParaRPr lang="en-US" sz="2800"/>
          </a:p>
          <a:p>
            <a:pPr lvl="1" indent="-228600" defTabSz="914400"/>
            <a:r>
              <a:rPr lang="en-US" sz="2800"/>
              <a:t>Decrease intake of refined grains, red and processed meats, sugar sweetened beverages</a:t>
            </a:r>
          </a:p>
        </p:txBody>
      </p:sp>
    </p:spTree>
    <p:extLst>
      <p:ext uri="{BB962C8B-B14F-4D97-AF65-F5344CB8AC3E}">
        <p14:creationId xmlns:p14="http://schemas.microsoft.com/office/powerpoint/2010/main" val="21316181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FE2E8-BF78-4E7A-8473-DB89A680C129}"/>
              </a:ext>
            </a:extLst>
          </p:cNvPr>
          <p:cNvSpPr>
            <a:spLocks noGrp="1"/>
          </p:cNvSpPr>
          <p:nvPr>
            <p:ph type="title"/>
          </p:nvPr>
        </p:nvSpPr>
        <p:spPr/>
        <p:txBody>
          <a:bodyPr vert="horz" lIns="91440" tIns="45720" rIns="91440" bIns="45720" rtlCol="0" anchor="ctr">
            <a:normAutofit/>
          </a:bodyPr>
          <a:lstStyle/>
          <a:p>
            <a:r>
              <a:rPr lang="en-US" sz="3700" b="1" kern="1200">
                <a:latin typeface="+mn-lt"/>
                <a:ea typeface="+mj-ea"/>
                <a:cs typeface="+mj-cs"/>
              </a:rPr>
              <a:t>Exercise Prescription for Older Adults with Diabetes</a:t>
            </a:r>
          </a:p>
        </p:txBody>
      </p:sp>
      <p:sp>
        <p:nvSpPr>
          <p:cNvPr id="5" name="Content Placeholder 2">
            <a:extLst>
              <a:ext uri="{FF2B5EF4-FFF2-40B4-BE49-F238E27FC236}">
                <a16:creationId xmlns:a16="http://schemas.microsoft.com/office/drawing/2014/main" id="{300FACCF-6977-0B40-A0B2-115BB2284645}"/>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2800" dirty="0"/>
              <a:t>150 minutes/week of moderate to vigorous intensity aerobic activity spread over 3 days per week with no more than 2 consecutive days without activity</a:t>
            </a:r>
          </a:p>
          <a:p>
            <a:pPr indent="-228600" defTabSz="914400"/>
            <a:r>
              <a:rPr lang="en-US" sz="2800" dirty="0"/>
              <a:t>2-3 sessions/week of resistance exercise training</a:t>
            </a:r>
          </a:p>
          <a:p>
            <a:pPr indent="-228600" defTabSz="914400"/>
            <a:r>
              <a:rPr lang="en-US" sz="2800" dirty="0"/>
              <a:t>2-3 sessions/week of flexibility and balance training</a:t>
            </a:r>
          </a:p>
          <a:p>
            <a:pPr indent="-228600" defTabSz="914400"/>
            <a:r>
              <a:rPr lang="en-US" sz="2800" dirty="0"/>
              <a:t>Decrease sitting time and encourage physical activity throughout the day.</a:t>
            </a:r>
          </a:p>
          <a:p>
            <a:pPr indent="-228600" defTabSz="914400"/>
            <a:r>
              <a:rPr lang="en-US" sz="2800" b="1" dirty="0"/>
              <a:t>Customize program to patient’s specific goals, preferred activities, comorbidities and risk of complications</a:t>
            </a:r>
          </a:p>
        </p:txBody>
      </p:sp>
    </p:spTree>
    <p:extLst>
      <p:ext uri="{BB962C8B-B14F-4D97-AF65-F5344CB8AC3E}">
        <p14:creationId xmlns:p14="http://schemas.microsoft.com/office/powerpoint/2010/main" val="23339784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FE2E8-BF78-4E7A-8473-DB89A680C129}"/>
              </a:ext>
            </a:extLst>
          </p:cNvPr>
          <p:cNvSpPr>
            <a:spLocks noGrp="1"/>
          </p:cNvSpPr>
          <p:nvPr>
            <p:ph type="title"/>
          </p:nvPr>
        </p:nvSpPr>
        <p:spPr/>
        <p:txBody>
          <a:bodyPr vert="horz" lIns="91440" tIns="45720" rIns="91440" bIns="45720" rtlCol="0" anchor="ctr">
            <a:normAutofit/>
          </a:bodyPr>
          <a:lstStyle/>
          <a:p>
            <a:r>
              <a:rPr lang="en-US" b="1" kern="1200">
                <a:latin typeface="+mn-lt"/>
                <a:ea typeface="+mj-ea"/>
                <a:cs typeface="+mj-cs"/>
              </a:rPr>
              <a:t>Effect of Exercise on HbA1c</a:t>
            </a:r>
          </a:p>
        </p:txBody>
      </p:sp>
      <p:sp>
        <p:nvSpPr>
          <p:cNvPr id="5" name="Content Placeholder 2">
            <a:extLst>
              <a:ext uri="{FF2B5EF4-FFF2-40B4-BE49-F238E27FC236}">
                <a16:creationId xmlns:a16="http://schemas.microsoft.com/office/drawing/2014/main" id="{300FACCF-6977-0B40-A0B2-115BB2284645}"/>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2800" dirty="0"/>
              <a:t>Systematic review and meta-analysis of 47 RCTs and 2215 patients comparing structure exercise training or physical activity advice in patients with type 2 diabetes</a:t>
            </a:r>
            <a:endParaRPr lang="en-US" sz="2800"/>
          </a:p>
          <a:p>
            <a:pPr lvl="1" indent="-228600" defTabSz="914400"/>
            <a:r>
              <a:rPr lang="en-US" sz="2800"/>
              <a:t>23 RCTs with structured exercise training, 24 RCTs with physical activity advice</a:t>
            </a:r>
          </a:p>
          <a:p>
            <a:pPr lvl="1" indent="-228600" defTabSz="914400"/>
            <a:r>
              <a:rPr lang="en-US" sz="2800"/>
              <a:t>848 patients participated in structured aerobic exercise, 261 patients participated in structured resistance exercise, 404 patients participated in combined structured exercise, 7025 patients given physical activity advice</a:t>
            </a:r>
          </a:p>
          <a:p>
            <a:pPr lvl="1" indent="-228600" defTabSz="914400"/>
            <a:r>
              <a:rPr lang="en-US" sz="2800"/>
              <a:t>Primary outcome analyzed was HbA1c levels</a:t>
            </a:r>
          </a:p>
        </p:txBody>
      </p:sp>
    </p:spTree>
    <p:extLst>
      <p:ext uri="{BB962C8B-B14F-4D97-AF65-F5344CB8AC3E}">
        <p14:creationId xmlns:p14="http://schemas.microsoft.com/office/powerpoint/2010/main" val="5206911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FE2E8-BF78-4E7A-8473-DB89A680C129}"/>
              </a:ext>
            </a:extLst>
          </p:cNvPr>
          <p:cNvSpPr>
            <a:spLocks noGrp="1"/>
          </p:cNvSpPr>
          <p:nvPr>
            <p:ph type="title"/>
          </p:nvPr>
        </p:nvSpPr>
        <p:spPr/>
        <p:txBody>
          <a:bodyPr vert="horz" lIns="91440" tIns="45720" rIns="91440" bIns="45720" rtlCol="0" anchor="ctr">
            <a:normAutofit/>
          </a:bodyPr>
          <a:lstStyle/>
          <a:p>
            <a:r>
              <a:rPr lang="en-US" b="1" kern="1200">
                <a:latin typeface="+mn-lt"/>
                <a:ea typeface="+mj-ea"/>
                <a:cs typeface="+mj-cs"/>
              </a:rPr>
              <a:t>Effect of Exercise on HbA1c</a:t>
            </a:r>
          </a:p>
        </p:txBody>
      </p:sp>
      <p:sp>
        <p:nvSpPr>
          <p:cNvPr id="5" name="Content Placeholder 2">
            <a:extLst>
              <a:ext uri="{FF2B5EF4-FFF2-40B4-BE49-F238E27FC236}">
                <a16:creationId xmlns:a16="http://schemas.microsoft.com/office/drawing/2014/main" id="{300FACCF-6977-0B40-A0B2-115BB2284645}"/>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2200"/>
              <a:t>Systematic review and meta-analysis of 47 RCTs and 2215 patients comparing structure exercise training or physical activity advice in patients with type 2 diabetes</a:t>
            </a:r>
          </a:p>
          <a:p>
            <a:pPr lvl="1" indent="-228600" defTabSz="914400"/>
            <a:r>
              <a:rPr lang="en-US" sz="2200"/>
              <a:t>Structured aerobic, resistance or combined exercise training</a:t>
            </a:r>
          </a:p>
          <a:p>
            <a:pPr lvl="2" indent="-228600" defTabSz="914400"/>
            <a:r>
              <a:rPr lang="en-US" sz="2200"/>
              <a:t>Decline of HbA1c of 0.67%</a:t>
            </a:r>
          </a:p>
          <a:p>
            <a:pPr lvl="1" indent="-228600" defTabSz="914400"/>
            <a:r>
              <a:rPr lang="en-US" sz="2200"/>
              <a:t>Structured exercise duration &gt;150 minutes/week greater benefit than &lt;150 minutes/week</a:t>
            </a:r>
          </a:p>
          <a:p>
            <a:pPr lvl="2" indent="-228600" defTabSz="914400"/>
            <a:r>
              <a:rPr lang="en-US" sz="2200"/>
              <a:t>Decline of HbA1c of 0.89% vs 0.36%, respectively</a:t>
            </a:r>
          </a:p>
          <a:p>
            <a:pPr lvl="1" indent="-228600" defTabSz="914400"/>
            <a:r>
              <a:rPr lang="en-US" sz="2200"/>
              <a:t>Structured exercise training demonstrated more pronounced HbA1c reduction compared to physical activity advice</a:t>
            </a:r>
          </a:p>
          <a:p>
            <a:pPr lvl="2" indent="-228600" defTabSz="914400"/>
            <a:r>
              <a:rPr lang="en-US" sz="2200"/>
              <a:t>Physical activity advice was beneficial ONLY if combined with dietary recommendations (0.43% reduction in HbA1c)</a:t>
            </a:r>
          </a:p>
          <a:p>
            <a:pPr lvl="1" indent="-228600" defTabSz="914400"/>
            <a:endParaRPr lang="en-US" sz="2200" dirty="0"/>
          </a:p>
        </p:txBody>
      </p:sp>
    </p:spTree>
    <p:extLst>
      <p:ext uri="{BB962C8B-B14F-4D97-AF65-F5344CB8AC3E}">
        <p14:creationId xmlns:p14="http://schemas.microsoft.com/office/powerpoint/2010/main" val="949412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A244C6F-2D05-7A4C-8B58-1F360DD9A7B7}"/>
              </a:ext>
            </a:extLst>
          </p:cNvPr>
          <p:cNvSpPr>
            <a:spLocks noGrp="1"/>
          </p:cNvSpPr>
          <p:nvPr>
            <p:ph type="title"/>
          </p:nvPr>
        </p:nvSpPr>
        <p:spPr/>
        <p:txBody>
          <a:bodyPr vert="horz" lIns="91440" tIns="45720" rIns="91440" bIns="45720" rtlCol="0" anchor="ctr">
            <a:normAutofit/>
          </a:bodyPr>
          <a:lstStyle/>
          <a:p>
            <a:r>
              <a:rPr lang="en-US" b="1" kern="1200">
                <a:latin typeface="+mn-lt"/>
                <a:ea typeface="+mj-ea"/>
                <a:cs typeface="+mj-cs"/>
              </a:rPr>
              <a:t>Team Based Care in Older Adults</a:t>
            </a:r>
          </a:p>
        </p:txBody>
      </p:sp>
      <p:sp>
        <p:nvSpPr>
          <p:cNvPr id="8" name="Content Placeholder 2">
            <a:extLst>
              <a:ext uri="{FF2B5EF4-FFF2-40B4-BE49-F238E27FC236}">
                <a16:creationId xmlns:a16="http://schemas.microsoft.com/office/drawing/2014/main" id="{DCA79225-05DC-A44E-BBD6-6581A7DF604D}"/>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2800"/>
              <a:t>Fall prevention, maintenance of function</a:t>
            </a:r>
          </a:p>
          <a:p>
            <a:pPr indent="-228600" defTabSz="914400"/>
            <a:r>
              <a:rPr lang="en-US" sz="2800"/>
              <a:t>Attention to complications and conditions that would lead to functional impairment</a:t>
            </a:r>
          </a:p>
          <a:p>
            <a:pPr indent="-228600" defTabSz="914400"/>
            <a:r>
              <a:rPr lang="en-US" sz="2800"/>
              <a:t>Nutrition management and intervention</a:t>
            </a:r>
          </a:p>
          <a:p>
            <a:pPr indent="-228600" defTabSz="914400"/>
            <a:r>
              <a:rPr lang="en-US" sz="2800"/>
              <a:t>Social determinants of health, i.e., food security, transportation</a:t>
            </a:r>
          </a:p>
          <a:p>
            <a:pPr indent="-228600" defTabSz="914400"/>
            <a:r>
              <a:rPr lang="en-US" sz="2800"/>
              <a:t>Psychological screening- mild cognitive impairment, depression, anxiety, dementia</a:t>
            </a:r>
          </a:p>
        </p:txBody>
      </p:sp>
    </p:spTree>
    <p:extLst>
      <p:ext uri="{BB962C8B-B14F-4D97-AF65-F5344CB8AC3E}">
        <p14:creationId xmlns:p14="http://schemas.microsoft.com/office/powerpoint/2010/main" val="40058800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FE2E8-BF78-4E7A-8473-DB89A680C129}"/>
              </a:ext>
            </a:extLst>
          </p:cNvPr>
          <p:cNvSpPr>
            <a:spLocks noGrp="1"/>
          </p:cNvSpPr>
          <p:nvPr>
            <p:ph type="title"/>
          </p:nvPr>
        </p:nvSpPr>
        <p:spPr>
          <a:xfrm>
            <a:off x="6248568" y="138887"/>
            <a:ext cx="5810082" cy="1266192"/>
          </a:xfrm>
        </p:spPr>
        <p:txBody>
          <a:bodyPr anchor="ctr">
            <a:normAutofit/>
          </a:bodyPr>
          <a:lstStyle/>
          <a:p>
            <a:r>
              <a:rPr lang="en-US" sz="3700" dirty="0"/>
              <a:t>Exercise Prescription for Older Adults with Diabetes</a:t>
            </a:r>
          </a:p>
        </p:txBody>
      </p:sp>
      <p:sp>
        <p:nvSpPr>
          <p:cNvPr id="5" name="TextBox 4">
            <a:extLst>
              <a:ext uri="{FF2B5EF4-FFF2-40B4-BE49-F238E27FC236}">
                <a16:creationId xmlns:a16="http://schemas.microsoft.com/office/drawing/2014/main" id="{BC501118-E20E-DF4D-A3E8-7EAE217A0EB5}"/>
              </a:ext>
            </a:extLst>
          </p:cNvPr>
          <p:cNvSpPr txBox="1"/>
          <p:nvPr/>
        </p:nvSpPr>
        <p:spPr>
          <a:xfrm>
            <a:off x="6248568" y="5759274"/>
            <a:ext cx="5109995" cy="433388"/>
          </a:xfrm>
          <a:prstGeom prst="rect">
            <a:avLst/>
          </a:prstGeom>
        </p:spPr>
        <p:txBody>
          <a:bodyPr rtlCol="0">
            <a:normAutofit fontScale="62500" lnSpcReduction="20000"/>
          </a:bodyPr>
          <a:lstStyle/>
          <a:p>
            <a:pPr>
              <a:spcAft>
                <a:spcPts val="600"/>
              </a:spcAft>
            </a:pPr>
            <a:r>
              <a:rPr lang="en-US" sz="2800" b="1" dirty="0"/>
              <a:t>Table from Harris MH, </a:t>
            </a:r>
            <a:r>
              <a:rPr lang="en-US" sz="2800" b="1" dirty="0" err="1"/>
              <a:t>Schootman</a:t>
            </a:r>
            <a:r>
              <a:rPr lang="en-US" sz="2800" b="1" dirty="0"/>
              <a:t> M JOSPT 2020</a:t>
            </a:r>
          </a:p>
        </p:txBody>
      </p:sp>
      <p:sp>
        <p:nvSpPr>
          <p:cNvPr id="9" name="Content Placeholder 2">
            <a:extLst>
              <a:ext uri="{FF2B5EF4-FFF2-40B4-BE49-F238E27FC236}">
                <a16:creationId xmlns:a16="http://schemas.microsoft.com/office/drawing/2014/main" id="{B3840B4B-1F40-9C46-BAAC-D8CFE8AA24BF}"/>
              </a:ext>
            </a:extLst>
          </p:cNvPr>
          <p:cNvSpPr txBox="1">
            <a:spLocks/>
          </p:cNvSpPr>
          <p:nvPr/>
        </p:nvSpPr>
        <p:spPr>
          <a:xfrm>
            <a:off x="6248569" y="1405079"/>
            <a:ext cx="4960089" cy="4070709"/>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800" dirty="0"/>
              <a:t>Structured exercise consisting of aerobic training, resistance training or the combination of the two for at least 12 weeks with dosage of &gt;150 minutes per week </a:t>
            </a:r>
          </a:p>
          <a:p>
            <a:pPr lvl="1"/>
            <a:r>
              <a:rPr lang="en-US" sz="2400" dirty="0"/>
              <a:t>associated with improved glycemic control in patients with Type 2 Diabetes</a:t>
            </a:r>
          </a:p>
          <a:p>
            <a:pPr marL="0" indent="0">
              <a:buNone/>
            </a:pPr>
            <a:endParaRPr lang="en-US" sz="2800" dirty="0"/>
          </a:p>
        </p:txBody>
      </p:sp>
      <p:pic>
        <p:nvPicPr>
          <p:cNvPr id="10" name="Picture 9">
            <a:extLst>
              <a:ext uri="{FF2B5EF4-FFF2-40B4-BE49-F238E27FC236}">
                <a16:creationId xmlns:a16="http://schemas.microsoft.com/office/drawing/2014/main" id="{1C24177C-F729-F548-B8F9-5CA6E44F9E6B}"/>
              </a:ext>
            </a:extLst>
          </p:cNvPr>
          <p:cNvPicPr>
            <a:picLocks noChangeAspect="1"/>
          </p:cNvPicPr>
          <p:nvPr/>
        </p:nvPicPr>
        <p:blipFill rotWithShape="1">
          <a:blip r:embed="rId3"/>
          <a:srcRect b="30878"/>
          <a:stretch/>
        </p:blipFill>
        <p:spPr>
          <a:xfrm>
            <a:off x="0" y="556168"/>
            <a:ext cx="6248568" cy="5541999"/>
          </a:xfrm>
          <a:prstGeom prst="rect">
            <a:avLst/>
          </a:prstGeom>
        </p:spPr>
      </p:pic>
    </p:spTree>
    <p:extLst>
      <p:ext uri="{BB962C8B-B14F-4D97-AF65-F5344CB8AC3E}">
        <p14:creationId xmlns:p14="http://schemas.microsoft.com/office/powerpoint/2010/main" val="19188003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C501118-E20E-DF4D-A3E8-7EAE217A0EB5}"/>
              </a:ext>
            </a:extLst>
          </p:cNvPr>
          <p:cNvSpPr txBox="1"/>
          <p:nvPr/>
        </p:nvSpPr>
        <p:spPr>
          <a:xfrm>
            <a:off x="145144" y="6343914"/>
            <a:ext cx="4072293" cy="276999"/>
          </a:xfrm>
          <a:prstGeom prst="rect">
            <a:avLst/>
          </a:prstGeom>
          <a:noFill/>
        </p:spPr>
        <p:txBody>
          <a:bodyPr wrap="square" rtlCol="0">
            <a:spAutoFit/>
          </a:bodyPr>
          <a:lstStyle/>
          <a:p>
            <a:r>
              <a:rPr lang="en-US" sz="1200" b="1" dirty="0">
                <a:solidFill>
                  <a:schemeClr val="bg1"/>
                </a:solidFill>
              </a:rPr>
              <a:t>Table from Harris MH, </a:t>
            </a:r>
            <a:r>
              <a:rPr lang="en-US" sz="1200" b="1" dirty="0" err="1">
                <a:solidFill>
                  <a:schemeClr val="bg1"/>
                </a:solidFill>
              </a:rPr>
              <a:t>Schootman</a:t>
            </a:r>
            <a:r>
              <a:rPr lang="en-US" sz="1200" b="1" dirty="0">
                <a:solidFill>
                  <a:schemeClr val="bg1"/>
                </a:solidFill>
              </a:rPr>
              <a:t> M JOSPT 2020</a:t>
            </a:r>
          </a:p>
        </p:txBody>
      </p:sp>
      <p:pic>
        <p:nvPicPr>
          <p:cNvPr id="3" name="Picture 2">
            <a:extLst>
              <a:ext uri="{FF2B5EF4-FFF2-40B4-BE49-F238E27FC236}">
                <a16:creationId xmlns:a16="http://schemas.microsoft.com/office/drawing/2014/main" id="{37AD79B2-FF4A-DB4A-A169-D0304F76168D}"/>
              </a:ext>
            </a:extLst>
          </p:cNvPr>
          <p:cNvPicPr>
            <a:picLocks noChangeAspect="1"/>
          </p:cNvPicPr>
          <p:nvPr/>
        </p:nvPicPr>
        <p:blipFill>
          <a:blip r:embed="rId3"/>
          <a:stretch>
            <a:fillRect/>
          </a:stretch>
        </p:blipFill>
        <p:spPr>
          <a:xfrm>
            <a:off x="-1" y="0"/>
            <a:ext cx="9032033" cy="6891185"/>
          </a:xfrm>
          <a:prstGeom prst="rect">
            <a:avLst/>
          </a:prstGeom>
        </p:spPr>
      </p:pic>
      <p:sp>
        <p:nvSpPr>
          <p:cNvPr id="9" name="TextBox 8">
            <a:extLst>
              <a:ext uri="{FF2B5EF4-FFF2-40B4-BE49-F238E27FC236}">
                <a16:creationId xmlns:a16="http://schemas.microsoft.com/office/drawing/2014/main" id="{9950461C-7A1A-2F40-A207-83845DA8020B}"/>
              </a:ext>
            </a:extLst>
          </p:cNvPr>
          <p:cNvSpPr txBox="1"/>
          <p:nvPr/>
        </p:nvSpPr>
        <p:spPr>
          <a:xfrm>
            <a:off x="9032032" y="5087887"/>
            <a:ext cx="2065176" cy="461665"/>
          </a:xfrm>
          <a:prstGeom prst="rect">
            <a:avLst/>
          </a:prstGeom>
          <a:noFill/>
        </p:spPr>
        <p:txBody>
          <a:bodyPr wrap="square" rtlCol="0">
            <a:spAutoFit/>
          </a:bodyPr>
          <a:lstStyle/>
          <a:p>
            <a:r>
              <a:rPr lang="en-US" sz="1200" b="1" dirty="0"/>
              <a:t>Table from </a:t>
            </a:r>
            <a:r>
              <a:rPr lang="en-US" sz="1200" b="1" dirty="0" err="1"/>
              <a:t>Colberg</a:t>
            </a:r>
            <a:r>
              <a:rPr lang="en-US" sz="1200" b="1" dirty="0"/>
              <a:t> SR et al DIABETES CARE 2016</a:t>
            </a:r>
          </a:p>
        </p:txBody>
      </p:sp>
      <p:sp>
        <p:nvSpPr>
          <p:cNvPr id="10" name="Title 1">
            <a:extLst>
              <a:ext uri="{FF2B5EF4-FFF2-40B4-BE49-F238E27FC236}">
                <a16:creationId xmlns:a16="http://schemas.microsoft.com/office/drawing/2014/main" id="{D0655A8A-8EEE-684A-BFC2-63CBC47D6048}"/>
              </a:ext>
            </a:extLst>
          </p:cNvPr>
          <p:cNvSpPr>
            <a:spLocks noGrp="1"/>
          </p:cNvSpPr>
          <p:nvPr>
            <p:ph type="title"/>
          </p:nvPr>
        </p:nvSpPr>
        <p:spPr>
          <a:xfrm>
            <a:off x="9032032" y="500490"/>
            <a:ext cx="3159968" cy="2043454"/>
          </a:xfrm>
        </p:spPr>
        <p:txBody>
          <a:bodyPr>
            <a:normAutofit fontScale="90000"/>
          </a:bodyPr>
          <a:lstStyle/>
          <a:p>
            <a:pPr algn="ctr"/>
            <a:r>
              <a:rPr lang="en-US" sz="4000" dirty="0"/>
              <a:t>Exercise Prescription for Older Adults with Diabetes</a:t>
            </a:r>
          </a:p>
        </p:txBody>
      </p:sp>
    </p:spTree>
    <p:extLst>
      <p:ext uri="{BB962C8B-B14F-4D97-AF65-F5344CB8AC3E}">
        <p14:creationId xmlns:p14="http://schemas.microsoft.com/office/powerpoint/2010/main" val="16142257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9642AF0-80E8-4BD7-BE3E-AA178832EBCC}"/>
              </a:ext>
            </a:extLst>
          </p:cNvPr>
          <p:cNvSpPr>
            <a:spLocks noGrp="1"/>
          </p:cNvSpPr>
          <p:nvPr>
            <p:ph type="title"/>
          </p:nvPr>
        </p:nvSpPr>
        <p:spPr>
          <a:xfrm>
            <a:off x="776276" y="3202099"/>
            <a:ext cx="10515600" cy="955223"/>
          </a:xfrm>
        </p:spPr>
        <p:txBody>
          <a:bodyPr/>
          <a:lstStyle/>
          <a:p>
            <a:endParaRPr lang="en-US" dirty="0"/>
          </a:p>
        </p:txBody>
      </p:sp>
      <p:sp>
        <p:nvSpPr>
          <p:cNvPr id="6" name="Content Placeholder 2">
            <a:extLst>
              <a:ext uri="{FF2B5EF4-FFF2-40B4-BE49-F238E27FC236}">
                <a16:creationId xmlns:a16="http://schemas.microsoft.com/office/drawing/2014/main" id="{910B05E6-B2DF-1847-A8EE-7CDB95834A8E}"/>
              </a:ext>
            </a:extLst>
          </p:cNvPr>
          <p:cNvSpPr txBox="1">
            <a:spLocks/>
          </p:cNvSpPr>
          <p:nvPr/>
        </p:nvSpPr>
        <p:spPr>
          <a:xfrm>
            <a:off x="563479" y="1547684"/>
            <a:ext cx="11065042" cy="547450"/>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800" dirty="0"/>
              <a:t>Example program: Stretching</a:t>
            </a:r>
          </a:p>
          <a:p>
            <a:pPr marL="0" indent="0">
              <a:buNone/>
            </a:pPr>
            <a:endParaRPr lang="en-US" sz="2800" dirty="0"/>
          </a:p>
        </p:txBody>
      </p:sp>
      <p:sp>
        <p:nvSpPr>
          <p:cNvPr id="8" name="TextBox 7">
            <a:extLst>
              <a:ext uri="{FF2B5EF4-FFF2-40B4-BE49-F238E27FC236}">
                <a16:creationId xmlns:a16="http://schemas.microsoft.com/office/drawing/2014/main" id="{8C8597AF-6DA3-9A46-B783-17E65BA3D0EE}"/>
              </a:ext>
            </a:extLst>
          </p:cNvPr>
          <p:cNvSpPr txBox="1"/>
          <p:nvPr/>
        </p:nvSpPr>
        <p:spPr>
          <a:xfrm>
            <a:off x="145143" y="5864922"/>
            <a:ext cx="4651446" cy="461665"/>
          </a:xfrm>
          <a:prstGeom prst="rect">
            <a:avLst/>
          </a:prstGeom>
          <a:noFill/>
        </p:spPr>
        <p:txBody>
          <a:bodyPr wrap="square" rtlCol="0">
            <a:spAutoFit/>
          </a:bodyPr>
          <a:lstStyle/>
          <a:p>
            <a:r>
              <a:rPr lang="en-US" sz="1200" b="1" dirty="0"/>
              <a:t>Protocol from Mueller M et al Arch Phys Med Rehab 2012. Photos from </a:t>
            </a:r>
            <a:r>
              <a:rPr lang="en-US" sz="1200" b="1" dirty="0" err="1"/>
              <a:t>Medbridge</a:t>
            </a:r>
            <a:r>
              <a:rPr lang="en-US" sz="1200" b="1" dirty="0"/>
              <a:t>, Inc</a:t>
            </a:r>
          </a:p>
        </p:txBody>
      </p:sp>
      <p:pic>
        <p:nvPicPr>
          <p:cNvPr id="10" name="Picture 9">
            <a:extLst>
              <a:ext uri="{FF2B5EF4-FFF2-40B4-BE49-F238E27FC236}">
                <a16:creationId xmlns:a16="http://schemas.microsoft.com/office/drawing/2014/main" id="{ADD17AB3-DA83-9644-B51A-BB8B17AA6C91}"/>
              </a:ext>
            </a:extLst>
          </p:cNvPr>
          <p:cNvPicPr>
            <a:picLocks noChangeAspect="1"/>
          </p:cNvPicPr>
          <p:nvPr/>
        </p:nvPicPr>
        <p:blipFill>
          <a:blip r:embed="rId3"/>
          <a:stretch>
            <a:fillRect/>
          </a:stretch>
        </p:blipFill>
        <p:spPr>
          <a:xfrm>
            <a:off x="16808" y="1956643"/>
            <a:ext cx="4131733" cy="1818304"/>
          </a:xfrm>
          <a:prstGeom prst="rect">
            <a:avLst/>
          </a:prstGeom>
        </p:spPr>
      </p:pic>
      <p:pic>
        <p:nvPicPr>
          <p:cNvPr id="11" name="Picture 10">
            <a:extLst>
              <a:ext uri="{FF2B5EF4-FFF2-40B4-BE49-F238E27FC236}">
                <a16:creationId xmlns:a16="http://schemas.microsoft.com/office/drawing/2014/main" id="{4E00F094-2872-B448-B74A-8FBC6D41CA3D}"/>
              </a:ext>
            </a:extLst>
          </p:cNvPr>
          <p:cNvPicPr>
            <a:picLocks noChangeAspect="1"/>
          </p:cNvPicPr>
          <p:nvPr/>
        </p:nvPicPr>
        <p:blipFill>
          <a:blip r:embed="rId4"/>
          <a:stretch>
            <a:fillRect/>
          </a:stretch>
        </p:blipFill>
        <p:spPr>
          <a:xfrm>
            <a:off x="16808" y="3903881"/>
            <a:ext cx="4131733" cy="1803400"/>
          </a:xfrm>
          <a:prstGeom prst="rect">
            <a:avLst/>
          </a:prstGeom>
        </p:spPr>
      </p:pic>
      <p:pic>
        <p:nvPicPr>
          <p:cNvPr id="12" name="Picture 11">
            <a:extLst>
              <a:ext uri="{FF2B5EF4-FFF2-40B4-BE49-F238E27FC236}">
                <a16:creationId xmlns:a16="http://schemas.microsoft.com/office/drawing/2014/main" id="{D30D6B2D-B1C6-4148-AEC7-393CF3F6FAA7}"/>
              </a:ext>
            </a:extLst>
          </p:cNvPr>
          <p:cNvPicPr>
            <a:picLocks noChangeAspect="1"/>
          </p:cNvPicPr>
          <p:nvPr/>
        </p:nvPicPr>
        <p:blipFill rotWithShape="1">
          <a:blip r:embed="rId5"/>
          <a:srcRect r="5053"/>
          <a:stretch/>
        </p:blipFill>
        <p:spPr>
          <a:xfrm>
            <a:off x="8239277" y="2043849"/>
            <a:ext cx="3890799" cy="2023533"/>
          </a:xfrm>
          <a:prstGeom prst="rect">
            <a:avLst/>
          </a:prstGeom>
        </p:spPr>
      </p:pic>
      <p:pic>
        <p:nvPicPr>
          <p:cNvPr id="13" name="Picture 12">
            <a:extLst>
              <a:ext uri="{FF2B5EF4-FFF2-40B4-BE49-F238E27FC236}">
                <a16:creationId xmlns:a16="http://schemas.microsoft.com/office/drawing/2014/main" id="{3F9C795C-163D-D84B-BEBD-30BA9282D71D}"/>
              </a:ext>
            </a:extLst>
          </p:cNvPr>
          <p:cNvPicPr>
            <a:picLocks noChangeAspect="1"/>
          </p:cNvPicPr>
          <p:nvPr/>
        </p:nvPicPr>
        <p:blipFill rotWithShape="1">
          <a:blip r:embed="rId6"/>
          <a:srcRect r="5249" b="16948"/>
          <a:stretch/>
        </p:blipFill>
        <p:spPr>
          <a:xfrm>
            <a:off x="8301201" y="3971271"/>
            <a:ext cx="3890799" cy="1694653"/>
          </a:xfrm>
          <a:prstGeom prst="rect">
            <a:avLst/>
          </a:prstGeom>
        </p:spPr>
      </p:pic>
      <p:grpSp>
        <p:nvGrpSpPr>
          <p:cNvPr id="14" name="Group 13">
            <a:extLst>
              <a:ext uri="{FF2B5EF4-FFF2-40B4-BE49-F238E27FC236}">
                <a16:creationId xmlns:a16="http://schemas.microsoft.com/office/drawing/2014/main" id="{1CA3BB77-FEAB-AE4A-AC05-7495F6F57394}"/>
              </a:ext>
            </a:extLst>
          </p:cNvPr>
          <p:cNvGrpSpPr/>
          <p:nvPr/>
        </p:nvGrpSpPr>
        <p:grpSpPr>
          <a:xfrm>
            <a:off x="4180625" y="2061628"/>
            <a:ext cx="4152660" cy="1927107"/>
            <a:chOff x="6270937" y="2380120"/>
            <a:chExt cx="6228990" cy="2890661"/>
          </a:xfrm>
        </p:grpSpPr>
        <p:pic>
          <p:nvPicPr>
            <p:cNvPr id="15" name="Picture 14">
              <a:extLst>
                <a:ext uri="{FF2B5EF4-FFF2-40B4-BE49-F238E27FC236}">
                  <a16:creationId xmlns:a16="http://schemas.microsoft.com/office/drawing/2014/main" id="{FFF6EE4A-7C82-C44F-9CCA-3D24654C28DF}"/>
                </a:ext>
              </a:extLst>
            </p:cNvPr>
            <p:cNvPicPr>
              <a:picLocks noChangeAspect="1"/>
            </p:cNvPicPr>
            <p:nvPr/>
          </p:nvPicPr>
          <p:blipFill>
            <a:blip r:embed="rId7"/>
            <a:stretch>
              <a:fillRect/>
            </a:stretch>
          </p:blipFill>
          <p:spPr>
            <a:xfrm>
              <a:off x="6270937" y="2380120"/>
              <a:ext cx="6228990" cy="2890661"/>
            </a:xfrm>
            <a:prstGeom prst="rect">
              <a:avLst/>
            </a:prstGeom>
          </p:spPr>
        </p:pic>
        <p:sp>
          <p:nvSpPr>
            <p:cNvPr id="16" name="Rectangle 15">
              <a:extLst>
                <a:ext uri="{FF2B5EF4-FFF2-40B4-BE49-F238E27FC236}">
                  <a16:creationId xmlns:a16="http://schemas.microsoft.com/office/drawing/2014/main" id="{A6A0DBEE-945A-844F-B167-311C5A044AB2}"/>
                </a:ext>
              </a:extLst>
            </p:cNvPr>
            <p:cNvSpPr/>
            <p:nvPr/>
          </p:nvSpPr>
          <p:spPr>
            <a:xfrm>
              <a:off x="8783053" y="2430379"/>
              <a:ext cx="1515979" cy="1925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pic>
        <p:nvPicPr>
          <p:cNvPr id="17" name="Picture 16">
            <a:extLst>
              <a:ext uri="{FF2B5EF4-FFF2-40B4-BE49-F238E27FC236}">
                <a16:creationId xmlns:a16="http://schemas.microsoft.com/office/drawing/2014/main" id="{C1D9DC92-E3B7-C14E-A455-DE8E15094FDC}"/>
              </a:ext>
            </a:extLst>
          </p:cNvPr>
          <p:cNvPicPr>
            <a:picLocks noChangeAspect="1"/>
          </p:cNvPicPr>
          <p:nvPr/>
        </p:nvPicPr>
        <p:blipFill>
          <a:blip r:embed="rId8"/>
          <a:stretch>
            <a:fillRect/>
          </a:stretch>
        </p:blipFill>
        <p:spPr>
          <a:xfrm>
            <a:off x="4162784" y="3914171"/>
            <a:ext cx="4106333" cy="1769533"/>
          </a:xfrm>
          <a:prstGeom prst="rect">
            <a:avLst/>
          </a:prstGeom>
        </p:spPr>
      </p:pic>
      <p:sp>
        <p:nvSpPr>
          <p:cNvPr id="18" name="Title 1">
            <a:extLst>
              <a:ext uri="{FF2B5EF4-FFF2-40B4-BE49-F238E27FC236}">
                <a16:creationId xmlns:a16="http://schemas.microsoft.com/office/drawing/2014/main" id="{A06A66B9-DF84-F844-BD78-B0BDA04920D2}"/>
              </a:ext>
            </a:extLst>
          </p:cNvPr>
          <p:cNvSpPr txBox="1">
            <a:spLocks/>
          </p:cNvSpPr>
          <p:nvPr/>
        </p:nvSpPr>
        <p:spPr>
          <a:xfrm>
            <a:off x="145143" y="392140"/>
            <a:ext cx="121920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CE1126"/>
                </a:solidFill>
                <a:latin typeface="+mn-lt"/>
                <a:ea typeface="+mj-ea"/>
                <a:cs typeface="+mj-cs"/>
              </a:defRPr>
            </a:lvl1pPr>
          </a:lstStyle>
          <a:p>
            <a:r>
              <a:rPr lang="en-US" sz="4000" dirty="0">
                <a:solidFill>
                  <a:schemeClr val="tx1"/>
                </a:solidFill>
              </a:rPr>
              <a:t>Exercise Prescription for Older Adults with Diabetes</a:t>
            </a:r>
          </a:p>
        </p:txBody>
      </p:sp>
    </p:spTree>
    <p:extLst>
      <p:ext uri="{BB962C8B-B14F-4D97-AF65-F5344CB8AC3E}">
        <p14:creationId xmlns:p14="http://schemas.microsoft.com/office/powerpoint/2010/main" val="11737372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6D0C478C-85BB-CC45-91F4-E5B1CEBA383C}"/>
              </a:ext>
            </a:extLst>
          </p:cNvPr>
          <p:cNvSpPr txBox="1">
            <a:spLocks/>
          </p:cNvSpPr>
          <p:nvPr/>
        </p:nvSpPr>
        <p:spPr>
          <a:xfrm>
            <a:off x="145143" y="188686"/>
            <a:ext cx="121920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CE1126"/>
                </a:solidFill>
                <a:latin typeface="+mn-lt"/>
                <a:ea typeface="+mj-ea"/>
                <a:cs typeface="+mj-cs"/>
              </a:defRPr>
            </a:lvl1pPr>
          </a:lstStyle>
          <a:p>
            <a:r>
              <a:rPr lang="en-US" sz="4000" dirty="0">
                <a:solidFill>
                  <a:schemeClr val="tx1"/>
                </a:solidFill>
              </a:rPr>
              <a:t>Exercise Prescription for Older Adults with Diabetes</a:t>
            </a:r>
          </a:p>
        </p:txBody>
      </p:sp>
      <p:sp>
        <p:nvSpPr>
          <p:cNvPr id="13" name="Content Placeholder 2">
            <a:extLst>
              <a:ext uri="{FF2B5EF4-FFF2-40B4-BE49-F238E27FC236}">
                <a16:creationId xmlns:a16="http://schemas.microsoft.com/office/drawing/2014/main" id="{11F5A371-1CAE-DA4E-94B7-E3AC9CCB327E}"/>
              </a:ext>
            </a:extLst>
          </p:cNvPr>
          <p:cNvSpPr txBox="1">
            <a:spLocks/>
          </p:cNvSpPr>
          <p:nvPr/>
        </p:nvSpPr>
        <p:spPr>
          <a:xfrm>
            <a:off x="563479" y="1372212"/>
            <a:ext cx="11065042" cy="547450"/>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800" dirty="0"/>
              <a:t>Example </a:t>
            </a:r>
            <a:r>
              <a:rPr lang="en-US" sz="2800" dirty="0" err="1"/>
              <a:t>NWBing</a:t>
            </a:r>
            <a:r>
              <a:rPr lang="en-US" sz="2800" dirty="0"/>
              <a:t> program: Balance &amp; Strengthening</a:t>
            </a:r>
          </a:p>
          <a:p>
            <a:pPr marL="0" indent="0">
              <a:buNone/>
            </a:pPr>
            <a:endParaRPr lang="en-US" sz="2800" dirty="0"/>
          </a:p>
        </p:txBody>
      </p:sp>
      <p:grpSp>
        <p:nvGrpSpPr>
          <p:cNvPr id="14" name="Group 13">
            <a:extLst>
              <a:ext uri="{FF2B5EF4-FFF2-40B4-BE49-F238E27FC236}">
                <a16:creationId xmlns:a16="http://schemas.microsoft.com/office/drawing/2014/main" id="{6FBB7F31-F724-5743-B396-21D0C67B2C1C}"/>
              </a:ext>
            </a:extLst>
          </p:cNvPr>
          <p:cNvGrpSpPr/>
          <p:nvPr/>
        </p:nvGrpSpPr>
        <p:grpSpPr>
          <a:xfrm>
            <a:off x="666862" y="2075831"/>
            <a:ext cx="9888843" cy="4482919"/>
            <a:chOff x="1000293" y="2556148"/>
            <a:chExt cx="14833265" cy="6724379"/>
          </a:xfrm>
        </p:grpSpPr>
        <p:pic>
          <p:nvPicPr>
            <p:cNvPr id="15" name="Picture 14">
              <a:extLst>
                <a:ext uri="{FF2B5EF4-FFF2-40B4-BE49-F238E27FC236}">
                  <a16:creationId xmlns:a16="http://schemas.microsoft.com/office/drawing/2014/main" id="{5D5B0B1C-A870-CB4F-A7F6-1A24A5094418}"/>
                </a:ext>
              </a:extLst>
            </p:cNvPr>
            <p:cNvPicPr>
              <a:picLocks noChangeAspect="1"/>
            </p:cNvPicPr>
            <p:nvPr/>
          </p:nvPicPr>
          <p:blipFill>
            <a:blip r:embed="rId3"/>
            <a:stretch>
              <a:fillRect/>
            </a:stretch>
          </p:blipFill>
          <p:spPr>
            <a:xfrm>
              <a:off x="1072482" y="2556148"/>
              <a:ext cx="14761076" cy="6490125"/>
            </a:xfrm>
            <a:prstGeom prst="rect">
              <a:avLst/>
            </a:prstGeom>
          </p:spPr>
        </p:pic>
        <p:pic>
          <p:nvPicPr>
            <p:cNvPr id="16" name="Picture 15">
              <a:extLst>
                <a:ext uri="{FF2B5EF4-FFF2-40B4-BE49-F238E27FC236}">
                  <a16:creationId xmlns:a16="http://schemas.microsoft.com/office/drawing/2014/main" id="{5F03AD24-535E-6448-9F6F-5CABC7146349}"/>
                </a:ext>
              </a:extLst>
            </p:cNvPr>
            <p:cNvPicPr>
              <a:picLocks noChangeAspect="1"/>
            </p:cNvPicPr>
            <p:nvPr/>
          </p:nvPicPr>
          <p:blipFill>
            <a:blip r:embed="rId4"/>
            <a:stretch>
              <a:fillRect/>
            </a:stretch>
          </p:blipFill>
          <p:spPr>
            <a:xfrm>
              <a:off x="1000293" y="8613138"/>
              <a:ext cx="14833265" cy="667389"/>
            </a:xfrm>
            <a:prstGeom prst="rect">
              <a:avLst/>
            </a:prstGeom>
          </p:spPr>
        </p:pic>
      </p:grpSp>
      <p:sp>
        <p:nvSpPr>
          <p:cNvPr id="17" name="TextBox 16">
            <a:extLst>
              <a:ext uri="{FF2B5EF4-FFF2-40B4-BE49-F238E27FC236}">
                <a16:creationId xmlns:a16="http://schemas.microsoft.com/office/drawing/2014/main" id="{039B2041-8F51-1F4D-9E05-1FD76C11A7B9}"/>
              </a:ext>
            </a:extLst>
          </p:cNvPr>
          <p:cNvSpPr txBox="1"/>
          <p:nvPr/>
        </p:nvSpPr>
        <p:spPr>
          <a:xfrm>
            <a:off x="10555705" y="5481919"/>
            <a:ext cx="1217195" cy="830997"/>
          </a:xfrm>
          <a:prstGeom prst="rect">
            <a:avLst/>
          </a:prstGeom>
          <a:noFill/>
        </p:spPr>
        <p:txBody>
          <a:bodyPr wrap="square" rtlCol="0">
            <a:spAutoFit/>
          </a:bodyPr>
          <a:lstStyle/>
          <a:p>
            <a:r>
              <a:rPr lang="en-US" sz="1200" b="1" dirty="0"/>
              <a:t>Table from Mueller M et al Arch Phys Med Rehab 2012</a:t>
            </a:r>
          </a:p>
        </p:txBody>
      </p:sp>
    </p:spTree>
    <p:extLst>
      <p:ext uri="{BB962C8B-B14F-4D97-AF65-F5344CB8AC3E}">
        <p14:creationId xmlns:p14="http://schemas.microsoft.com/office/powerpoint/2010/main" val="22280471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FE2E8-BF78-4E7A-8473-DB89A680C129}"/>
              </a:ext>
            </a:extLst>
          </p:cNvPr>
          <p:cNvSpPr>
            <a:spLocks noGrp="1"/>
          </p:cNvSpPr>
          <p:nvPr>
            <p:ph type="title"/>
          </p:nvPr>
        </p:nvSpPr>
        <p:spPr>
          <a:xfrm>
            <a:off x="838200" y="32621"/>
            <a:ext cx="10515600" cy="1325563"/>
          </a:xfrm>
        </p:spPr>
        <p:txBody>
          <a:bodyPr vert="horz" lIns="91440" tIns="45720" rIns="91440" bIns="45720" rtlCol="0" anchor="ctr">
            <a:normAutofit/>
          </a:bodyPr>
          <a:lstStyle/>
          <a:p>
            <a:r>
              <a:rPr lang="en-US" sz="3700" b="1" kern="1200" dirty="0">
                <a:latin typeface="+mn-lt"/>
                <a:ea typeface="+mj-ea"/>
                <a:cs typeface="+mj-cs"/>
              </a:rPr>
              <a:t>Exercise Prescription for Older Adults with Diabetes</a:t>
            </a:r>
          </a:p>
        </p:txBody>
      </p:sp>
      <p:sp>
        <p:nvSpPr>
          <p:cNvPr id="7" name="Content Placeholder 2">
            <a:extLst>
              <a:ext uri="{FF2B5EF4-FFF2-40B4-BE49-F238E27FC236}">
                <a16:creationId xmlns:a16="http://schemas.microsoft.com/office/drawing/2014/main" id="{85C7DFC6-CDBA-0A40-AC6B-BC9A8FBD0D21}"/>
              </a:ext>
            </a:extLst>
          </p:cNvPr>
          <p:cNvSpPr txBox="1">
            <a:spLocks/>
          </p:cNvSpPr>
          <p:nvPr/>
        </p:nvSpPr>
        <p:spPr>
          <a:xfrm>
            <a:off x="838200" y="1149134"/>
            <a:ext cx="10515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2800" dirty="0"/>
              <a:t>Example </a:t>
            </a:r>
            <a:r>
              <a:rPr lang="en-US" sz="2800"/>
              <a:t>NWBing</a:t>
            </a:r>
            <a:r>
              <a:rPr lang="en-US" sz="2800" dirty="0"/>
              <a:t> program: Balance &amp; Strengthening</a:t>
            </a:r>
            <a:endParaRPr lang="en-US" sz="2800"/>
          </a:p>
          <a:p>
            <a:pPr marL="0" indent="-228600" defTabSz="914400"/>
            <a:endParaRPr lang="en-US" sz="2800"/>
          </a:p>
        </p:txBody>
      </p:sp>
      <p:grpSp>
        <p:nvGrpSpPr>
          <p:cNvPr id="11" name="Group 10">
            <a:extLst>
              <a:ext uri="{FF2B5EF4-FFF2-40B4-BE49-F238E27FC236}">
                <a16:creationId xmlns:a16="http://schemas.microsoft.com/office/drawing/2014/main" id="{1B4BD102-B986-2E4B-9CA2-A86B0E0CD250}"/>
              </a:ext>
            </a:extLst>
          </p:cNvPr>
          <p:cNvGrpSpPr/>
          <p:nvPr/>
        </p:nvGrpSpPr>
        <p:grpSpPr>
          <a:xfrm>
            <a:off x="787990" y="1529715"/>
            <a:ext cx="9851967" cy="5328285"/>
            <a:chOff x="845218" y="2183731"/>
            <a:chExt cx="12557961" cy="6765993"/>
          </a:xfrm>
        </p:grpSpPr>
        <p:pic>
          <p:nvPicPr>
            <p:cNvPr id="12" name="Picture 11">
              <a:extLst>
                <a:ext uri="{FF2B5EF4-FFF2-40B4-BE49-F238E27FC236}">
                  <a16:creationId xmlns:a16="http://schemas.microsoft.com/office/drawing/2014/main" id="{5962ADFB-5F96-D641-881B-0A2D886695B0}"/>
                </a:ext>
              </a:extLst>
            </p:cNvPr>
            <p:cNvPicPr>
              <a:picLocks noChangeAspect="1"/>
            </p:cNvPicPr>
            <p:nvPr/>
          </p:nvPicPr>
          <p:blipFill rotWithShape="1">
            <a:blip r:embed="rId3"/>
            <a:srcRect t="15518"/>
            <a:stretch/>
          </p:blipFill>
          <p:spPr>
            <a:xfrm>
              <a:off x="845218" y="2595549"/>
              <a:ext cx="12557961" cy="6354175"/>
            </a:xfrm>
            <a:prstGeom prst="rect">
              <a:avLst/>
            </a:prstGeom>
          </p:spPr>
        </p:pic>
        <p:pic>
          <p:nvPicPr>
            <p:cNvPr id="13" name="Picture 12">
              <a:extLst>
                <a:ext uri="{FF2B5EF4-FFF2-40B4-BE49-F238E27FC236}">
                  <a16:creationId xmlns:a16="http://schemas.microsoft.com/office/drawing/2014/main" id="{1B735BCE-0F81-1347-958A-5A216661F406}"/>
                </a:ext>
              </a:extLst>
            </p:cNvPr>
            <p:cNvPicPr>
              <a:picLocks noChangeAspect="1"/>
            </p:cNvPicPr>
            <p:nvPr/>
          </p:nvPicPr>
          <p:blipFill>
            <a:blip r:embed="rId4"/>
            <a:stretch>
              <a:fillRect/>
            </a:stretch>
          </p:blipFill>
          <p:spPr>
            <a:xfrm>
              <a:off x="916406" y="2183731"/>
              <a:ext cx="12486773" cy="602579"/>
            </a:xfrm>
            <a:prstGeom prst="rect">
              <a:avLst/>
            </a:prstGeom>
          </p:spPr>
        </p:pic>
      </p:grpSp>
      <p:sp>
        <p:nvSpPr>
          <p:cNvPr id="14" name="TextBox 13">
            <a:extLst>
              <a:ext uri="{FF2B5EF4-FFF2-40B4-BE49-F238E27FC236}">
                <a16:creationId xmlns:a16="http://schemas.microsoft.com/office/drawing/2014/main" id="{C5B4A435-7BC7-FD47-8555-670C50033FCA}"/>
              </a:ext>
            </a:extLst>
          </p:cNvPr>
          <p:cNvSpPr txBox="1"/>
          <p:nvPr/>
        </p:nvSpPr>
        <p:spPr>
          <a:xfrm>
            <a:off x="10639957" y="5734579"/>
            <a:ext cx="1217195" cy="830997"/>
          </a:xfrm>
          <a:prstGeom prst="rect">
            <a:avLst/>
          </a:prstGeom>
          <a:noFill/>
        </p:spPr>
        <p:txBody>
          <a:bodyPr wrap="square" rtlCol="0">
            <a:spAutoFit/>
          </a:bodyPr>
          <a:lstStyle/>
          <a:p>
            <a:r>
              <a:rPr lang="en-US" sz="1200" b="1" dirty="0"/>
              <a:t>Table from Mueller M et al Arch Phys Med Rehab 2012</a:t>
            </a:r>
          </a:p>
        </p:txBody>
      </p:sp>
    </p:spTree>
    <p:extLst>
      <p:ext uri="{BB962C8B-B14F-4D97-AF65-F5344CB8AC3E}">
        <p14:creationId xmlns:p14="http://schemas.microsoft.com/office/powerpoint/2010/main" val="26794491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FE2E8-BF78-4E7A-8473-DB89A680C129}"/>
              </a:ext>
            </a:extLst>
          </p:cNvPr>
          <p:cNvSpPr>
            <a:spLocks noGrp="1"/>
          </p:cNvSpPr>
          <p:nvPr>
            <p:ph type="title"/>
          </p:nvPr>
        </p:nvSpPr>
        <p:spPr/>
        <p:txBody>
          <a:bodyPr vert="horz" lIns="91440" tIns="45720" rIns="91440" bIns="45720" rtlCol="0" anchor="ctr">
            <a:normAutofit/>
          </a:bodyPr>
          <a:lstStyle/>
          <a:p>
            <a:r>
              <a:rPr lang="en-US" sz="3700" b="1" kern="1200">
                <a:latin typeface="+mn-lt"/>
                <a:ea typeface="+mj-ea"/>
                <a:cs typeface="+mj-cs"/>
              </a:rPr>
              <a:t>Exercise Prescription for Older Adults with Diabetes</a:t>
            </a:r>
          </a:p>
        </p:txBody>
      </p:sp>
      <p:sp>
        <p:nvSpPr>
          <p:cNvPr id="7" name="Content Placeholder 2">
            <a:extLst>
              <a:ext uri="{FF2B5EF4-FFF2-40B4-BE49-F238E27FC236}">
                <a16:creationId xmlns:a16="http://schemas.microsoft.com/office/drawing/2014/main" id="{85C7DFC6-CDBA-0A40-AC6B-BC9A8FBD0D21}"/>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2800" dirty="0"/>
              <a:t>Example </a:t>
            </a:r>
            <a:r>
              <a:rPr lang="en-US" sz="2800"/>
              <a:t>WBing</a:t>
            </a:r>
            <a:r>
              <a:rPr lang="en-US" sz="2800" dirty="0"/>
              <a:t> program: Balance &amp; Strengthening</a:t>
            </a:r>
            <a:endParaRPr lang="en-US" sz="2800"/>
          </a:p>
          <a:p>
            <a:pPr marL="0" indent="-228600" defTabSz="914400"/>
            <a:endParaRPr lang="en-US" sz="2800"/>
          </a:p>
        </p:txBody>
      </p:sp>
      <p:grpSp>
        <p:nvGrpSpPr>
          <p:cNvPr id="10" name="Group 9">
            <a:extLst>
              <a:ext uri="{FF2B5EF4-FFF2-40B4-BE49-F238E27FC236}">
                <a16:creationId xmlns:a16="http://schemas.microsoft.com/office/drawing/2014/main" id="{3ED5637A-AAB8-7E40-B79D-43A0CAAF8188}"/>
              </a:ext>
            </a:extLst>
          </p:cNvPr>
          <p:cNvGrpSpPr/>
          <p:nvPr/>
        </p:nvGrpSpPr>
        <p:grpSpPr>
          <a:xfrm>
            <a:off x="357636" y="2250743"/>
            <a:ext cx="10631207" cy="4315277"/>
            <a:chOff x="536453" y="2518856"/>
            <a:chExt cx="16251473" cy="6430868"/>
          </a:xfrm>
        </p:grpSpPr>
        <p:pic>
          <p:nvPicPr>
            <p:cNvPr id="11" name="Picture 10">
              <a:extLst>
                <a:ext uri="{FF2B5EF4-FFF2-40B4-BE49-F238E27FC236}">
                  <a16:creationId xmlns:a16="http://schemas.microsoft.com/office/drawing/2014/main" id="{A5953B76-3012-5F46-98C6-B487C5A5E746}"/>
                </a:ext>
              </a:extLst>
            </p:cNvPr>
            <p:cNvPicPr>
              <a:picLocks noChangeAspect="1"/>
            </p:cNvPicPr>
            <p:nvPr/>
          </p:nvPicPr>
          <p:blipFill>
            <a:blip r:embed="rId3"/>
            <a:stretch>
              <a:fillRect/>
            </a:stretch>
          </p:blipFill>
          <p:spPr>
            <a:xfrm>
              <a:off x="536453" y="3266175"/>
              <a:ext cx="16232560" cy="5683549"/>
            </a:xfrm>
            <a:prstGeom prst="rect">
              <a:avLst/>
            </a:prstGeom>
          </p:spPr>
        </p:pic>
        <p:pic>
          <p:nvPicPr>
            <p:cNvPr id="12" name="Picture 11">
              <a:extLst>
                <a:ext uri="{FF2B5EF4-FFF2-40B4-BE49-F238E27FC236}">
                  <a16:creationId xmlns:a16="http://schemas.microsoft.com/office/drawing/2014/main" id="{D2B34CD0-92A9-7C45-B30C-E63B22FD706D}"/>
                </a:ext>
              </a:extLst>
            </p:cNvPr>
            <p:cNvPicPr>
              <a:picLocks noChangeAspect="1"/>
            </p:cNvPicPr>
            <p:nvPr/>
          </p:nvPicPr>
          <p:blipFill>
            <a:blip r:embed="rId4"/>
            <a:stretch>
              <a:fillRect/>
            </a:stretch>
          </p:blipFill>
          <p:spPr>
            <a:xfrm>
              <a:off x="580525" y="2518856"/>
              <a:ext cx="16207401" cy="821175"/>
            </a:xfrm>
            <a:prstGeom prst="rect">
              <a:avLst/>
            </a:prstGeom>
          </p:spPr>
        </p:pic>
      </p:grpSp>
      <p:sp>
        <p:nvSpPr>
          <p:cNvPr id="13" name="TextBox 12">
            <a:extLst>
              <a:ext uri="{FF2B5EF4-FFF2-40B4-BE49-F238E27FC236}">
                <a16:creationId xmlns:a16="http://schemas.microsoft.com/office/drawing/2014/main" id="{D8E0B0DF-2C65-C04E-855D-94CEB15E4337}"/>
              </a:ext>
            </a:extLst>
          </p:cNvPr>
          <p:cNvSpPr txBox="1"/>
          <p:nvPr/>
        </p:nvSpPr>
        <p:spPr>
          <a:xfrm>
            <a:off x="10974805" y="5581135"/>
            <a:ext cx="1217195" cy="830997"/>
          </a:xfrm>
          <a:prstGeom prst="rect">
            <a:avLst/>
          </a:prstGeom>
          <a:noFill/>
        </p:spPr>
        <p:txBody>
          <a:bodyPr wrap="square" rtlCol="0">
            <a:spAutoFit/>
          </a:bodyPr>
          <a:lstStyle/>
          <a:p>
            <a:r>
              <a:rPr lang="en-US" sz="1200" b="1" dirty="0"/>
              <a:t>Table from Mueller M et al Arch Phys Med Rehab 2012</a:t>
            </a:r>
          </a:p>
        </p:txBody>
      </p:sp>
    </p:spTree>
    <p:extLst>
      <p:ext uri="{BB962C8B-B14F-4D97-AF65-F5344CB8AC3E}">
        <p14:creationId xmlns:p14="http://schemas.microsoft.com/office/powerpoint/2010/main" val="10354922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FE2E8-BF78-4E7A-8473-DB89A680C129}"/>
              </a:ext>
            </a:extLst>
          </p:cNvPr>
          <p:cNvSpPr>
            <a:spLocks noGrp="1"/>
          </p:cNvSpPr>
          <p:nvPr>
            <p:ph type="title"/>
          </p:nvPr>
        </p:nvSpPr>
        <p:spPr/>
        <p:txBody>
          <a:bodyPr vert="horz" lIns="91440" tIns="45720" rIns="91440" bIns="45720" rtlCol="0" anchor="ctr">
            <a:normAutofit/>
          </a:bodyPr>
          <a:lstStyle/>
          <a:p>
            <a:r>
              <a:rPr lang="en-US" sz="3700" b="1" kern="1200">
                <a:latin typeface="+mn-lt"/>
                <a:ea typeface="+mj-ea"/>
                <a:cs typeface="+mj-cs"/>
              </a:rPr>
              <a:t>Exercise Prescription for Older Adults with Diabetes</a:t>
            </a:r>
          </a:p>
        </p:txBody>
      </p:sp>
      <p:sp>
        <p:nvSpPr>
          <p:cNvPr id="7" name="Content Placeholder 2">
            <a:extLst>
              <a:ext uri="{FF2B5EF4-FFF2-40B4-BE49-F238E27FC236}">
                <a16:creationId xmlns:a16="http://schemas.microsoft.com/office/drawing/2014/main" id="{85C7DFC6-CDBA-0A40-AC6B-BC9A8FBD0D21}"/>
              </a:ext>
            </a:extLst>
          </p:cNvPr>
          <p:cNvSpPr txBox="1">
            <a:spLocks/>
          </p:cNvSpPr>
          <p:nvPr/>
        </p:nvSpPr>
        <p:spPr>
          <a:xfrm>
            <a:off x="838200" y="1329796"/>
            <a:ext cx="10515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2800" dirty="0"/>
              <a:t>Example </a:t>
            </a:r>
            <a:r>
              <a:rPr lang="en-US" sz="2800" dirty="0" err="1"/>
              <a:t>WBing</a:t>
            </a:r>
            <a:r>
              <a:rPr lang="en-US" sz="2800" dirty="0"/>
              <a:t> program: Balance &amp; Strengthening</a:t>
            </a:r>
          </a:p>
          <a:p>
            <a:pPr marL="0" indent="-228600" defTabSz="914400"/>
            <a:endParaRPr lang="en-US" sz="2800" dirty="0"/>
          </a:p>
        </p:txBody>
      </p:sp>
      <p:grpSp>
        <p:nvGrpSpPr>
          <p:cNvPr id="8" name="Group 7">
            <a:extLst>
              <a:ext uri="{FF2B5EF4-FFF2-40B4-BE49-F238E27FC236}">
                <a16:creationId xmlns:a16="http://schemas.microsoft.com/office/drawing/2014/main" id="{624487D0-ECC8-1243-A673-E793CE670647}"/>
              </a:ext>
            </a:extLst>
          </p:cNvPr>
          <p:cNvGrpSpPr/>
          <p:nvPr/>
        </p:nvGrpSpPr>
        <p:grpSpPr>
          <a:xfrm>
            <a:off x="370975" y="1807063"/>
            <a:ext cx="10152938" cy="5083693"/>
            <a:chOff x="556462" y="2546807"/>
            <a:chExt cx="13712991" cy="6633806"/>
          </a:xfrm>
        </p:grpSpPr>
        <p:pic>
          <p:nvPicPr>
            <p:cNvPr id="9" name="Picture 8">
              <a:extLst>
                <a:ext uri="{FF2B5EF4-FFF2-40B4-BE49-F238E27FC236}">
                  <a16:creationId xmlns:a16="http://schemas.microsoft.com/office/drawing/2014/main" id="{67D98275-A30A-EB4F-86EA-0CA00D28C222}"/>
                </a:ext>
              </a:extLst>
            </p:cNvPr>
            <p:cNvPicPr>
              <a:picLocks noChangeAspect="1"/>
            </p:cNvPicPr>
            <p:nvPr/>
          </p:nvPicPr>
          <p:blipFill>
            <a:blip r:embed="rId3"/>
            <a:stretch>
              <a:fillRect/>
            </a:stretch>
          </p:blipFill>
          <p:spPr>
            <a:xfrm>
              <a:off x="604588" y="2546807"/>
              <a:ext cx="13617880" cy="689973"/>
            </a:xfrm>
            <a:prstGeom prst="rect">
              <a:avLst/>
            </a:prstGeom>
          </p:spPr>
        </p:pic>
        <p:pic>
          <p:nvPicPr>
            <p:cNvPr id="12" name="Picture 11">
              <a:extLst>
                <a:ext uri="{FF2B5EF4-FFF2-40B4-BE49-F238E27FC236}">
                  <a16:creationId xmlns:a16="http://schemas.microsoft.com/office/drawing/2014/main" id="{8E81C2FC-C047-D140-85B0-7A05D6AE4C97}"/>
                </a:ext>
              </a:extLst>
            </p:cNvPr>
            <p:cNvPicPr>
              <a:picLocks noChangeAspect="1"/>
            </p:cNvPicPr>
            <p:nvPr/>
          </p:nvPicPr>
          <p:blipFill>
            <a:blip r:embed="rId4"/>
            <a:stretch>
              <a:fillRect/>
            </a:stretch>
          </p:blipFill>
          <p:spPr>
            <a:xfrm>
              <a:off x="556462" y="3251654"/>
              <a:ext cx="13712991" cy="5928959"/>
            </a:xfrm>
            <a:prstGeom prst="rect">
              <a:avLst/>
            </a:prstGeom>
          </p:spPr>
        </p:pic>
      </p:grpSp>
      <p:sp>
        <p:nvSpPr>
          <p:cNvPr id="13" name="TextBox 12">
            <a:extLst>
              <a:ext uri="{FF2B5EF4-FFF2-40B4-BE49-F238E27FC236}">
                <a16:creationId xmlns:a16="http://schemas.microsoft.com/office/drawing/2014/main" id="{C4F733C4-78BB-604D-BB0C-D40E5BAB9FE6}"/>
              </a:ext>
            </a:extLst>
          </p:cNvPr>
          <p:cNvSpPr txBox="1"/>
          <p:nvPr/>
        </p:nvSpPr>
        <p:spPr>
          <a:xfrm>
            <a:off x="10489126" y="5519987"/>
            <a:ext cx="1217195" cy="830997"/>
          </a:xfrm>
          <a:prstGeom prst="rect">
            <a:avLst/>
          </a:prstGeom>
          <a:noFill/>
        </p:spPr>
        <p:txBody>
          <a:bodyPr wrap="square" rtlCol="0">
            <a:spAutoFit/>
          </a:bodyPr>
          <a:lstStyle/>
          <a:p>
            <a:r>
              <a:rPr lang="en-US" sz="1200" b="1" dirty="0"/>
              <a:t>Table from Mueller M et al Arch Phys Med Rehab 2012</a:t>
            </a:r>
          </a:p>
        </p:txBody>
      </p:sp>
    </p:spTree>
    <p:extLst>
      <p:ext uri="{BB962C8B-B14F-4D97-AF65-F5344CB8AC3E}">
        <p14:creationId xmlns:p14="http://schemas.microsoft.com/office/powerpoint/2010/main" val="38401746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6169AB-BDFD-3849-A9A3-08543D96A174}"/>
              </a:ext>
            </a:extLst>
          </p:cNvPr>
          <p:cNvPicPr>
            <a:picLocks noChangeAspect="1"/>
          </p:cNvPicPr>
          <p:nvPr/>
        </p:nvPicPr>
        <p:blipFill>
          <a:blip r:embed="rId3"/>
          <a:stretch>
            <a:fillRect/>
          </a:stretch>
        </p:blipFill>
        <p:spPr>
          <a:xfrm>
            <a:off x="0" y="1"/>
            <a:ext cx="9699835" cy="6481665"/>
          </a:xfrm>
          <a:prstGeom prst="rect">
            <a:avLst/>
          </a:prstGeom>
        </p:spPr>
      </p:pic>
      <p:sp>
        <p:nvSpPr>
          <p:cNvPr id="4" name="TextBox 3">
            <a:extLst>
              <a:ext uri="{FF2B5EF4-FFF2-40B4-BE49-F238E27FC236}">
                <a16:creationId xmlns:a16="http://schemas.microsoft.com/office/drawing/2014/main" id="{F5A5351F-59EC-8E41-BFB3-3AB5BDDCD07C}"/>
              </a:ext>
            </a:extLst>
          </p:cNvPr>
          <p:cNvSpPr txBox="1"/>
          <p:nvPr/>
        </p:nvSpPr>
        <p:spPr>
          <a:xfrm>
            <a:off x="9699835" y="4627577"/>
            <a:ext cx="2065176" cy="461665"/>
          </a:xfrm>
          <a:prstGeom prst="rect">
            <a:avLst/>
          </a:prstGeom>
          <a:noFill/>
        </p:spPr>
        <p:txBody>
          <a:bodyPr wrap="square" rtlCol="0">
            <a:spAutoFit/>
          </a:bodyPr>
          <a:lstStyle/>
          <a:p>
            <a:r>
              <a:rPr lang="en-US" sz="1200" b="1" dirty="0"/>
              <a:t>Table from </a:t>
            </a:r>
            <a:r>
              <a:rPr lang="en-US" sz="1200" b="1" dirty="0" err="1"/>
              <a:t>Colberg</a:t>
            </a:r>
            <a:r>
              <a:rPr lang="en-US" sz="1200" b="1" dirty="0"/>
              <a:t> SR et al DIABETES CARE 2016</a:t>
            </a:r>
          </a:p>
        </p:txBody>
      </p:sp>
      <p:sp>
        <p:nvSpPr>
          <p:cNvPr id="6" name="Title 1">
            <a:extLst>
              <a:ext uri="{FF2B5EF4-FFF2-40B4-BE49-F238E27FC236}">
                <a16:creationId xmlns:a16="http://schemas.microsoft.com/office/drawing/2014/main" id="{EA814B00-D12D-D244-BE4E-A76E221FFD8F}"/>
              </a:ext>
            </a:extLst>
          </p:cNvPr>
          <p:cNvSpPr>
            <a:spLocks noGrp="1"/>
          </p:cNvSpPr>
          <p:nvPr>
            <p:ph type="title"/>
          </p:nvPr>
        </p:nvSpPr>
        <p:spPr>
          <a:xfrm>
            <a:off x="9641632" y="538064"/>
            <a:ext cx="2550368" cy="2043454"/>
          </a:xfrm>
        </p:spPr>
        <p:txBody>
          <a:bodyPr>
            <a:noAutofit/>
          </a:bodyPr>
          <a:lstStyle/>
          <a:p>
            <a:pPr algn="ctr"/>
            <a:r>
              <a:rPr lang="en-US" sz="2667" dirty="0"/>
              <a:t>Exercise Considerations for Older Adults On Medications for Diabetes and Other Comorbidities</a:t>
            </a:r>
          </a:p>
        </p:txBody>
      </p:sp>
    </p:spTree>
    <p:extLst>
      <p:ext uri="{BB962C8B-B14F-4D97-AF65-F5344CB8AC3E}">
        <p14:creationId xmlns:p14="http://schemas.microsoft.com/office/powerpoint/2010/main" val="20358986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FE2E8-BF78-4E7A-8473-DB89A680C129}"/>
              </a:ext>
            </a:extLst>
          </p:cNvPr>
          <p:cNvSpPr>
            <a:spLocks noGrp="1"/>
          </p:cNvSpPr>
          <p:nvPr>
            <p:ph type="title"/>
          </p:nvPr>
        </p:nvSpPr>
        <p:spPr/>
        <p:txBody>
          <a:bodyPr vert="horz" lIns="91440" tIns="45720" rIns="91440" bIns="45720" rtlCol="0" anchor="ctr">
            <a:normAutofit/>
          </a:bodyPr>
          <a:lstStyle/>
          <a:p>
            <a:r>
              <a:rPr lang="en-US" b="1" kern="1200">
                <a:latin typeface="+mn-lt"/>
                <a:ea typeface="+mj-ea"/>
                <a:cs typeface="+mj-cs"/>
              </a:rPr>
              <a:t>Case Studies</a:t>
            </a:r>
          </a:p>
        </p:txBody>
      </p:sp>
      <p:sp>
        <p:nvSpPr>
          <p:cNvPr id="5" name="Content Placeholder 2">
            <a:extLst>
              <a:ext uri="{FF2B5EF4-FFF2-40B4-BE49-F238E27FC236}">
                <a16:creationId xmlns:a16="http://schemas.microsoft.com/office/drawing/2014/main" id="{300FACCF-6977-0B40-A0B2-115BB2284645}"/>
              </a:ext>
            </a:extLst>
          </p:cNvPr>
          <p:cNvSpPr txBox="1">
            <a:spLocks/>
          </p:cNvSpPr>
          <p:nvPr/>
        </p:nvSpPr>
        <p:spPr>
          <a:xfrm>
            <a:off x="838200" y="1825625"/>
            <a:ext cx="5181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2000"/>
              <a:t>Case #1: History</a:t>
            </a:r>
          </a:p>
          <a:p>
            <a:pPr lvl="1" indent="-228600" defTabSz="914400"/>
            <a:r>
              <a:rPr lang="en-US" sz="2000"/>
              <a:t>76 y/o female with moderate Alzheimer’s dementia in LTC</a:t>
            </a:r>
          </a:p>
          <a:p>
            <a:pPr lvl="1" indent="-228600" defTabSz="914400"/>
            <a:r>
              <a:rPr lang="en-US" sz="2000"/>
              <a:t>Ambulates 300’ CGA with FWW, BBS: 35/56</a:t>
            </a:r>
          </a:p>
          <a:p>
            <a:pPr lvl="1" indent="-228600" defTabSz="914400"/>
            <a:r>
              <a:rPr lang="en-US" sz="2000"/>
              <a:t>Long standing type 2 diabetes</a:t>
            </a:r>
          </a:p>
          <a:p>
            <a:pPr lvl="1" indent="-228600" defTabSz="914400"/>
            <a:r>
              <a:rPr lang="en-US" sz="2000"/>
              <a:t>History of CVA- left sided weakness</a:t>
            </a:r>
          </a:p>
          <a:p>
            <a:pPr lvl="1" indent="-228600" defTabSz="914400"/>
            <a:r>
              <a:rPr lang="en-US" sz="2000"/>
              <a:t>Neuropathy</a:t>
            </a:r>
          </a:p>
          <a:p>
            <a:pPr lvl="1" indent="-228600" defTabSz="914400"/>
            <a:r>
              <a:rPr lang="en-US" sz="2000"/>
              <a:t>CKD </a:t>
            </a:r>
          </a:p>
          <a:p>
            <a:pPr lvl="1" indent="-228600" defTabSz="914400"/>
            <a:r>
              <a:rPr lang="en-US" sz="2000"/>
              <a:t>HTN</a:t>
            </a:r>
          </a:p>
          <a:p>
            <a:pPr lvl="1" indent="-228600" defTabSz="914400"/>
            <a:r>
              <a:rPr lang="en-US" sz="2000"/>
              <a:t>Dyslipidemia</a:t>
            </a:r>
          </a:p>
        </p:txBody>
      </p:sp>
      <p:pic>
        <p:nvPicPr>
          <p:cNvPr id="4" name="Picture 3">
            <a:extLst>
              <a:ext uri="{FF2B5EF4-FFF2-40B4-BE49-F238E27FC236}">
                <a16:creationId xmlns:a16="http://schemas.microsoft.com/office/drawing/2014/main" id="{B89245DB-51F8-5542-B0E6-5A1B93FCF92F}"/>
              </a:ext>
            </a:extLst>
          </p:cNvPr>
          <p:cNvPicPr>
            <a:picLocks noChangeAspect="1"/>
          </p:cNvPicPr>
          <p:nvPr/>
        </p:nvPicPr>
        <p:blipFill>
          <a:blip r:embed="rId2"/>
          <a:stretch>
            <a:fillRect/>
          </a:stretch>
        </p:blipFill>
        <p:spPr>
          <a:xfrm>
            <a:off x="6172200" y="2058194"/>
            <a:ext cx="5181600" cy="3886200"/>
          </a:xfrm>
          <a:prstGeom prst="rect">
            <a:avLst/>
          </a:prstGeom>
          <a:noFill/>
        </p:spPr>
      </p:pic>
    </p:spTree>
    <p:extLst>
      <p:ext uri="{BB962C8B-B14F-4D97-AF65-F5344CB8AC3E}">
        <p14:creationId xmlns:p14="http://schemas.microsoft.com/office/powerpoint/2010/main" val="9853491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FE2E8-BF78-4E7A-8473-DB89A680C129}"/>
              </a:ext>
            </a:extLst>
          </p:cNvPr>
          <p:cNvSpPr>
            <a:spLocks noGrp="1"/>
          </p:cNvSpPr>
          <p:nvPr>
            <p:ph type="title"/>
          </p:nvPr>
        </p:nvSpPr>
        <p:spPr/>
        <p:txBody>
          <a:bodyPr vert="horz" lIns="91440" tIns="45720" rIns="91440" bIns="45720" rtlCol="0" anchor="ctr">
            <a:normAutofit/>
          </a:bodyPr>
          <a:lstStyle/>
          <a:p>
            <a:r>
              <a:rPr lang="en-US" b="1" kern="1200">
                <a:latin typeface="+mn-lt"/>
                <a:ea typeface="+mj-ea"/>
                <a:cs typeface="+mj-cs"/>
              </a:rPr>
              <a:t>Case Studies</a:t>
            </a:r>
          </a:p>
        </p:txBody>
      </p:sp>
      <p:sp>
        <p:nvSpPr>
          <p:cNvPr id="5" name="Content Placeholder 2">
            <a:extLst>
              <a:ext uri="{FF2B5EF4-FFF2-40B4-BE49-F238E27FC236}">
                <a16:creationId xmlns:a16="http://schemas.microsoft.com/office/drawing/2014/main" id="{300FACCF-6977-0B40-A0B2-115BB2284645}"/>
              </a:ext>
            </a:extLst>
          </p:cNvPr>
          <p:cNvSpPr txBox="1">
            <a:spLocks/>
          </p:cNvSpPr>
          <p:nvPr/>
        </p:nvSpPr>
        <p:spPr>
          <a:xfrm>
            <a:off x="838200" y="1825625"/>
            <a:ext cx="5181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2400"/>
              <a:t>Case #1: Labs</a:t>
            </a:r>
          </a:p>
          <a:p>
            <a:pPr lvl="1" indent="-228600" defTabSz="914400"/>
            <a:r>
              <a:rPr lang="en-US" sz="2400"/>
              <a:t>A1C 9.9</a:t>
            </a:r>
          </a:p>
          <a:p>
            <a:pPr lvl="1" indent="-228600" defTabSz="914400"/>
            <a:r>
              <a:rPr lang="en-US" sz="2400"/>
              <a:t>BP 176/94, pulses range from 52-98</a:t>
            </a:r>
          </a:p>
          <a:p>
            <a:pPr lvl="1" indent="-228600" defTabSz="914400"/>
            <a:r>
              <a:rPr lang="en-US" sz="2400"/>
              <a:t>Orthostatic BP 141/89</a:t>
            </a:r>
          </a:p>
          <a:p>
            <a:pPr lvl="1" indent="-228600" defTabSz="914400"/>
            <a:r>
              <a:rPr lang="en-US" sz="2400"/>
              <a:t>Serum creatinine 1.7, GFR 38 (Stage 3 CKD)</a:t>
            </a:r>
          </a:p>
          <a:p>
            <a:pPr lvl="1" indent="-228600" defTabSz="914400"/>
            <a:r>
              <a:rPr lang="en-US" sz="2400"/>
              <a:t>Lipids: TC 246, TG’s 260, HDL 31, LDL 135</a:t>
            </a:r>
          </a:p>
          <a:p>
            <a:pPr lvl="1" indent="-228600" defTabSz="914400"/>
            <a:r>
              <a:rPr lang="en-US" sz="2400"/>
              <a:t>Weekly blood sugars usually 250+</a:t>
            </a:r>
          </a:p>
        </p:txBody>
      </p:sp>
      <p:pic>
        <p:nvPicPr>
          <p:cNvPr id="4" name="Picture 3">
            <a:extLst>
              <a:ext uri="{FF2B5EF4-FFF2-40B4-BE49-F238E27FC236}">
                <a16:creationId xmlns:a16="http://schemas.microsoft.com/office/drawing/2014/main" id="{B89245DB-51F8-5542-B0E6-5A1B93FCF92F}"/>
              </a:ext>
            </a:extLst>
          </p:cNvPr>
          <p:cNvPicPr>
            <a:picLocks noChangeAspect="1"/>
          </p:cNvPicPr>
          <p:nvPr/>
        </p:nvPicPr>
        <p:blipFill>
          <a:blip r:embed="rId2"/>
          <a:stretch>
            <a:fillRect/>
          </a:stretch>
        </p:blipFill>
        <p:spPr>
          <a:xfrm>
            <a:off x="6172200" y="2058194"/>
            <a:ext cx="5181600" cy="3886200"/>
          </a:xfrm>
          <a:prstGeom prst="rect">
            <a:avLst/>
          </a:prstGeom>
          <a:noFill/>
        </p:spPr>
      </p:pic>
    </p:spTree>
    <p:extLst>
      <p:ext uri="{BB962C8B-B14F-4D97-AF65-F5344CB8AC3E}">
        <p14:creationId xmlns:p14="http://schemas.microsoft.com/office/powerpoint/2010/main" val="17296758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A244C6F-2D05-7A4C-8B58-1F360DD9A7B7}"/>
              </a:ext>
            </a:extLst>
          </p:cNvPr>
          <p:cNvSpPr>
            <a:spLocks noGrp="1"/>
          </p:cNvSpPr>
          <p:nvPr>
            <p:ph type="title"/>
          </p:nvPr>
        </p:nvSpPr>
        <p:spPr>
          <a:xfrm>
            <a:off x="839788" y="365125"/>
            <a:ext cx="10515600" cy="1325563"/>
          </a:xfrm>
        </p:spPr>
        <p:txBody>
          <a:bodyPr vert="horz" lIns="91440" tIns="45720" rIns="91440" bIns="45720" rtlCol="0" anchor="ctr">
            <a:normAutofit/>
          </a:bodyPr>
          <a:lstStyle/>
          <a:p>
            <a:r>
              <a:rPr lang="en-US" altLang="en-US" b="1" kern="1200">
                <a:latin typeface="+mn-lt"/>
                <a:ea typeface="+mj-ea"/>
                <a:cs typeface="+mj-cs"/>
              </a:rPr>
              <a:t>Diabetes Complications</a:t>
            </a:r>
            <a:endParaRPr lang="en-US" b="1" kern="1200" dirty="0">
              <a:latin typeface="+mn-lt"/>
              <a:ea typeface="+mj-ea"/>
              <a:cs typeface="+mj-cs"/>
            </a:endParaRPr>
          </a:p>
        </p:txBody>
      </p:sp>
      <p:sp>
        <p:nvSpPr>
          <p:cNvPr id="8" name="TextBox 7">
            <a:extLst>
              <a:ext uri="{FF2B5EF4-FFF2-40B4-BE49-F238E27FC236}">
                <a16:creationId xmlns:a16="http://schemas.microsoft.com/office/drawing/2014/main" id="{3D4D0C62-1836-40A9-A0E5-1D131CBFE29C}"/>
              </a:ext>
            </a:extLst>
          </p:cNvPr>
          <p:cNvSpPr txBox="1"/>
          <p:nvPr/>
        </p:nvSpPr>
        <p:spPr>
          <a:xfrm>
            <a:off x="838200" y="1825625"/>
            <a:ext cx="5181600" cy="4351338"/>
          </a:xfrm>
          <a:prstGeom prst="rect">
            <a:avLst/>
          </a:prstGeom>
        </p:spPr>
        <p:txBody>
          <a:bodyPr vert="horz" lIns="91440" tIns="45720" rIns="91440" bIns="45720" rtlCol="0">
            <a:normAutofit/>
          </a:bodyPr>
          <a:lstStyle/>
          <a:p>
            <a:pPr indent="-228600" defTabSz="914400" fontAlgn="base">
              <a:lnSpc>
                <a:spcPct val="90000"/>
              </a:lnSpc>
              <a:spcBef>
                <a:spcPts val="1000"/>
              </a:spcBef>
              <a:spcAft>
                <a:spcPct val="0"/>
              </a:spcAft>
              <a:buFont typeface="Arial" panose="020B0604020202020204" pitchFamily="34" charset="0"/>
              <a:buChar char="•"/>
              <a:defRPr/>
            </a:pPr>
            <a:r>
              <a:rPr lang="en-US" altLang="en-US" sz="2800" b="1" u="sng"/>
              <a:t>Macrovascular Complications</a:t>
            </a:r>
          </a:p>
        </p:txBody>
      </p:sp>
      <p:sp>
        <p:nvSpPr>
          <p:cNvPr id="9" name="Rectangle 3">
            <a:extLst>
              <a:ext uri="{FF2B5EF4-FFF2-40B4-BE49-F238E27FC236}">
                <a16:creationId xmlns:a16="http://schemas.microsoft.com/office/drawing/2014/main" id="{2B950636-A703-4035-8D21-B0DF097ACBCD}"/>
              </a:ext>
            </a:extLst>
          </p:cNvPr>
          <p:cNvSpPr txBox="1">
            <a:spLocks noChangeArrowheads="1"/>
          </p:cNvSpPr>
          <p:nvPr/>
        </p:nvSpPr>
        <p:spPr>
          <a:xfrm>
            <a:off x="1485900" y="2532062"/>
            <a:ext cx="5181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spcBef>
                <a:spcPct val="45000"/>
              </a:spcBef>
            </a:pPr>
            <a:r>
              <a:rPr lang="en-US" altLang="en-US" sz="2800" dirty="0"/>
              <a:t>Cardiovascular disease</a:t>
            </a:r>
          </a:p>
          <a:p>
            <a:pPr lvl="1" indent="-228600" defTabSz="914400"/>
            <a:r>
              <a:rPr lang="en-US" altLang="en-US" sz="2800" dirty="0"/>
              <a:t>Coronary Heart disease (CHD)</a:t>
            </a:r>
          </a:p>
          <a:p>
            <a:pPr lvl="1" indent="-228600" defTabSz="914400"/>
            <a:r>
              <a:rPr lang="en-US" altLang="en-US" sz="2800" dirty="0"/>
              <a:t>Stroke</a:t>
            </a:r>
          </a:p>
          <a:p>
            <a:pPr lvl="1" indent="-228600" defTabSz="914400"/>
            <a:r>
              <a:rPr lang="en-US" altLang="en-US" sz="2800" dirty="0"/>
              <a:t>Peripheral arterial disease (PAD)/amputation</a:t>
            </a:r>
          </a:p>
        </p:txBody>
      </p:sp>
    </p:spTree>
    <p:extLst>
      <p:ext uri="{BB962C8B-B14F-4D97-AF65-F5344CB8AC3E}">
        <p14:creationId xmlns:p14="http://schemas.microsoft.com/office/powerpoint/2010/main" val="317760460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FE2E8-BF78-4E7A-8473-DB89A680C129}"/>
              </a:ext>
            </a:extLst>
          </p:cNvPr>
          <p:cNvSpPr>
            <a:spLocks noGrp="1"/>
          </p:cNvSpPr>
          <p:nvPr>
            <p:ph type="title"/>
          </p:nvPr>
        </p:nvSpPr>
        <p:spPr/>
        <p:txBody>
          <a:bodyPr vert="horz" lIns="91440" tIns="45720" rIns="91440" bIns="45720" rtlCol="0" anchor="ctr">
            <a:normAutofit/>
          </a:bodyPr>
          <a:lstStyle/>
          <a:p>
            <a:r>
              <a:rPr lang="en-US" b="1" kern="1200">
                <a:latin typeface="+mn-lt"/>
                <a:ea typeface="+mj-ea"/>
                <a:cs typeface="+mj-cs"/>
              </a:rPr>
              <a:t>Case Studies</a:t>
            </a:r>
          </a:p>
        </p:txBody>
      </p:sp>
      <p:sp>
        <p:nvSpPr>
          <p:cNvPr id="5" name="Content Placeholder 2">
            <a:extLst>
              <a:ext uri="{FF2B5EF4-FFF2-40B4-BE49-F238E27FC236}">
                <a16:creationId xmlns:a16="http://schemas.microsoft.com/office/drawing/2014/main" id="{300FACCF-6977-0B40-A0B2-115BB2284645}"/>
              </a:ext>
            </a:extLst>
          </p:cNvPr>
          <p:cNvSpPr txBox="1">
            <a:spLocks/>
          </p:cNvSpPr>
          <p:nvPr/>
        </p:nvSpPr>
        <p:spPr>
          <a:xfrm>
            <a:off x="838200" y="1825625"/>
            <a:ext cx="5181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2800"/>
              <a:t>Case #1: Medications</a:t>
            </a:r>
          </a:p>
          <a:p>
            <a:pPr lvl="1" indent="-228600" defTabSz="914400"/>
            <a:r>
              <a:rPr lang="en-US" sz="2800"/>
              <a:t>Glargine 52 units daily</a:t>
            </a:r>
          </a:p>
          <a:p>
            <a:pPr lvl="1" indent="-228600" defTabSz="914400"/>
            <a:r>
              <a:rPr lang="en-US" sz="2800"/>
              <a:t>Lisinopril 20 mg daily</a:t>
            </a:r>
          </a:p>
          <a:p>
            <a:pPr lvl="1" indent="-228600" defTabSz="914400"/>
            <a:r>
              <a:rPr lang="en-US" sz="2800"/>
              <a:t>Metoprolol Succinate 25mg daily</a:t>
            </a:r>
          </a:p>
          <a:p>
            <a:pPr lvl="1" indent="-228600" defTabSz="914400"/>
            <a:r>
              <a:rPr lang="en-US" sz="2800"/>
              <a:t>Atorvastatin 10mg daily</a:t>
            </a:r>
          </a:p>
          <a:p>
            <a:pPr lvl="1" indent="-228600" defTabSz="914400"/>
            <a:r>
              <a:rPr lang="en-US" sz="2800"/>
              <a:t>Donepezil 5 mg daily</a:t>
            </a:r>
          </a:p>
          <a:p>
            <a:pPr lvl="1" indent="-228600" defTabSz="914400"/>
            <a:r>
              <a:rPr lang="en-US" sz="2800"/>
              <a:t>Lorazepam 1mg TID</a:t>
            </a:r>
          </a:p>
          <a:p>
            <a:pPr lvl="1" indent="-228600" defTabSz="914400"/>
            <a:r>
              <a:rPr lang="en-US" sz="2800"/>
              <a:t>Risperdal 0.5 mg BID</a:t>
            </a:r>
          </a:p>
        </p:txBody>
      </p:sp>
      <p:pic>
        <p:nvPicPr>
          <p:cNvPr id="4" name="Picture 3">
            <a:extLst>
              <a:ext uri="{FF2B5EF4-FFF2-40B4-BE49-F238E27FC236}">
                <a16:creationId xmlns:a16="http://schemas.microsoft.com/office/drawing/2014/main" id="{B89245DB-51F8-5542-B0E6-5A1B93FCF92F}"/>
              </a:ext>
            </a:extLst>
          </p:cNvPr>
          <p:cNvPicPr>
            <a:picLocks noChangeAspect="1"/>
          </p:cNvPicPr>
          <p:nvPr/>
        </p:nvPicPr>
        <p:blipFill>
          <a:blip r:embed="rId2"/>
          <a:stretch>
            <a:fillRect/>
          </a:stretch>
        </p:blipFill>
        <p:spPr>
          <a:xfrm>
            <a:off x="6172200" y="2058194"/>
            <a:ext cx="5181600" cy="3886200"/>
          </a:xfrm>
          <a:prstGeom prst="rect">
            <a:avLst/>
          </a:prstGeom>
          <a:noFill/>
        </p:spPr>
      </p:pic>
    </p:spTree>
    <p:extLst>
      <p:ext uri="{BB962C8B-B14F-4D97-AF65-F5344CB8AC3E}">
        <p14:creationId xmlns:p14="http://schemas.microsoft.com/office/powerpoint/2010/main" val="19980370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FE2E8-BF78-4E7A-8473-DB89A680C129}"/>
              </a:ext>
            </a:extLst>
          </p:cNvPr>
          <p:cNvSpPr>
            <a:spLocks noGrp="1"/>
          </p:cNvSpPr>
          <p:nvPr>
            <p:ph type="title"/>
          </p:nvPr>
        </p:nvSpPr>
        <p:spPr/>
        <p:txBody>
          <a:bodyPr vert="horz" lIns="91440" tIns="45720" rIns="91440" bIns="45720" rtlCol="0" anchor="ctr">
            <a:normAutofit/>
          </a:bodyPr>
          <a:lstStyle/>
          <a:p>
            <a:r>
              <a:rPr lang="en-US" b="1" kern="1200">
                <a:latin typeface="+mn-lt"/>
                <a:ea typeface="+mj-ea"/>
                <a:cs typeface="+mj-cs"/>
              </a:rPr>
              <a:t>Case Studies</a:t>
            </a:r>
          </a:p>
        </p:txBody>
      </p:sp>
      <p:sp>
        <p:nvSpPr>
          <p:cNvPr id="5" name="Content Placeholder 2">
            <a:extLst>
              <a:ext uri="{FF2B5EF4-FFF2-40B4-BE49-F238E27FC236}">
                <a16:creationId xmlns:a16="http://schemas.microsoft.com/office/drawing/2014/main" id="{300FACCF-6977-0B40-A0B2-115BB2284645}"/>
              </a:ext>
            </a:extLst>
          </p:cNvPr>
          <p:cNvSpPr txBox="1">
            <a:spLocks/>
          </p:cNvSpPr>
          <p:nvPr/>
        </p:nvSpPr>
        <p:spPr>
          <a:xfrm>
            <a:off x="838200" y="1825625"/>
            <a:ext cx="5181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2200"/>
              <a:t>Case #1: Mobility and Nutrition</a:t>
            </a:r>
          </a:p>
          <a:p>
            <a:pPr lvl="1" indent="-228600" defTabSz="914400"/>
            <a:r>
              <a:rPr lang="en-US" sz="2200"/>
              <a:t>Eating- fair with assist of 1, likes to “indulge” at birthday parties</a:t>
            </a:r>
          </a:p>
          <a:p>
            <a:pPr lvl="1" indent="-228600" defTabSz="914400"/>
            <a:r>
              <a:rPr lang="en-US" sz="2200"/>
              <a:t>No known hypoglycemia, but occasional “behaviors”</a:t>
            </a:r>
          </a:p>
          <a:p>
            <a:pPr lvl="1" indent="-228600" defTabSz="914400"/>
            <a:r>
              <a:rPr lang="en-US" sz="2200"/>
              <a:t>Sleeps a lot during many days</a:t>
            </a:r>
          </a:p>
          <a:p>
            <a:pPr lvl="1" indent="-228600" defTabSz="914400"/>
            <a:r>
              <a:rPr lang="en-US" sz="2200"/>
              <a:t>Going to physical therapy 2x/week to decrease her fall risk</a:t>
            </a:r>
          </a:p>
          <a:p>
            <a:pPr marL="0" indent="-228600" defTabSz="914400"/>
            <a:endParaRPr lang="en-US" sz="2200"/>
          </a:p>
          <a:p>
            <a:pPr marL="0" indent="-228600" defTabSz="914400"/>
            <a:r>
              <a:rPr lang="en-US" sz="2200" b="1"/>
              <a:t>What next?</a:t>
            </a:r>
          </a:p>
        </p:txBody>
      </p:sp>
      <p:pic>
        <p:nvPicPr>
          <p:cNvPr id="4" name="Picture 3">
            <a:extLst>
              <a:ext uri="{FF2B5EF4-FFF2-40B4-BE49-F238E27FC236}">
                <a16:creationId xmlns:a16="http://schemas.microsoft.com/office/drawing/2014/main" id="{B89245DB-51F8-5542-B0E6-5A1B93FCF92F}"/>
              </a:ext>
            </a:extLst>
          </p:cNvPr>
          <p:cNvPicPr>
            <a:picLocks noChangeAspect="1"/>
          </p:cNvPicPr>
          <p:nvPr/>
        </p:nvPicPr>
        <p:blipFill>
          <a:blip r:embed="rId3"/>
          <a:stretch>
            <a:fillRect/>
          </a:stretch>
        </p:blipFill>
        <p:spPr>
          <a:xfrm>
            <a:off x="6172200" y="2058194"/>
            <a:ext cx="5181600" cy="3886200"/>
          </a:xfrm>
          <a:prstGeom prst="rect">
            <a:avLst/>
          </a:prstGeom>
          <a:noFill/>
        </p:spPr>
      </p:pic>
    </p:spTree>
    <p:extLst>
      <p:ext uri="{BB962C8B-B14F-4D97-AF65-F5344CB8AC3E}">
        <p14:creationId xmlns:p14="http://schemas.microsoft.com/office/powerpoint/2010/main" val="199304243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FE2E8-BF78-4E7A-8473-DB89A680C129}"/>
              </a:ext>
            </a:extLst>
          </p:cNvPr>
          <p:cNvSpPr>
            <a:spLocks noGrp="1"/>
          </p:cNvSpPr>
          <p:nvPr>
            <p:ph type="title"/>
          </p:nvPr>
        </p:nvSpPr>
        <p:spPr/>
        <p:txBody>
          <a:bodyPr vert="horz" lIns="91440" tIns="45720" rIns="91440" bIns="45720" rtlCol="0" anchor="ctr">
            <a:normAutofit/>
          </a:bodyPr>
          <a:lstStyle/>
          <a:p>
            <a:r>
              <a:rPr lang="en-US" b="1" kern="1200">
                <a:latin typeface="+mn-lt"/>
                <a:ea typeface="+mj-ea"/>
                <a:cs typeface="+mj-cs"/>
              </a:rPr>
              <a:t>Case Studies</a:t>
            </a:r>
          </a:p>
        </p:txBody>
      </p:sp>
      <p:sp>
        <p:nvSpPr>
          <p:cNvPr id="5" name="Content Placeholder 2">
            <a:extLst>
              <a:ext uri="{FF2B5EF4-FFF2-40B4-BE49-F238E27FC236}">
                <a16:creationId xmlns:a16="http://schemas.microsoft.com/office/drawing/2014/main" id="{300FACCF-6977-0B40-A0B2-115BB2284645}"/>
              </a:ext>
            </a:extLst>
          </p:cNvPr>
          <p:cNvSpPr txBox="1">
            <a:spLocks/>
          </p:cNvSpPr>
          <p:nvPr/>
        </p:nvSpPr>
        <p:spPr>
          <a:xfrm>
            <a:off x="838200" y="1825625"/>
            <a:ext cx="5181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2800"/>
              <a:t>Case #1: Medical Management</a:t>
            </a:r>
          </a:p>
          <a:p>
            <a:pPr lvl="1" indent="-228600" defTabSz="914400"/>
            <a:r>
              <a:rPr lang="en-US" sz="2800"/>
              <a:t>Insulin modifications</a:t>
            </a:r>
          </a:p>
          <a:p>
            <a:pPr lvl="1" indent="-228600" defTabSz="914400"/>
            <a:r>
              <a:rPr lang="en-US" sz="2800"/>
              <a:t>Blood pressure medication modifications</a:t>
            </a:r>
          </a:p>
          <a:p>
            <a:pPr lvl="1" indent="-228600" defTabSz="914400"/>
            <a:r>
              <a:rPr lang="en-US" sz="2800"/>
              <a:t>Statin/aspirin considerations</a:t>
            </a:r>
          </a:p>
          <a:p>
            <a:pPr lvl="1" indent="-228600" defTabSz="914400"/>
            <a:endParaRPr lang="en-US" sz="2800"/>
          </a:p>
          <a:p>
            <a:pPr lvl="1" indent="-228600" defTabSz="914400"/>
            <a:endParaRPr lang="en-US" sz="2800"/>
          </a:p>
          <a:p>
            <a:pPr marL="0" indent="-228600" defTabSz="914400"/>
            <a:endParaRPr lang="en-US" sz="2800"/>
          </a:p>
        </p:txBody>
      </p:sp>
      <p:pic>
        <p:nvPicPr>
          <p:cNvPr id="4" name="Picture 3">
            <a:extLst>
              <a:ext uri="{FF2B5EF4-FFF2-40B4-BE49-F238E27FC236}">
                <a16:creationId xmlns:a16="http://schemas.microsoft.com/office/drawing/2014/main" id="{B89245DB-51F8-5542-B0E6-5A1B93FCF92F}"/>
              </a:ext>
            </a:extLst>
          </p:cNvPr>
          <p:cNvPicPr>
            <a:picLocks noChangeAspect="1"/>
          </p:cNvPicPr>
          <p:nvPr/>
        </p:nvPicPr>
        <p:blipFill>
          <a:blip r:embed="rId3"/>
          <a:stretch>
            <a:fillRect/>
          </a:stretch>
        </p:blipFill>
        <p:spPr>
          <a:xfrm>
            <a:off x="6172200" y="2058194"/>
            <a:ext cx="5181600" cy="3886200"/>
          </a:xfrm>
          <a:prstGeom prst="rect">
            <a:avLst/>
          </a:prstGeom>
          <a:noFill/>
        </p:spPr>
      </p:pic>
    </p:spTree>
    <p:extLst>
      <p:ext uri="{BB962C8B-B14F-4D97-AF65-F5344CB8AC3E}">
        <p14:creationId xmlns:p14="http://schemas.microsoft.com/office/powerpoint/2010/main" val="13540044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FE2E8-BF78-4E7A-8473-DB89A680C129}"/>
              </a:ext>
            </a:extLst>
          </p:cNvPr>
          <p:cNvSpPr>
            <a:spLocks noGrp="1"/>
          </p:cNvSpPr>
          <p:nvPr>
            <p:ph type="title"/>
          </p:nvPr>
        </p:nvSpPr>
        <p:spPr/>
        <p:txBody>
          <a:bodyPr vert="horz" lIns="91440" tIns="45720" rIns="91440" bIns="45720" rtlCol="0" anchor="ctr">
            <a:normAutofit/>
          </a:bodyPr>
          <a:lstStyle/>
          <a:p>
            <a:r>
              <a:rPr lang="en-US" b="1" kern="1200">
                <a:latin typeface="+mn-lt"/>
                <a:ea typeface="+mj-ea"/>
                <a:cs typeface="+mj-cs"/>
              </a:rPr>
              <a:t>Case Studies</a:t>
            </a:r>
          </a:p>
        </p:txBody>
      </p:sp>
      <p:sp>
        <p:nvSpPr>
          <p:cNvPr id="5" name="Content Placeholder 2">
            <a:extLst>
              <a:ext uri="{FF2B5EF4-FFF2-40B4-BE49-F238E27FC236}">
                <a16:creationId xmlns:a16="http://schemas.microsoft.com/office/drawing/2014/main" id="{300FACCF-6977-0B40-A0B2-115BB2284645}"/>
              </a:ext>
            </a:extLst>
          </p:cNvPr>
          <p:cNvSpPr txBox="1">
            <a:spLocks/>
          </p:cNvSpPr>
          <p:nvPr/>
        </p:nvSpPr>
        <p:spPr>
          <a:xfrm>
            <a:off x="838200" y="1825625"/>
            <a:ext cx="5181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2200" dirty="0"/>
              <a:t>Case #1: Insulin Modifications</a:t>
            </a:r>
          </a:p>
          <a:p>
            <a:pPr lvl="1" indent="-228600" defTabSz="914400"/>
            <a:r>
              <a:rPr lang="en-US" sz="2200" dirty="0"/>
              <a:t>Daytime sleepiness may be from elevated blood sugars</a:t>
            </a:r>
          </a:p>
          <a:p>
            <a:pPr lvl="1" indent="-228600" defTabSz="914400"/>
            <a:r>
              <a:rPr lang="en-US" sz="2200" dirty="0"/>
              <a:t>Increasing basal insulin doesn’t address post-meal blood sugars</a:t>
            </a:r>
          </a:p>
          <a:p>
            <a:pPr lvl="1" indent="-228600" defTabSz="914400"/>
            <a:r>
              <a:rPr lang="en-US" sz="2200" dirty="0"/>
              <a:t>Could start by adding an injection of rapid acting insulin with each meal- small doses to start or a GLP-1 if appropriate</a:t>
            </a:r>
          </a:p>
          <a:p>
            <a:pPr lvl="1" indent="-228600" defTabSz="914400"/>
            <a:r>
              <a:rPr lang="en-US" sz="2200" dirty="0"/>
              <a:t>Also a “prn” rapid acting insulin dose with birthday party (1 to 4 units)</a:t>
            </a:r>
          </a:p>
          <a:p>
            <a:pPr lvl="1" indent="-228600" defTabSz="914400"/>
            <a:endParaRPr lang="en-US" sz="2200" dirty="0"/>
          </a:p>
          <a:p>
            <a:pPr marL="0" indent="-228600" defTabSz="914400"/>
            <a:endParaRPr lang="en-US" sz="2200" dirty="0"/>
          </a:p>
        </p:txBody>
      </p:sp>
      <p:pic>
        <p:nvPicPr>
          <p:cNvPr id="4" name="Picture 3">
            <a:extLst>
              <a:ext uri="{FF2B5EF4-FFF2-40B4-BE49-F238E27FC236}">
                <a16:creationId xmlns:a16="http://schemas.microsoft.com/office/drawing/2014/main" id="{B89245DB-51F8-5542-B0E6-5A1B93FCF92F}"/>
              </a:ext>
            </a:extLst>
          </p:cNvPr>
          <p:cNvPicPr>
            <a:picLocks noChangeAspect="1"/>
          </p:cNvPicPr>
          <p:nvPr/>
        </p:nvPicPr>
        <p:blipFill>
          <a:blip r:embed="rId3"/>
          <a:stretch>
            <a:fillRect/>
          </a:stretch>
        </p:blipFill>
        <p:spPr>
          <a:xfrm>
            <a:off x="6172200" y="2058194"/>
            <a:ext cx="5181600" cy="3886200"/>
          </a:xfrm>
          <a:prstGeom prst="rect">
            <a:avLst/>
          </a:prstGeom>
          <a:noFill/>
        </p:spPr>
      </p:pic>
    </p:spTree>
    <p:extLst>
      <p:ext uri="{BB962C8B-B14F-4D97-AF65-F5344CB8AC3E}">
        <p14:creationId xmlns:p14="http://schemas.microsoft.com/office/powerpoint/2010/main" val="237261119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FE2E8-BF78-4E7A-8473-DB89A680C129}"/>
              </a:ext>
            </a:extLst>
          </p:cNvPr>
          <p:cNvSpPr>
            <a:spLocks noGrp="1"/>
          </p:cNvSpPr>
          <p:nvPr>
            <p:ph type="title"/>
          </p:nvPr>
        </p:nvSpPr>
        <p:spPr/>
        <p:txBody>
          <a:bodyPr vert="horz" lIns="91440" tIns="45720" rIns="91440" bIns="45720" rtlCol="0" anchor="ctr">
            <a:normAutofit/>
          </a:bodyPr>
          <a:lstStyle/>
          <a:p>
            <a:r>
              <a:rPr lang="en-US" b="1" kern="1200">
                <a:latin typeface="+mn-lt"/>
                <a:ea typeface="+mj-ea"/>
                <a:cs typeface="+mj-cs"/>
              </a:rPr>
              <a:t>Case Studies</a:t>
            </a:r>
          </a:p>
        </p:txBody>
      </p:sp>
      <p:sp>
        <p:nvSpPr>
          <p:cNvPr id="10" name="Text Placeholder 2">
            <a:extLst>
              <a:ext uri="{FF2B5EF4-FFF2-40B4-BE49-F238E27FC236}">
                <a16:creationId xmlns:a16="http://schemas.microsoft.com/office/drawing/2014/main" id="{1F3E0FCD-956C-4F38-989B-33081373D9E1}"/>
              </a:ext>
            </a:extLst>
          </p:cNvPr>
          <p:cNvSpPr>
            <a:spLocks noGrp="1"/>
          </p:cNvSpPr>
          <p:nvPr>
            <p:ph type="body" idx="1"/>
          </p:nvPr>
        </p:nvSpPr>
        <p:spPr/>
        <p:txBody>
          <a:bodyPr/>
          <a:lstStyle/>
          <a:p>
            <a:r>
              <a:rPr lang="en-US" dirty="0"/>
              <a:t>Case #1: BP Medication Modifications</a:t>
            </a:r>
          </a:p>
        </p:txBody>
      </p:sp>
      <p:sp>
        <p:nvSpPr>
          <p:cNvPr id="12" name="Text Placeholder 4">
            <a:extLst>
              <a:ext uri="{FF2B5EF4-FFF2-40B4-BE49-F238E27FC236}">
                <a16:creationId xmlns:a16="http://schemas.microsoft.com/office/drawing/2014/main" id="{8CEA480E-8933-4B70-8BE8-031372EDDFC4}"/>
              </a:ext>
            </a:extLst>
          </p:cNvPr>
          <p:cNvSpPr>
            <a:spLocks noGrp="1"/>
          </p:cNvSpPr>
          <p:nvPr>
            <p:ph type="body" sz="quarter" idx="3"/>
          </p:nvPr>
        </p:nvSpPr>
        <p:spPr/>
        <p:txBody>
          <a:bodyPr/>
          <a:lstStyle/>
          <a:p>
            <a:endParaRPr lang="en-US"/>
          </a:p>
        </p:txBody>
      </p:sp>
      <p:sp>
        <p:nvSpPr>
          <p:cNvPr id="5" name="Content Placeholder 2">
            <a:extLst>
              <a:ext uri="{FF2B5EF4-FFF2-40B4-BE49-F238E27FC236}">
                <a16:creationId xmlns:a16="http://schemas.microsoft.com/office/drawing/2014/main" id="{300FACCF-6977-0B40-A0B2-115BB2284645}"/>
              </a:ext>
            </a:extLst>
          </p:cNvPr>
          <p:cNvSpPr txBox="1">
            <a:spLocks/>
          </p:cNvSpPr>
          <p:nvPr/>
        </p:nvSpPr>
        <p:spPr>
          <a:xfrm>
            <a:off x="839788" y="2505075"/>
            <a:ext cx="5157787" cy="368458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lvl="1" indent="-228600" defTabSz="914400"/>
            <a:r>
              <a:rPr lang="en-US" sz="1800" dirty="0"/>
              <a:t>Could move metoprolol to </a:t>
            </a:r>
            <a:r>
              <a:rPr lang="en-US" sz="1800" dirty="0" err="1"/>
              <a:t>hs</a:t>
            </a:r>
            <a:r>
              <a:rPr lang="en-US" sz="1800" dirty="0"/>
              <a:t> </a:t>
            </a:r>
          </a:p>
          <a:p>
            <a:pPr lvl="1" indent="-228600" defTabSz="914400"/>
            <a:r>
              <a:rPr lang="en-US" sz="1800" dirty="0"/>
              <a:t>New guideline suggests if on more than 1 med, 1 med should be given in evening</a:t>
            </a:r>
          </a:p>
          <a:p>
            <a:pPr lvl="1" indent="-228600" defTabSz="914400"/>
            <a:r>
              <a:rPr lang="en-US" sz="1800" b="1" dirty="0"/>
              <a:t>Always consider fall risk</a:t>
            </a:r>
          </a:p>
          <a:p>
            <a:pPr lvl="1" indent="-228600" defTabSz="914400"/>
            <a:r>
              <a:rPr lang="en-US" sz="1800" b="1" dirty="0"/>
              <a:t>Orthostatic BP is a factor in this patient</a:t>
            </a:r>
          </a:p>
          <a:p>
            <a:pPr indent="-228600" defTabSz="914400"/>
            <a:r>
              <a:rPr lang="en-US" sz="2400" dirty="0"/>
              <a:t>What about </a:t>
            </a:r>
            <a:r>
              <a:rPr lang="en-US" sz="2400" b="1" dirty="0"/>
              <a:t>statin and aspirin</a:t>
            </a:r>
            <a:r>
              <a:rPr lang="en-US" sz="2400" dirty="0"/>
              <a:t>?</a:t>
            </a:r>
          </a:p>
          <a:p>
            <a:pPr lvl="1" indent="-228600" defTabSz="914400"/>
            <a:r>
              <a:rPr lang="en-US" sz="1800" dirty="0"/>
              <a:t>Case by case, could prevent another massive stroke in this patient</a:t>
            </a:r>
          </a:p>
          <a:p>
            <a:pPr indent="-228600" defTabSz="914400"/>
            <a:endParaRPr lang="en-US" sz="1800" dirty="0"/>
          </a:p>
          <a:p>
            <a:pPr lvl="1" indent="-228600" defTabSz="914400"/>
            <a:endParaRPr lang="en-US" sz="1800" dirty="0"/>
          </a:p>
          <a:p>
            <a:pPr marL="0" indent="-228600" defTabSz="914400"/>
            <a:endParaRPr lang="en-US" sz="1800" dirty="0"/>
          </a:p>
        </p:txBody>
      </p:sp>
      <p:pic>
        <p:nvPicPr>
          <p:cNvPr id="4" name="Picture 3">
            <a:extLst>
              <a:ext uri="{FF2B5EF4-FFF2-40B4-BE49-F238E27FC236}">
                <a16:creationId xmlns:a16="http://schemas.microsoft.com/office/drawing/2014/main" id="{B89245DB-51F8-5542-B0E6-5A1B93FCF92F}"/>
              </a:ext>
            </a:extLst>
          </p:cNvPr>
          <p:cNvPicPr>
            <a:picLocks noChangeAspect="1"/>
          </p:cNvPicPr>
          <p:nvPr/>
        </p:nvPicPr>
        <p:blipFill>
          <a:blip r:embed="rId3"/>
          <a:stretch>
            <a:fillRect/>
          </a:stretch>
        </p:blipFill>
        <p:spPr>
          <a:xfrm>
            <a:off x="6307402" y="2505075"/>
            <a:ext cx="4912784" cy="3684588"/>
          </a:xfrm>
          <a:prstGeom prst="rect">
            <a:avLst/>
          </a:prstGeom>
          <a:noFill/>
        </p:spPr>
      </p:pic>
    </p:spTree>
    <p:extLst>
      <p:ext uri="{BB962C8B-B14F-4D97-AF65-F5344CB8AC3E}">
        <p14:creationId xmlns:p14="http://schemas.microsoft.com/office/powerpoint/2010/main" val="103212613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FE2E8-BF78-4E7A-8473-DB89A680C129}"/>
              </a:ext>
            </a:extLst>
          </p:cNvPr>
          <p:cNvSpPr>
            <a:spLocks noGrp="1"/>
          </p:cNvSpPr>
          <p:nvPr>
            <p:ph type="title"/>
          </p:nvPr>
        </p:nvSpPr>
        <p:spPr/>
        <p:txBody>
          <a:bodyPr vert="horz" lIns="91440" tIns="45720" rIns="91440" bIns="45720" rtlCol="0" anchor="ctr">
            <a:normAutofit/>
          </a:bodyPr>
          <a:lstStyle/>
          <a:p>
            <a:r>
              <a:rPr lang="en-US" b="1" kern="1200">
                <a:latin typeface="+mn-lt"/>
                <a:ea typeface="+mj-ea"/>
                <a:cs typeface="+mj-cs"/>
              </a:rPr>
              <a:t>Case Studies</a:t>
            </a:r>
          </a:p>
        </p:txBody>
      </p:sp>
      <p:sp>
        <p:nvSpPr>
          <p:cNvPr id="5" name="Content Placeholder 2">
            <a:extLst>
              <a:ext uri="{FF2B5EF4-FFF2-40B4-BE49-F238E27FC236}">
                <a16:creationId xmlns:a16="http://schemas.microsoft.com/office/drawing/2014/main" id="{300FACCF-6977-0B40-A0B2-115BB2284645}"/>
              </a:ext>
            </a:extLst>
          </p:cNvPr>
          <p:cNvSpPr txBox="1">
            <a:spLocks/>
          </p:cNvSpPr>
          <p:nvPr/>
        </p:nvSpPr>
        <p:spPr>
          <a:xfrm>
            <a:off x="838200" y="1825625"/>
            <a:ext cx="5181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2400"/>
              <a:t>Case #1: Physiotherapy Management</a:t>
            </a:r>
          </a:p>
          <a:p>
            <a:pPr lvl="1" indent="-228600" defTabSz="914400"/>
            <a:r>
              <a:rPr lang="en-US" sz="2400"/>
              <a:t>Use of Nustep for aerobic exercise, consider walking program with nursing</a:t>
            </a:r>
          </a:p>
          <a:p>
            <a:pPr lvl="1" indent="-228600" defTabSz="914400"/>
            <a:r>
              <a:rPr lang="en-US" sz="2400"/>
              <a:t>Resistance training in seated or standing positions</a:t>
            </a:r>
          </a:p>
          <a:p>
            <a:pPr lvl="1" indent="-228600" defTabSz="914400"/>
            <a:r>
              <a:rPr lang="en-US" sz="2400"/>
              <a:t>Balance activities to assist with independence for ADLs</a:t>
            </a:r>
          </a:p>
          <a:p>
            <a:pPr lvl="1" indent="-228600" defTabSz="914400"/>
            <a:r>
              <a:rPr lang="en-US" sz="2400"/>
              <a:t>Consider co-treating with OT to manage dementia symptoms</a:t>
            </a:r>
          </a:p>
          <a:p>
            <a:pPr marL="0" indent="-228600" defTabSz="914400"/>
            <a:endParaRPr lang="en-US" sz="2400"/>
          </a:p>
        </p:txBody>
      </p:sp>
      <p:pic>
        <p:nvPicPr>
          <p:cNvPr id="4" name="Picture 3">
            <a:extLst>
              <a:ext uri="{FF2B5EF4-FFF2-40B4-BE49-F238E27FC236}">
                <a16:creationId xmlns:a16="http://schemas.microsoft.com/office/drawing/2014/main" id="{B89245DB-51F8-5542-B0E6-5A1B93FCF92F}"/>
              </a:ext>
            </a:extLst>
          </p:cNvPr>
          <p:cNvPicPr>
            <a:picLocks noChangeAspect="1"/>
          </p:cNvPicPr>
          <p:nvPr/>
        </p:nvPicPr>
        <p:blipFill>
          <a:blip r:embed="rId3"/>
          <a:stretch>
            <a:fillRect/>
          </a:stretch>
        </p:blipFill>
        <p:spPr>
          <a:xfrm>
            <a:off x="6172200" y="2058194"/>
            <a:ext cx="5181600" cy="3886200"/>
          </a:xfrm>
          <a:prstGeom prst="rect">
            <a:avLst/>
          </a:prstGeom>
          <a:noFill/>
        </p:spPr>
      </p:pic>
    </p:spTree>
    <p:extLst>
      <p:ext uri="{BB962C8B-B14F-4D97-AF65-F5344CB8AC3E}">
        <p14:creationId xmlns:p14="http://schemas.microsoft.com/office/powerpoint/2010/main" val="271050042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FE2E8-BF78-4E7A-8473-DB89A680C129}"/>
              </a:ext>
            </a:extLst>
          </p:cNvPr>
          <p:cNvSpPr>
            <a:spLocks noGrp="1"/>
          </p:cNvSpPr>
          <p:nvPr>
            <p:ph type="title"/>
          </p:nvPr>
        </p:nvSpPr>
        <p:spPr/>
        <p:txBody>
          <a:bodyPr vert="horz" lIns="91440" tIns="45720" rIns="91440" bIns="45720" rtlCol="0" anchor="ctr">
            <a:normAutofit/>
          </a:bodyPr>
          <a:lstStyle/>
          <a:p>
            <a:r>
              <a:rPr lang="en-US" b="1" kern="1200">
                <a:latin typeface="+mn-lt"/>
                <a:ea typeface="+mj-ea"/>
                <a:cs typeface="+mj-cs"/>
              </a:rPr>
              <a:t>Case Study</a:t>
            </a:r>
          </a:p>
        </p:txBody>
      </p:sp>
      <p:sp>
        <p:nvSpPr>
          <p:cNvPr id="5" name="Content Placeholder 2">
            <a:extLst>
              <a:ext uri="{FF2B5EF4-FFF2-40B4-BE49-F238E27FC236}">
                <a16:creationId xmlns:a16="http://schemas.microsoft.com/office/drawing/2014/main" id="{300FACCF-6977-0B40-A0B2-115BB2284645}"/>
              </a:ext>
            </a:extLst>
          </p:cNvPr>
          <p:cNvSpPr txBox="1">
            <a:spLocks/>
          </p:cNvSpPr>
          <p:nvPr/>
        </p:nvSpPr>
        <p:spPr>
          <a:xfrm>
            <a:off x="838200" y="1825625"/>
            <a:ext cx="5181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2200"/>
              <a:t>History</a:t>
            </a:r>
          </a:p>
          <a:p>
            <a:pPr lvl="1" indent="-228600" defTabSz="914400"/>
            <a:r>
              <a:rPr lang="en-US" sz="2200"/>
              <a:t>67 yo M with 15-year history of Type 2 diabetes</a:t>
            </a:r>
          </a:p>
          <a:p>
            <a:pPr lvl="1" indent="-228600" defTabSz="914400"/>
            <a:r>
              <a:rPr lang="en-US" sz="2200"/>
              <a:t>Lives in community with spouse, works as a supervisor at local engineering firm</a:t>
            </a:r>
          </a:p>
          <a:p>
            <a:pPr lvl="1" indent="-228600" defTabSz="914400"/>
            <a:r>
              <a:rPr lang="en-US" sz="2200"/>
              <a:t>Left knee OA</a:t>
            </a:r>
          </a:p>
          <a:p>
            <a:pPr lvl="1" indent="-228600" defTabSz="914400"/>
            <a:r>
              <a:rPr lang="en-US" sz="2200"/>
              <a:t>CKD</a:t>
            </a:r>
          </a:p>
          <a:p>
            <a:pPr lvl="1" indent="-228600" defTabSz="914400"/>
            <a:r>
              <a:rPr lang="en-US" sz="2200"/>
              <a:t>HTN</a:t>
            </a:r>
          </a:p>
          <a:p>
            <a:pPr lvl="1" indent="-228600" defTabSz="914400"/>
            <a:r>
              <a:rPr lang="en-US" sz="2200"/>
              <a:t>Dyslipidemia</a:t>
            </a:r>
          </a:p>
          <a:p>
            <a:pPr lvl="1" indent="-228600" defTabSz="914400"/>
            <a:r>
              <a:rPr lang="en-US" sz="2200"/>
              <a:t>Peripheral neuropathy</a:t>
            </a:r>
          </a:p>
          <a:p>
            <a:pPr marL="457223" lvl="1" indent="-228600" defTabSz="914400"/>
            <a:endParaRPr lang="en-US" sz="2200"/>
          </a:p>
        </p:txBody>
      </p:sp>
      <p:pic>
        <p:nvPicPr>
          <p:cNvPr id="4" name="Picture 3">
            <a:extLst>
              <a:ext uri="{FF2B5EF4-FFF2-40B4-BE49-F238E27FC236}">
                <a16:creationId xmlns:a16="http://schemas.microsoft.com/office/drawing/2014/main" id="{073298C4-075E-E148-84AE-EDB26DCEF7B3}"/>
              </a:ext>
            </a:extLst>
          </p:cNvPr>
          <p:cNvPicPr>
            <a:picLocks noChangeAspect="1"/>
          </p:cNvPicPr>
          <p:nvPr/>
        </p:nvPicPr>
        <p:blipFill rotWithShape="1">
          <a:blip r:embed="rId3"/>
          <a:srcRect l="21926" r="11389" b="1"/>
          <a:stretch/>
        </p:blipFill>
        <p:spPr>
          <a:xfrm>
            <a:off x="6172200" y="1825625"/>
            <a:ext cx="5181600" cy="4351338"/>
          </a:xfrm>
          <a:prstGeom prst="rect">
            <a:avLst/>
          </a:prstGeom>
          <a:noFill/>
        </p:spPr>
      </p:pic>
    </p:spTree>
    <p:extLst>
      <p:ext uri="{BB962C8B-B14F-4D97-AF65-F5344CB8AC3E}">
        <p14:creationId xmlns:p14="http://schemas.microsoft.com/office/powerpoint/2010/main" val="146005929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FE2E8-BF78-4E7A-8473-DB89A680C129}"/>
              </a:ext>
            </a:extLst>
          </p:cNvPr>
          <p:cNvSpPr>
            <a:spLocks noGrp="1"/>
          </p:cNvSpPr>
          <p:nvPr>
            <p:ph type="title"/>
          </p:nvPr>
        </p:nvSpPr>
        <p:spPr/>
        <p:txBody>
          <a:bodyPr vert="horz" lIns="91440" tIns="45720" rIns="91440" bIns="45720" rtlCol="0" anchor="ctr">
            <a:normAutofit/>
          </a:bodyPr>
          <a:lstStyle/>
          <a:p>
            <a:r>
              <a:rPr lang="en-US" b="1" kern="1200">
                <a:latin typeface="+mn-lt"/>
                <a:ea typeface="+mj-ea"/>
                <a:cs typeface="+mj-cs"/>
              </a:rPr>
              <a:t>Case Study</a:t>
            </a:r>
          </a:p>
        </p:txBody>
      </p:sp>
      <p:sp>
        <p:nvSpPr>
          <p:cNvPr id="5" name="Content Placeholder 2">
            <a:extLst>
              <a:ext uri="{FF2B5EF4-FFF2-40B4-BE49-F238E27FC236}">
                <a16:creationId xmlns:a16="http://schemas.microsoft.com/office/drawing/2014/main" id="{300FACCF-6977-0B40-A0B2-115BB2284645}"/>
              </a:ext>
            </a:extLst>
          </p:cNvPr>
          <p:cNvSpPr txBox="1">
            <a:spLocks/>
          </p:cNvSpPr>
          <p:nvPr/>
        </p:nvSpPr>
        <p:spPr>
          <a:xfrm>
            <a:off x="838200" y="1825625"/>
            <a:ext cx="5181600" cy="4351338"/>
          </a:xfrm>
          <a:prstGeom prst="rect">
            <a:avLst/>
          </a:prstGeom>
        </p:spPr>
        <p:txBody>
          <a:bodyPr vert="horz" lIns="91440" tIns="45720" rIns="91440" bIns="45720" rtlCol="0">
            <a:normAutofit fontScale="92500" lnSpcReduction="20000"/>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3600" dirty="0"/>
              <a:t>Medications</a:t>
            </a:r>
          </a:p>
          <a:p>
            <a:pPr lvl="1"/>
            <a:r>
              <a:rPr lang="en-US" sz="3200" dirty="0"/>
              <a:t>Detemir 26 units injected daily AM</a:t>
            </a:r>
          </a:p>
          <a:p>
            <a:pPr lvl="1"/>
            <a:r>
              <a:rPr lang="en-US" sz="3200" dirty="0" err="1"/>
              <a:t>Dulaglutide</a:t>
            </a:r>
            <a:r>
              <a:rPr lang="en-US" sz="3200" dirty="0"/>
              <a:t> 1.5mg injected weekly</a:t>
            </a:r>
          </a:p>
          <a:p>
            <a:pPr lvl="1"/>
            <a:r>
              <a:rPr lang="en-US" sz="3200" dirty="0"/>
              <a:t>Metformin</a:t>
            </a:r>
          </a:p>
          <a:p>
            <a:pPr lvl="1"/>
            <a:r>
              <a:rPr lang="en-US" sz="3200" dirty="0"/>
              <a:t>Lisinopril 20mg daily, blood pressure is 138/82, orthostatic 105/60</a:t>
            </a:r>
          </a:p>
          <a:p>
            <a:pPr lvl="1"/>
            <a:r>
              <a:rPr lang="en-US" sz="3200" dirty="0"/>
              <a:t>Atorvastatin 40 mg daily</a:t>
            </a:r>
          </a:p>
          <a:p>
            <a:pPr lvl="1"/>
            <a:r>
              <a:rPr lang="en-US" sz="3200" dirty="0"/>
              <a:t>ASA 81mg daily</a:t>
            </a:r>
          </a:p>
          <a:p>
            <a:pPr marL="228623" lvl="1" indent="0" defTabSz="914400">
              <a:buNone/>
            </a:pPr>
            <a:endParaRPr lang="en-US" sz="2200" dirty="0"/>
          </a:p>
        </p:txBody>
      </p:sp>
      <p:pic>
        <p:nvPicPr>
          <p:cNvPr id="4" name="Picture 3">
            <a:extLst>
              <a:ext uri="{FF2B5EF4-FFF2-40B4-BE49-F238E27FC236}">
                <a16:creationId xmlns:a16="http://schemas.microsoft.com/office/drawing/2014/main" id="{073298C4-075E-E148-84AE-EDB26DCEF7B3}"/>
              </a:ext>
            </a:extLst>
          </p:cNvPr>
          <p:cNvPicPr>
            <a:picLocks noChangeAspect="1"/>
          </p:cNvPicPr>
          <p:nvPr/>
        </p:nvPicPr>
        <p:blipFill rotWithShape="1">
          <a:blip r:embed="rId3"/>
          <a:srcRect l="21926" r="11389" b="1"/>
          <a:stretch/>
        </p:blipFill>
        <p:spPr>
          <a:xfrm>
            <a:off x="6172200" y="1825625"/>
            <a:ext cx="5181600" cy="4351338"/>
          </a:xfrm>
          <a:prstGeom prst="rect">
            <a:avLst/>
          </a:prstGeom>
          <a:noFill/>
        </p:spPr>
      </p:pic>
    </p:spTree>
    <p:extLst>
      <p:ext uri="{BB962C8B-B14F-4D97-AF65-F5344CB8AC3E}">
        <p14:creationId xmlns:p14="http://schemas.microsoft.com/office/powerpoint/2010/main" val="39352931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FE2E8-BF78-4E7A-8473-DB89A680C129}"/>
              </a:ext>
            </a:extLst>
          </p:cNvPr>
          <p:cNvSpPr>
            <a:spLocks noGrp="1"/>
          </p:cNvSpPr>
          <p:nvPr>
            <p:ph type="title"/>
          </p:nvPr>
        </p:nvSpPr>
        <p:spPr/>
        <p:txBody>
          <a:bodyPr vert="horz" lIns="91440" tIns="45720" rIns="91440" bIns="45720" rtlCol="0" anchor="ctr">
            <a:normAutofit/>
          </a:bodyPr>
          <a:lstStyle/>
          <a:p>
            <a:r>
              <a:rPr lang="en-US" b="1" kern="1200" dirty="0">
                <a:latin typeface="+mn-lt"/>
                <a:ea typeface="+mj-ea"/>
                <a:cs typeface="+mj-cs"/>
              </a:rPr>
              <a:t>Case Study</a:t>
            </a:r>
          </a:p>
        </p:txBody>
      </p:sp>
      <p:sp>
        <p:nvSpPr>
          <p:cNvPr id="10" name="Text Placeholder 2">
            <a:extLst>
              <a:ext uri="{FF2B5EF4-FFF2-40B4-BE49-F238E27FC236}">
                <a16:creationId xmlns:a16="http://schemas.microsoft.com/office/drawing/2014/main" id="{C4118B22-428B-437A-AD70-6F025B9F35D8}"/>
              </a:ext>
            </a:extLst>
          </p:cNvPr>
          <p:cNvSpPr>
            <a:spLocks noGrp="1"/>
          </p:cNvSpPr>
          <p:nvPr>
            <p:ph type="body" idx="1"/>
          </p:nvPr>
        </p:nvSpPr>
        <p:spPr/>
        <p:txBody>
          <a:bodyPr/>
          <a:lstStyle/>
          <a:p>
            <a:r>
              <a:rPr lang="en-US" dirty="0"/>
              <a:t>Patient Goals</a:t>
            </a:r>
          </a:p>
        </p:txBody>
      </p:sp>
      <p:sp>
        <p:nvSpPr>
          <p:cNvPr id="12" name="Text Placeholder 4">
            <a:extLst>
              <a:ext uri="{FF2B5EF4-FFF2-40B4-BE49-F238E27FC236}">
                <a16:creationId xmlns:a16="http://schemas.microsoft.com/office/drawing/2014/main" id="{A6FA9963-9DB1-464E-8F07-B08E7E249488}"/>
              </a:ext>
            </a:extLst>
          </p:cNvPr>
          <p:cNvSpPr>
            <a:spLocks noGrp="1"/>
          </p:cNvSpPr>
          <p:nvPr>
            <p:ph type="body" sz="quarter" idx="3"/>
          </p:nvPr>
        </p:nvSpPr>
        <p:spPr/>
        <p:txBody>
          <a:bodyPr/>
          <a:lstStyle/>
          <a:p>
            <a:r>
              <a:rPr lang="en-US" dirty="0"/>
              <a:t>What next?</a:t>
            </a:r>
          </a:p>
        </p:txBody>
      </p:sp>
      <p:sp>
        <p:nvSpPr>
          <p:cNvPr id="5" name="Content Placeholder 2">
            <a:extLst>
              <a:ext uri="{FF2B5EF4-FFF2-40B4-BE49-F238E27FC236}">
                <a16:creationId xmlns:a16="http://schemas.microsoft.com/office/drawing/2014/main" id="{300FACCF-6977-0B40-A0B2-115BB2284645}"/>
              </a:ext>
            </a:extLst>
          </p:cNvPr>
          <p:cNvSpPr txBox="1">
            <a:spLocks/>
          </p:cNvSpPr>
          <p:nvPr/>
        </p:nvSpPr>
        <p:spPr>
          <a:xfrm>
            <a:off x="839788" y="2505075"/>
            <a:ext cx="5157787" cy="3684588"/>
          </a:xfrm>
          <a:prstGeom prst="rect">
            <a:avLst/>
          </a:prstGeom>
        </p:spPr>
        <p:txBody>
          <a:bodyPr vert="horz" lIns="91440" tIns="45720" rIns="91440" bIns="45720" rtlCol="0">
            <a:normAutofit lnSpcReduction="10000"/>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3000" dirty="0"/>
              <a:t>Improve control of diabetes </a:t>
            </a:r>
          </a:p>
          <a:p>
            <a:pPr lvl="1" indent="-228600" defTabSz="914400"/>
            <a:r>
              <a:rPr lang="en-US" sz="3000" dirty="0"/>
              <a:t>Regularly checks blood sugars which range from 60-220 mg/</a:t>
            </a:r>
            <a:r>
              <a:rPr lang="en-US" sz="3000" dirty="0" err="1"/>
              <a:t>dL</a:t>
            </a:r>
            <a:endParaRPr lang="en-US" sz="3000" dirty="0"/>
          </a:p>
          <a:p>
            <a:pPr lvl="1" indent="-228600" defTabSz="914400"/>
            <a:r>
              <a:rPr lang="en-US" sz="3000" dirty="0"/>
              <a:t>Occasional overnight lows</a:t>
            </a:r>
          </a:p>
          <a:p>
            <a:pPr indent="-228600" defTabSz="914400"/>
            <a:r>
              <a:rPr lang="en-US" sz="3000" dirty="0"/>
              <a:t>Go for walks with spouse (limited by knee pain)</a:t>
            </a:r>
          </a:p>
          <a:p>
            <a:pPr lvl="1" indent="-228600" defTabSz="914400"/>
            <a:endParaRPr lang="en-US" sz="2400" dirty="0"/>
          </a:p>
          <a:p>
            <a:pPr marL="457223" lvl="1" indent="-228600" defTabSz="914400"/>
            <a:endParaRPr lang="en-US" sz="1500" dirty="0"/>
          </a:p>
        </p:txBody>
      </p:sp>
      <p:pic>
        <p:nvPicPr>
          <p:cNvPr id="4" name="Picture 3" descr="An old person and person walking&#10;&#10;Description automatically generated with low confidence">
            <a:extLst>
              <a:ext uri="{FF2B5EF4-FFF2-40B4-BE49-F238E27FC236}">
                <a16:creationId xmlns:a16="http://schemas.microsoft.com/office/drawing/2014/main" id="{073298C4-075E-E148-84AE-EDB26DCEF7B3}"/>
              </a:ext>
            </a:extLst>
          </p:cNvPr>
          <p:cNvPicPr>
            <a:picLocks noChangeAspect="1"/>
          </p:cNvPicPr>
          <p:nvPr/>
        </p:nvPicPr>
        <p:blipFill rotWithShape="1">
          <a:blip r:embed="rId3"/>
          <a:srcRect l="15881" r="5343"/>
          <a:stretch/>
        </p:blipFill>
        <p:spPr>
          <a:xfrm>
            <a:off x="6172200" y="2505075"/>
            <a:ext cx="5183188" cy="3684588"/>
          </a:xfrm>
          <a:prstGeom prst="rect">
            <a:avLst/>
          </a:prstGeom>
          <a:noFill/>
        </p:spPr>
      </p:pic>
    </p:spTree>
    <p:extLst>
      <p:ext uri="{BB962C8B-B14F-4D97-AF65-F5344CB8AC3E}">
        <p14:creationId xmlns:p14="http://schemas.microsoft.com/office/powerpoint/2010/main" val="165480859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FE2E8-BF78-4E7A-8473-DB89A680C129}"/>
              </a:ext>
            </a:extLst>
          </p:cNvPr>
          <p:cNvSpPr>
            <a:spLocks noGrp="1"/>
          </p:cNvSpPr>
          <p:nvPr>
            <p:ph type="title"/>
          </p:nvPr>
        </p:nvSpPr>
        <p:spPr/>
        <p:txBody>
          <a:bodyPr vert="horz" lIns="91440" tIns="45720" rIns="91440" bIns="45720" rtlCol="0" anchor="ctr">
            <a:normAutofit/>
          </a:bodyPr>
          <a:lstStyle/>
          <a:p>
            <a:r>
              <a:rPr lang="en-US" b="1" kern="1200">
                <a:latin typeface="+mn-lt"/>
                <a:ea typeface="+mj-ea"/>
                <a:cs typeface="+mj-cs"/>
              </a:rPr>
              <a:t>Case Study</a:t>
            </a:r>
          </a:p>
        </p:txBody>
      </p:sp>
      <p:sp>
        <p:nvSpPr>
          <p:cNvPr id="10" name="Text Placeholder 2">
            <a:extLst>
              <a:ext uri="{FF2B5EF4-FFF2-40B4-BE49-F238E27FC236}">
                <a16:creationId xmlns:a16="http://schemas.microsoft.com/office/drawing/2014/main" id="{9BE37231-DA35-4CB9-9234-2DC4788AEE5E}"/>
              </a:ext>
            </a:extLst>
          </p:cNvPr>
          <p:cNvSpPr>
            <a:spLocks noGrp="1"/>
          </p:cNvSpPr>
          <p:nvPr>
            <p:ph type="body" idx="1"/>
          </p:nvPr>
        </p:nvSpPr>
        <p:spPr/>
        <p:txBody>
          <a:bodyPr/>
          <a:lstStyle/>
          <a:p>
            <a:r>
              <a:rPr lang="en-US" dirty="0"/>
              <a:t>Physiotherapy Management</a:t>
            </a:r>
          </a:p>
        </p:txBody>
      </p:sp>
      <p:sp>
        <p:nvSpPr>
          <p:cNvPr id="12" name="Text Placeholder 4">
            <a:extLst>
              <a:ext uri="{FF2B5EF4-FFF2-40B4-BE49-F238E27FC236}">
                <a16:creationId xmlns:a16="http://schemas.microsoft.com/office/drawing/2014/main" id="{9630E05E-FFE8-4681-90D5-633F33A7B604}"/>
              </a:ext>
            </a:extLst>
          </p:cNvPr>
          <p:cNvSpPr>
            <a:spLocks noGrp="1"/>
          </p:cNvSpPr>
          <p:nvPr>
            <p:ph type="body" sz="quarter" idx="3"/>
          </p:nvPr>
        </p:nvSpPr>
        <p:spPr/>
        <p:txBody>
          <a:bodyPr/>
          <a:lstStyle/>
          <a:p>
            <a:endParaRPr lang="en-US"/>
          </a:p>
        </p:txBody>
      </p:sp>
      <p:sp>
        <p:nvSpPr>
          <p:cNvPr id="5" name="Content Placeholder 2">
            <a:extLst>
              <a:ext uri="{FF2B5EF4-FFF2-40B4-BE49-F238E27FC236}">
                <a16:creationId xmlns:a16="http://schemas.microsoft.com/office/drawing/2014/main" id="{300FACCF-6977-0B40-A0B2-115BB2284645}"/>
              </a:ext>
            </a:extLst>
          </p:cNvPr>
          <p:cNvSpPr txBox="1">
            <a:spLocks/>
          </p:cNvSpPr>
          <p:nvPr/>
        </p:nvSpPr>
        <p:spPr>
          <a:xfrm>
            <a:off x="839788" y="2505075"/>
            <a:ext cx="5157787" cy="3684588"/>
          </a:xfrm>
          <a:prstGeom prst="rect">
            <a:avLst/>
          </a:prstGeom>
        </p:spPr>
        <p:txBody>
          <a:bodyPr vert="horz" lIns="91440" tIns="45720" rIns="91440" bIns="45720" rtlCol="0">
            <a:normAutofit fontScale="92500" lnSpcReduction="10000"/>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2200" dirty="0"/>
              <a:t>Treat knee OA</a:t>
            </a:r>
          </a:p>
          <a:p>
            <a:pPr lvl="1" indent="-228600" defTabSz="914400"/>
            <a:r>
              <a:rPr lang="en-US" sz="2200" dirty="0"/>
              <a:t>Focus on improving ROM and mobility</a:t>
            </a:r>
          </a:p>
          <a:p>
            <a:pPr indent="-228600" defTabSz="914400"/>
            <a:r>
              <a:rPr lang="en-US" sz="2200" dirty="0"/>
              <a:t>Start with </a:t>
            </a:r>
            <a:r>
              <a:rPr lang="en-US" sz="2200" dirty="0" err="1"/>
              <a:t>nonweightbearing</a:t>
            </a:r>
            <a:r>
              <a:rPr lang="en-US" sz="2200" dirty="0"/>
              <a:t> aerobic program</a:t>
            </a:r>
          </a:p>
          <a:p>
            <a:pPr lvl="1" indent="-228600" defTabSz="914400"/>
            <a:r>
              <a:rPr lang="en-US" sz="2200" dirty="0"/>
              <a:t>As knee OA improves, transition to weightbearing</a:t>
            </a:r>
          </a:p>
          <a:p>
            <a:pPr indent="-228600" defTabSz="914400"/>
            <a:r>
              <a:rPr lang="en-US" sz="2200" dirty="0"/>
              <a:t>Address strength deficits with resistance program</a:t>
            </a:r>
          </a:p>
          <a:p>
            <a:pPr indent="-228600" defTabSz="914400"/>
            <a:r>
              <a:rPr lang="en-US" sz="2200" dirty="0"/>
              <a:t>Education on checking feet daily</a:t>
            </a:r>
          </a:p>
          <a:p>
            <a:pPr indent="-228600" defTabSz="914400"/>
            <a:r>
              <a:rPr lang="en-US" sz="2200" dirty="0"/>
              <a:t>Address balance deficits</a:t>
            </a:r>
          </a:p>
          <a:p>
            <a:pPr lvl="1" indent="-228600" defTabSz="914400"/>
            <a:endParaRPr lang="en-US" sz="1500" dirty="0"/>
          </a:p>
          <a:p>
            <a:pPr lvl="1" indent="-228600" defTabSz="914400"/>
            <a:endParaRPr lang="en-US" sz="1500" dirty="0"/>
          </a:p>
          <a:p>
            <a:pPr lvl="1" indent="-228600" defTabSz="914400"/>
            <a:endParaRPr lang="en-US" sz="1500" dirty="0"/>
          </a:p>
          <a:p>
            <a:pPr marL="457223" lvl="1" indent="-228600" defTabSz="914400"/>
            <a:endParaRPr lang="en-US" sz="1500" dirty="0"/>
          </a:p>
        </p:txBody>
      </p:sp>
      <p:pic>
        <p:nvPicPr>
          <p:cNvPr id="4" name="Picture 3" descr="An old person and person walking&#10;&#10;Description automatically generated with low confidence">
            <a:extLst>
              <a:ext uri="{FF2B5EF4-FFF2-40B4-BE49-F238E27FC236}">
                <a16:creationId xmlns:a16="http://schemas.microsoft.com/office/drawing/2014/main" id="{073298C4-075E-E148-84AE-EDB26DCEF7B3}"/>
              </a:ext>
            </a:extLst>
          </p:cNvPr>
          <p:cNvPicPr>
            <a:picLocks noChangeAspect="1"/>
          </p:cNvPicPr>
          <p:nvPr/>
        </p:nvPicPr>
        <p:blipFill rotWithShape="1">
          <a:blip r:embed="rId3"/>
          <a:srcRect l="15881" r="5343"/>
          <a:stretch/>
        </p:blipFill>
        <p:spPr>
          <a:xfrm>
            <a:off x="6172200" y="2505075"/>
            <a:ext cx="5183188" cy="3684588"/>
          </a:xfrm>
          <a:prstGeom prst="rect">
            <a:avLst/>
          </a:prstGeom>
          <a:noFill/>
        </p:spPr>
      </p:pic>
    </p:spTree>
    <p:extLst>
      <p:ext uri="{BB962C8B-B14F-4D97-AF65-F5344CB8AC3E}">
        <p14:creationId xmlns:p14="http://schemas.microsoft.com/office/powerpoint/2010/main" val="36746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A244C6F-2D05-7A4C-8B58-1F360DD9A7B7}"/>
              </a:ext>
            </a:extLst>
          </p:cNvPr>
          <p:cNvSpPr>
            <a:spLocks noGrp="1"/>
          </p:cNvSpPr>
          <p:nvPr>
            <p:ph type="title"/>
          </p:nvPr>
        </p:nvSpPr>
        <p:spPr>
          <a:xfrm>
            <a:off x="839788" y="365125"/>
            <a:ext cx="10515600" cy="1325563"/>
          </a:xfrm>
        </p:spPr>
        <p:txBody>
          <a:bodyPr vert="horz" lIns="91440" tIns="45720" rIns="91440" bIns="45720" rtlCol="0" anchor="ctr">
            <a:normAutofit/>
          </a:bodyPr>
          <a:lstStyle/>
          <a:p>
            <a:r>
              <a:rPr lang="en-US" altLang="en-US" b="1" kern="1200">
                <a:latin typeface="+mn-lt"/>
                <a:ea typeface="+mj-ea"/>
                <a:cs typeface="+mj-cs"/>
              </a:rPr>
              <a:t>Diabetes Complications</a:t>
            </a:r>
            <a:endParaRPr lang="en-US" b="1" kern="1200">
              <a:latin typeface="+mn-lt"/>
              <a:ea typeface="+mj-ea"/>
              <a:cs typeface="+mj-cs"/>
            </a:endParaRPr>
          </a:p>
        </p:txBody>
      </p:sp>
      <p:sp>
        <p:nvSpPr>
          <p:cNvPr id="5" name="TextBox 3">
            <a:extLst>
              <a:ext uri="{FF2B5EF4-FFF2-40B4-BE49-F238E27FC236}">
                <a16:creationId xmlns:a16="http://schemas.microsoft.com/office/drawing/2014/main" id="{647CEB19-9226-484A-9A8A-7C7F1ADF9EBF}"/>
              </a:ext>
            </a:extLst>
          </p:cNvPr>
          <p:cNvSpPr txBox="1">
            <a:spLocks noChangeArrowheads="1"/>
          </p:cNvSpPr>
          <p:nvPr/>
        </p:nvSpPr>
        <p:spPr bwMode="auto">
          <a:xfrm>
            <a:off x="838200" y="1825625"/>
            <a:ext cx="5181600" cy="435133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orm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indent="-228600" defTabSz="914400" fontAlgn="base">
              <a:lnSpc>
                <a:spcPct val="90000"/>
              </a:lnSpc>
              <a:spcBef>
                <a:spcPts val="1000"/>
              </a:spcBef>
              <a:spcAft>
                <a:spcPct val="0"/>
              </a:spcAft>
              <a:buFont typeface="Arial" panose="020B0604020202020204" pitchFamily="34" charset="0"/>
              <a:buChar char="•"/>
            </a:pPr>
            <a:r>
              <a:rPr lang="en-US" altLang="en-US" sz="2800" b="1" u="sng">
                <a:latin typeface="+mn-lt"/>
                <a:ea typeface="+mn-ea"/>
              </a:rPr>
              <a:t>Microvascular Complications</a:t>
            </a:r>
          </a:p>
        </p:txBody>
      </p:sp>
      <p:sp>
        <p:nvSpPr>
          <p:cNvPr id="4" name="Content Placeholder 2">
            <a:extLst>
              <a:ext uri="{FF2B5EF4-FFF2-40B4-BE49-F238E27FC236}">
                <a16:creationId xmlns:a16="http://schemas.microsoft.com/office/drawing/2014/main" id="{F8ED44B3-6EC8-0846-8120-D79EBF3357B2}"/>
              </a:ext>
            </a:extLst>
          </p:cNvPr>
          <p:cNvSpPr txBox="1">
            <a:spLocks/>
          </p:cNvSpPr>
          <p:nvPr/>
        </p:nvSpPr>
        <p:spPr>
          <a:xfrm>
            <a:off x="1671638" y="2711450"/>
            <a:ext cx="5181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altLang="en-US" sz="2800" dirty="0"/>
              <a:t>Eye disease (retinopathy)</a:t>
            </a:r>
          </a:p>
          <a:p>
            <a:pPr indent="-228600" defTabSz="914400"/>
            <a:r>
              <a:rPr lang="en-US" altLang="en-US" sz="2800" dirty="0"/>
              <a:t>Kidney disease (nephropathy)</a:t>
            </a:r>
          </a:p>
          <a:p>
            <a:pPr indent="-228600" defTabSz="914400"/>
            <a:r>
              <a:rPr lang="en-US" altLang="en-US" sz="2800" dirty="0"/>
              <a:t>Nerve disease (neuropathy)</a:t>
            </a:r>
          </a:p>
          <a:p>
            <a:pPr indent="-228600" defTabSz="914400"/>
            <a:endParaRPr lang="en-US" altLang="en-US" sz="2800" dirty="0"/>
          </a:p>
        </p:txBody>
      </p:sp>
    </p:spTree>
    <p:extLst>
      <p:ext uri="{BB962C8B-B14F-4D97-AF65-F5344CB8AC3E}">
        <p14:creationId xmlns:p14="http://schemas.microsoft.com/office/powerpoint/2010/main" val="65212517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FE2E8-BF78-4E7A-8473-DB89A680C129}"/>
              </a:ext>
            </a:extLst>
          </p:cNvPr>
          <p:cNvSpPr>
            <a:spLocks noGrp="1"/>
          </p:cNvSpPr>
          <p:nvPr>
            <p:ph type="title"/>
          </p:nvPr>
        </p:nvSpPr>
        <p:spPr/>
        <p:txBody>
          <a:bodyPr vert="horz" lIns="91440" tIns="45720" rIns="91440" bIns="45720" rtlCol="0" anchor="ctr">
            <a:normAutofit/>
          </a:bodyPr>
          <a:lstStyle/>
          <a:p>
            <a:r>
              <a:rPr lang="en-US" b="1" kern="1200">
                <a:latin typeface="+mn-lt"/>
                <a:ea typeface="+mj-ea"/>
                <a:cs typeface="+mj-cs"/>
              </a:rPr>
              <a:t>Conclusions</a:t>
            </a:r>
          </a:p>
        </p:txBody>
      </p:sp>
      <p:sp>
        <p:nvSpPr>
          <p:cNvPr id="5" name="Content Placeholder 2">
            <a:extLst>
              <a:ext uri="{FF2B5EF4-FFF2-40B4-BE49-F238E27FC236}">
                <a16:creationId xmlns:a16="http://schemas.microsoft.com/office/drawing/2014/main" id="{300FACCF-6977-0B40-A0B2-115BB2284645}"/>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2600" dirty="0"/>
              <a:t>Older adults with diabetes are a heterogeneous population</a:t>
            </a:r>
          </a:p>
          <a:p>
            <a:pPr indent="-228600" defTabSz="914400"/>
            <a:r>
              <a:rPr lang="en-US" sz="2600" dirty="0"/>
              <a:t>Targets need to be individualized</a:t>
            </a:r>
          </a:p>
          <a:p>
            <a:pPr indent="-228600" defTabSz="914400"/>
            <a:r>
              <a:rPr lang="en-US" sz="2600" dirty="0"/>
              <a:t>Physical therapists are an important member of the diabetes care team</a:t>
            </a:r>
          </a:p>
          <a:p>
            <a:pPr lvl="1" indent="-228600" defTabSz="914400"/>
            <a:r>
              <a:rPr lang="en-US" sz="2600" dirty="0"/>
              <a:t>Screen for complications/co-morbidities</a:t>
            </a:r>
          </a:p>
          <a:p>
            <a:pPr lvl="1" indent="-228600" defTabSz="914400"/>
            <a:r>
              <a:rPr lang="en-US" sz="2600" dirty="0"/>
              <a:t>Treatment should focus on primary and secondary prevention of complications/co-morbidities that would lead to functional impairment</a:t>
            </a:r>
          </a:p>
          <a:p>
            <a:pPr lvl="1" indent="-228600" defTabSz="914400"/>
            <a:r>
              <a:rPr lang="en-US" sz="2600" dirty="0"/>
              <a:t>Lifestyle change is goal when treating people with diabetes</a:t>
            </a:r>
          </a:p>
          <a:p>
            <a:pPr lvl="1" indent="-228600" defTabSz="914400"/>
            <a:r>
              <a:rPr lang="en-US" sz="2600" dirty="0"/>
              <a:t>Refer to member of healthcare team as needed</a:t>
            </a:r>
          </a:p>
          <a:p>
            <a:pPr lvl="1" indent="-228600" defTabSz="914400"/>
            <a:endParaRPr lang="en-US" sz="2600" dirty="0"/>
          </a:p>
        </p:txBody>
      </p:sp>
    </p:spTree>
    <p:extLst>
      <p:ext uri="{BB962C8B-B14F-4D97-AF65-F5344CB8AC3E}">
        <p14:creationId xmlns:p14="http://schemas.microsoft.com/office/powerpoint/2010/main" val="387418343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03B3AB15-7FF8-2B4C-A5A1-3354AB9F989C}"/>
              </a:ext>
            </a:extLst>
          </p:cNvPr>
          <p:cNvSpPr txBox="1">
            <a:spLocks/>
          </p:cNvSpPr>
          <p:nvPr/>
        </p:nvSpPr>
        <p:spPr>
          <a:xfrm>
            <a:off x="576943" y="23760"/>
            <a:ext cx="10515600"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9600" b="1" kern="1200">
                <a:solidFill>
                  <a:schemeClr val="bg1"/>
                </a:solidFill>
                <a:latin typeface="+mn-lt"/>
                <a:ea typeface="+mj-ea"/>
                <a:cs typeface="+mj-cs"/>
              </a:defRPr>
            </a:lvl1pPr>
          </a:lstStyle>
          <a:p>
            <a:r>
              <a:rPr lang="en-US" dirty="0">
                <a:solidFill>
                  <a:schemeClr val="tx1"/>
                </a:solidFill>
              </a:rPr>
              <a:t>Thank you!</a:t>
            </a:r>
          </a:p>
        </p:txBody>
      </p:sp>
      <p:sp>
        <p:nvSpPr>
          <p:cNvPr id="15" name="TextBox 14">
            <a:extLst>
              <a:ext uri="{FF2B5EF4-FFF2-40B4-BE49-F238E27FC236}">
                <a16:creationId xmlns:a16="http://schemas.microsoft.com/office/drawing/2014/main" id="{A4F1694B-1C1E-1242-937A-F7BFBB848184}"/>
              </a:ext>
            </a:extLst>
          </p:cNvPr>
          <p:cNvSpPr txBox="1"/>
          <p:nvPr/>
        </p:nvSpPr>
        <p:spPr>
          <a:xfrm>
            <a:off x="576943" y="4554282"/>
            <a:ext cx="5519057" cy="1733488"/>
          </a:xfrm>
          <a:prstGeom prst="rect">
            <a:avLst/>
          </a:prstGeom>
          <a:noFill/>
        </p:spPr>
        <p:txBody>
          <a:bodyPr wrap="square" rtlCol="0">
            <a:spAutoFit/>
          </a:bodyPr>
          <a:lstStyle/>
          <a:p>
            <a:r>
              <a:rPr lang="en-US" sz="2133" b="1" dirty="0"/>
              <a:t>Stephanie Weyrauch, PT, DPT, MSCI</a:t>
            </a:r>
          </a:p>
          <a:p>
            <a:r>
              <a:rPr lang="en-US" sz="2133" b="1" dirty="0" err="1"/>
              <a:t>MovementX</a:t>
            </a:r>
            <a:endParaRPr lang="en-US" sz="2133" b="1" dirty="0"/>
          </a:p>
          <a:p>
            <a:r>
              <a:rPr lang="en-US" sz="2133" b="1" dirty="0"/>
              <a:t>Billings, MT</a:t>
            </a:r>
          </a:p>
          <a:p>
            <a:r>
              <a:rPr lang="en-US" sz="2133" b="1" dirty="0" err="1"/>
              <a:t>Stephanie.Weyrauch@movement-x.com</a:t>
            </a:r>
            <a:endParaRPr lang="en-US" sz="2133" b="1" dirty="0"/>
          </a:p>
          <a:p>
            <a:r>
              <a:rPr lang="en-US" sz="2133" b="1" dirty="0"/>
              <a:t>Twitter/IG: @TheSteph21</a:t>
            </a:r>
            <a:endParaRPr lang="en-US" sz="1067" b="1" dirty="0"/>
          </a:p>
        </p:txBody>
      </p:sp>
      <p:sp>
        <p:nvSpPr>
          <p:cNvPr id="16" name="TextBox 15">
            <a:extLst>
              <a:ext uri="{FF2B5EF4-FFF2-40B4-BE49-F238E27FC236}">
                <a16:creationId xmlns:a16="http://schemas.microsoft.com/office/drawing/2014/main" id="{92C981D9-6989-3E48-B1D8-6AA8866BEB0B}"/>
              </a:ext>
            </a:extLst>
          </p:cNvPr>
          <p:cNvSpPr txBox="1"/>
          <p:nvPr/>
        </p:nvSpPr>
        <p:spPr>
          <a:xfrm>
            <a:off x="6672943" y="4554282"/>
            <a:ext cx="5519057" cy="2061718"/>
          </a:xfrm>
          <a:prstGeom prst="rect">
            <a:avLst/>
          </a:prstGeom>
          <a:noFill/>
        </p:spPr>
        <p:txBody>
          <a:bodyPr wrap="square" rtlCol="0">
            <a:spAutoFit/>
          </a:bodyPr>
          <a:lstStyle/>
          <a:p>
            <a:r>
              <a:rPr lang="en-US" sz="2133" b="1" dirty="0"/>
              <a:t>Eric Johnson, MD</a:t>
            </a:r>
          </a:p>
          <a:p>
            <a:r>
              <a:rPr lang="en-US" sz="2133" b="1" dirty="0"/>
              <a:t>University of North Dakota School of Medicine and Health Sciences</a:t>
            </a:r>
          </a:p>
          <a:p>
            <a:r>
              <a:rPr lang="en-US" sz="2133" b="1" dirty="0" err="1"/>
              <a:t>Altru</a:t>
            </a:r>
            <a:r>
              <a:rPr lang="en-US" sz="2133" b="1" dirty="0"/>
              <a:t> Diabetes Center</a:t>
            </a:r>
          </a:p>
          <a:p>
            <a:r>
              <a:rPr lang="en-US" sz="2133" b="1" dirty="0"/>
              <a:t>Grand Forks, ND</a:t>
            </a:r>
          </a:p>
          <a:p>
            <a:r>
              <a:rPr lang="en-US" sz="2133" b="1" dirty="0" err="1"/>
              <a:t>eric.l.</a:t>
            </a:r>
            <a:r>
              <a:rPr lang="en-US" sz="2133" b="1" err="1"/>
              <a:t>johnson</a:t>
            </a:r>
            <a:r>
              <a:rPr lang="en-US" sz="2133" b="1"/>
              <a:t>@und</a:t>
            </a:r>
            <a:r>
              <a:rPr lang="en-US" sz="2133" b="1" dirty="0" err="1"/>
              <a:t>.edu</a:t>
            </a:r>
            <a:endParaRPr lang="en-US" sz="1200" b="1" dirty="0"/>
          </a:p>
        </p:txBody>
      </p:sp>
      <p:pic>
        <p:nvPicPr>
          <p:cNvPr id="3" name="Picture 2" descr="A person smiling with red lipstick and earrings&#10;&#10;Description automatically generated">
            <a:extLst>
              <a:ext uri="{FF2B5EF4-FFF2-40B4-BE49-F238E27FC236}">
                <a16:creationId xmlns:a16="http://schemas.microsoft.com/office/drawing/2014/main" id="{01434E28-6038-13B5-6DCE-3911B9945EEE}"/>
              </a:ext>
            </a:extLst>
          </p:cNvPr>
          <p:cNvPicPr>
            <a:picLocks noChangeAspect="1"/>
          </p:cNvPicPr>
          <p:nvPr/>
        </p:nvPicPr>
        <p:blipFill>
          <a:blip r:embed="rId2"/>
          <a:stretch>
            <a:fillRect/>
          </a:stretch>
        </p:blipFill>
        <p:spPr>
          <a:xfrm>
            <a:off x="1563413" y="1443919"/>
            <a:ext cx="2948152" cy="2948152"/>
          </a:xfrm>
          <a:prstGeom prst="rect">
            <a:avLst/>
          </a:prstGeom>
        </p:spPr>
      </p:pic>
    </p:spTree>
    <p:extLst>
      <p:ext uri="{BB962C8B-B14F-4D97-AF65-F5344CB8AC3E}">
        <p14:creationId xmlns:p14="http://schemas.microsoft.com/office/powerpoint/2010/main" val="406168729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FE2E8-BF78-4E7A-8473-DB89A680C129}"/>
              </a:ext>
            </a:extLst>
          </p:cNvPr>
          <p:cNvSpPr>
            <a:spLocks noGrp="1"/>
          </p:cNvSpPr>
          <p:nvPr>
            <p:ph type="title"/>
          </p:nvPr>
        </p:nvSpPr>
        <p:spPr>
          <a:xfrm>
            <a:off x="520262" y="218069"/>
            <a:ext cx="10515600" cy="1325563"/>
          </a:xfrm>
        </p:spPr>
        <p:txBody>
          <a:bodyPr vert="horz" lIns="91440" tIns="45720" rIns="91440" bIns="45720" rtlCol="0" anchor="ctr">
            <a:normAutofit/>
          </a:bodyPr>
          <a:lstStyle/>
          <a:p>
            <a:r>
              <a:rPr lang="en-US" b="1" kern="1200" dirty="0">
                <a:latin typeface="+mn-lt"/>
                <a:ea typeface="+mj-ea"/>
                <a:cs typeface="+mj-cs"/>
              </a:rPr>
              <a:t>References</a:t>
            </a:r>
          </a:p>
        </p:txBody>
      </p:sp>
      <p:sp>
        <p:nvSpPr>
          <p:cNvPr id="5" name="Content Placeholder 2">
            <a:extLst>
              <a:ext uri="{FF2B5EF4-FFF2-40B4-BE49-F238E27FC236}">
                <a16:creationId xmlns:a16="http://schemas.microsoft.com/office/drawing/2014/main" id="{300FACCF-6977-0B40-A0B2-115BB2284645}"/>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endParaRPr lang="en-US" sz="2000" dirty="0"/>
          </a:p>
        </p:txBody>
      </p:sp>
      <p:sp>
        <p:nvSpPr>
          <p:cNvPr id="4" name="TextBox 3">
            <a:extLst>
              <a:ext uri="{FF2B5EF4-FFF2-40B4-BE49-F238E27FC236}">
                <a16:creationId xmlns:a16="http://schemas.microsoft.com/office/drawing/2014/main" id="{775777AD-58D9-D609-A920-27C235EA0E05}"/>
              </a:ext>
            </a:extLst>
          </p:cNvPr>
          <p:cNvSpPr txBox="1"/>
          <p:nvPr/>
        </p:nvSpPr>
        <p:spPr>
          <a:xfrm>
            <a:off x="520262" y="880851"/>
            <a:ext cx="11524593" cy="6186309"/>
          </a:xfrm>
          <a:prstGeom prst="rect">
            <a:avLst/>
          </a:prstGeom>
          <a:noFill/>
        </p:spPr>
        <p:txBody>
          <a:bodyPr wrap="square">
            <a:spAutoFit/>
          </a:bodyPr>
          <a:lstStyle/>
          <a:p>
            <a:r>
              <a:rPr lang="en-US" dirty="0"/>
              <a:t> </a:t>
            </a:r>
            <a:endParaRPr lang="en-US" sz="2400" dirty="0"/>
          </a:p>
          <a:p>
            <a:pPr marL="285750" indent="-285750">
              <a:buFont typeface="Arial" panose="020B0604020202020204" pitchFamily="34" charset="0"/>
              <a:buChar char="•"/>
            </a:pPr>
            <a:r>
              <a:rPr lang="en-US" dirty="0"/>
              <a:t>American Diabetes Association. Classification and Diagnosis of Diabetes: Standards of Care in Diabetes-2023. Diabetes Care. 2023 Jan 1;46(Suppl 1):S19-S40. </a:t>
            </a:r>
            <a:r>
              <a:rPr lang="en-US" dirty="0" err="1"/>
              <a:t>doi</a:t>
            </a:r>
            <a:r>
              <a:rPr lang="en-US" dirty="0"/>
              <a:t>: 10.2337/dc23-S002.</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American Diabetes Association. Pharmacologic Approaches to Glycemic Treatment: Standards of Care in Diabetes-2023. Diabetes Care. 2023 Jan 1;46(Suppl 1):S140-S157. </a:t>
            </a:r>
            <a:r>
              <a:rPr lang="en-US" dirty="0" err="1"/>
              <a:t>doi</a:t>
            </a:r>
            <a:r>
              <a:rPr lang="en-US" dirty="0"/>
              <a:t>: 10.2337/dc23-S009.</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American Diabetes Association. Comprehensive Medical Evaluation and Assessment of Comorbidities: Standards of Care in Diabetes-2023. Diabetes Care. 2023 Jan 1;46(Suppl 1):S49-S67. </a:t>
            </a:r>
            <a:r>
              <a:rPr lang="en-US" dirty="0" err="1"/>
              <a:t>doi</a:t>
            </a:r>
            <a:r>
              <a:rPr lang="en-US" dirty="0"/>
              <a:t>: 10.2337/dc23-S004.</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American Diabetes Association. Prevention or Delay of Type 2 Diabetes and Associated Comorbidities: Standards of Care in Diabetes-2023. Diabetes Care 2023;46(Suppl. 1):S41-S48.</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American Diabetes Association. Cardiovascular disease and risk management: Standards of Care in Diabetes-2023. Diabetes Care 2023;46(Suppl. 1):S158-S190</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American Diabetes Association. Older Adults: Standards of Care in Diabetes-2023. Diabetes Care. 2023 Jan 1;46(Suppl 1):S216-S229. </a:t>
            </a:r>
            <a:r>
              <a:rPr lang="en-US" dirty="0" err="1"/>
              <a:t>doi</a:t>
            </a:r>
            <a:r>
              <a:rPr lang="en-US" dirty="0"/>
              <a:t>: 10.2337/dc23-S013.</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American Diabetes Association. Chronic Kidney Disease and Risk Management: Standards of Care in Diabetes-2023. Diabetes Care. 2023 Jan 1;46(Suppl 1):S191-S202.</a:t>
            </a:r>
          </a:p>
          <a:p>
            <a:endParaRPr lang="en-US" dirty="0"/>
          </a:p>
        </p:txBody>
      </p:sp>
    </p:spTree>
    <p:extLst>
      <p:ext uri="{BB962C8B-B14F-4D97-AF65-F5344CB8AC3E}">
        <p14:creationId xmlns:p14="http://schemas.microsoft.com/office/powerpoint/2010/main" val="192631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FE2E8-BF78-4E7A-8473-DB89A680C129}"/>
              </a:ext>
            </a:extLst>
          </p:cNvPr>
          <p:cNvSpPr>
            <a:spLocks noGrp="1"/>
          </p:cNvSpPr>
          <p:nvPr>
            <p:ph type="title"/>
          </p:nvPr>
        </p:nvSpPr>
        <p:spPr/>
        <p:txBody>
          <a:bodyPr vert="horz" lIns="91440" tIns="45720" rIns="91440" bIns="45720" rtlCol="0" anchor="ctr">
            <a:normAutofit/>
          </a:bodyPr>
          <a:lstStyle/>
          <a:p>
            <a:r>
              <a:rPr lang="en-US" b="1" kern="1200">
                <a:latin typeface="+mn-lt"/>
                <a:ea typeface="+mj-ea"/>
                <a:cs typeface="+mj-cs"/>
              </a:rPr>
              <a:t>References</a:t>
            </a:r>
          </a:p>
        </p:txBody>
      </p:sp>
      <p:sp>
        <p:nvSpPr>
          <p:cNvPr id="5" name="Content Placeholder 2">
            <a:extLst>
              <a:ext uri="{FF2B5EF4-FFF2-40B4-BE49-F238E27FC236}">
                <a16:creationId xmlns:a16="http://schemas.microsoft.com/office/drawing/2014/main" id="{300FACCF-6977-0B40-A0B2-115BB2284645}"/>
              </a:ext>
            </a:extLst>
          </p:cNvPr>
          <p:cNvSpPr txBox="1">
            <a:spLocks/>
          </p:cNvSpPr>
          <p:nvPr/>
        </p:nvSpPr>
        <p:spPr>
          <a:xfrm>
            <a:off x="396765" y="1690688"/>
            <a:ext cx="10515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2200" dirty="0" err="1"/>
              <a:t>Cheuy</a:t>
            </a:r>
            <a:r>
              <a:rPr lang="en-US" sz="2200" dirty="0"/>
              <a:t> VA, Hastings MK, Mueller MJ. Metatarsophalangeal Hyperextension Movement Pattern Related to Diabetic Forefoot Deformity. </a:t>
            </a:r>
            <a:r>
              <a:rPr lang="en-US" sz="2200" i="1" dirty="0"/>
              <a:t>Phys </a:t>
            </a:r>
            <a:r>
              <a:rPr lang="en-US" sz="2200" i="1" dirty="0" err="1"/>
              <a:t>Ther</a:t>
            </a:r>
            <a:r>
              <a:rPr lang="en-US" sz="2200" i="1" dirty="0"/>
              <a:t>. </a:t>
            </a:r>
            <a:r>
              <a:rPr lang="en-US" sz="2200" dirty="0"/>
              <a:t>2016 Aug; 96(8): 1143–1151.</a:t>
            </a:r>
          </a:p>
          <a:p>
            <a:pPr indent="-228600" defTabSz="914400"/>
            <a:r>
              <a:rPr lang="en-US" sz="2200" dirty="0" err="1"/>
              <a:t>Colberg</a:t>
            </a:r>
            <a:r>
              <a:rPr lang="en-US" sz="2200" dirty="0"/>
              <a:t> SR, </a:t>
            </a:r>
            <a:r>
              <a:rPr lang="en-US" sz="2200" dirty="0" err="1"/>
              <a:t>Sigal</a:t>
            </a:r>
            <a:r>
              <a:rPr lang="en-US" sz="2200" dirty="0"/>
              <a:t> RJ, Yardley JE, Riddell MC, Dunstan DW, Dempsey PC et al. Physical Activity/Exercise and Diabetes: A Position Statement of the American Diabetes Association. Diabetes Care. 2016; 39: 2065-2079. </a:t>
            </a:r>
          </a:p>
          <a:p>
            <a:pPr indent="-228600" defTabSz="914400"/>
            <a:r>
              <a:rPr lang="en-US" sz="2200" dirty="0"/>
              <a:t>Harris-Hayes M, </a:t>
            </a:r>
            <a:r>
              <a:rPr lang="en-US" sz="2200" dirty="0" err="1"/>
              <a:t>Schootman</a:t>
            </a:r>
            <a:r>
              <a:rPr lang="en-US" sz="2200" dirty="0"/>
              <a:t> M, </a:t>
            </a:r>
            <a:r>
              <a:rPr lang="en-US" sz="2200" dirty="0" err="1"/>
              <a:t>Schootman</a:t>
            </a:r>
            <a:r>
              <a:rPr lang="en-US" sz="2200" dirty="0"/>
              <a:t> JC, Hastings MK. The Role of Physical Therapists in Fighting the Type 2 Diabetes Epidemic. J Ortho Sports Phys </a:t>
            </a:r>
            <a:r>
              <a:rPr lang="en-US" sz="2200" dirty="0" err="1"/>
              <a:t>Ther</a:t>
            </a:r>
            <a:r>
              <a:rPr lang="en-US" sz="2200" dirty="0"/>
              <a:t>. 2019; 50(1): 5-16. </a:t>
            </a:r>
          </a:p>
          <a:p>
            <a:pPr indent="-228600" defTabSz="914400"/>
            <a:r>
              <a:rPr lang="en-US" sz="2200" dirty="0" err="1"/>
              <a:t>Kanchanasamut</a:t>
            </a:r>
            <a:r>
              <a:rPr lang="en-US" sz="2200" dirty="0"/>
              <a:t> W &amp; </a:t>
            </a:r>
            <a:r>
              <a:rPr lang="en-US" sz="2200" dirty="0" err="1"/>
              <a:t>Pensri</a:t>
            </a:r>
            <a:r>
              <a:rPr lang="en-US" sz="2200" dirty="0"/>
              <a:t> P. Effects of weightbearing exercise on a mini trampoline on foot mobility, plantar pressure and sensation of diabetic </a:t>
            </a:r>
            <a:r>
              <a:rPr lang="en-US" sz="2200" dirty="0" err="1"/>
              <a:t>neurpathic</a:t>
            </a:r>
            <a:r>
              <a:rPr lang="en-US" sz="2200" dirty="0"/>
              <a:t> feet; a preliminary study. </a:t>
            </a:r>
            <a:r>
              <a:rPr lang="en-US" sz="2200" i="1" dirty="0"/>
              <a:t>Diabetic Foot &amp; Ankle. </a:t>
            </a:r>
            <a:r>
              <a:rPr lang="en-US" sz="2200" dirty="0"/>
              <a:t>2017;8(1):1-10.</a:t>
            </a:r>
          </a:p>
        </p:txBody>
      </p:sp>
    </p:spTree>
    <p:extLst>
      <p:ext uri="{BB962C8B-B14F-4D97-AF65-F5344CB8AC3E}">
        <p14:creationId xmlns:p14="http://schemas.microsoft.com/office/powerpoint/2010/main" val="325476857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FE2E8-BF78-4E7A-8473-DB89A680C129}"/>
              </a:ext>
            </a:extLst>
          </p:cNvPr>
          <p:cNvSpPr>
            <a:spLocks noGrp="1"/>
          </p:cNvSpPr>
          <p:nvPr>
            <p:ph type="title"/>
          </p:nvPr>
        </p:nvSpPr>
        <p:spPr/>
        <p:txBody>
          <a:bodyPr vert="horz" lIns="91440" tIns="45720" rIns="91440" bIns="45720" rtlCol="0" anchor="ctr">
            <a:normAutofit/>
          </a:bodyPr>
          <a:lstStyle/>
          <a:p>
            <a:r>
              <a:rPr lang="en-US" b="1" kern="1200">
                <a:latin typeface="+mn-lt"/>
                <a:ea typeface="+mj-ea"/>
                <a:cs typeface="+mj-cs"/>
              </a:rPr>
              <a:t>References</a:t>
            </a:r>
          </a:p>
        </p:txBody>
      </p:sp>
      <p:sp>
        <p:nvSpPr>
          <p:cNvPr id="5" name="Content Placeholder 2">
            <a:extLst>
              <a:ext uri="{FF2B5EF4-FFF2-40B4-BE49-F238E27FC236}">
                <a16:creationId xmlns:a16="http://schemas.microsoft.com/office/drawing/2014/main" id="{300FACCF-6977-0B40-A0B2-115BB2284645}"/>
              </a:ext>
            </a:extLst>
          </p:cNvPr>
          <p:cNvSpPr txBox="1">
            <a:spLocks/>
          </p:cNvSpPr>
          <p:nvPr/>
        </p:nvSpPr>
        <p:spPr>
          <a:xfrm>
            <a:off x="617483" y="1690688"/>
            <a:ext cx="10515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2200" dirty="0" err="1"/>
              <a:t>Lavie</a:t>
            </a:r>
            <a:r>
              <a:rPr lang="en-US" sz="2200" dirty="0"/>
              <a:t> CJ, </a:t>
            </a:r>
            <a:r>
              <a:rPr lang="en-US" sz="2200" dirty="0" err="1"/>
              <a:t>Ozemek</a:t>
            </a:r>
            <a:r>
              <a:rPr lang="en-US" sz="2200" dirty="0"/>
              <a:t> C, Carbone S, </a:t>
            </a:r>
            <a:r>
              <a:rPr lang="en-US" sz="2200" dirty="0" err="1"/>
              <a:t>Kattzmarzyk</a:t>
            </a:r>
            <a:r>
              <a:rPr lang="en-US" sz="2200" dirty="0"/>
              <a:t> PT, </a:t>
            </a:r>
            <a:r>
              <a:rPr lang="en-US" sz="2200" dirty="0" err="1"/>
              <a:t>Blar</a:t>
            </a:r>
            <a:r>
              <a:rPr lang="en-US" sz="2200" dirty="0"/>
              <a:t> SN. Sedentary Behavior, Exercise, and Cardiovascular Health. Circ Res. 2019 Mar 124 (5), 799-815.</a:t>
            </a:r>
          </a:p>
          <a:p>
            <a:pPr indent="-228600" defTabSz="914400"/>
            <a:r>
              <a:rPr lang="en-US" sz="2200" dirty="0" err="1"/>
              <a:t>LeRoith</a:t>
            </a:r>
            <a:r>
              <a:rPr lang="en-US" sz="2200" dirty="0"/>
              <a:t> D, </a:t>
            </a:r>
            <a:r>
              <a:rPr lang="en-US" sz="2200" dirty="0" err="1"/>
              <a:t>Biessels</a:t>
            </a:r>
            <a:r>
              <a:rPr lang="en-US" sz="2200" dirty="0"/>
              <a:t> GJ, Braithwaite SS, </a:t>
            </a:r>
            <a:r>
              <a:rPr lang="en-US" sz="2200" dirty="0" err="1"/>
              <a:t>Casanueva</a:t>
            </a:r>
            <a:r>
              <a:rPr lang="en-US" sz="2200" dirty="0"/>
              <a:t> FF, </a:t>
            </a:r>
            <a:r>
              <a:rPr lang="en-US" sz="2200" dirty="0" err="1"/>
              <a:t>Draznin</a:t>
            </a:r>
            <a:r>
              <a:rPr lang="en-US" sz="2200" dirty="0"/>
              <a:t> B, Halter JB et al. Treatment of Diabetes in Older Adults: An Endocrine Society Clinical Practice Guideline. J Clin Endocrinol </a:t>
            </a:r>
            <a:r>
              <a:rPr lang="en-US" sz="2200" dirty="0" err="1"/>
              <a:t>Metab</a:t>
            </a:r>
            <a:r>
              <a:rPr lang="en-US" sz="2200" dirty="0"/>
              <a:t>. 2019 May; 104(5): 1520–1574.</a:t>
            </a:r>
          </a:p>
          <a:p>
            <a:pPr indent="-228600" defTabSz="914400"/>
            <a:r>
              <a:rPr lang="en-US" sz="2200" dirty="0"/>
              <a:t>Mueller MJ, Tuttle LJ, </a:t>
            </a:r>
            <a:r>
              <a:rPr lang="en-US" sz="2200" dirty="0" err="1"/>
              <a:t>LeMaster</a:t>
            </a:r>
            <a:r>
              <a:rPr lang="en-US" sz="2200" dirty="0"/>
              <a:t> JW, </a:t>
            </a:r>
            <a:r>
              <a:rPr lang="en-US" sz="2200" dirty="0" err="1"/>
              <a:t>Strube</a:t>
            </a:r>
            <a:r>
              <a:rPr lang="en-US" sz="2200" dirty="0"/>
              <a:t> MJ, McGill JB, Hastings MK, et al. Weightbearing versus </a:t>
            </a:r>
            <a:r>
              <a:rPr lang="en-US" sz="2200" dirty="0" err="1"/>
              <a:t>nonweightbearing</a:t>
            </a:r>
            <a:r>
              <a:rPr lang="en-US" sz="2200" dirty="0"/>
              <a:t> exercise for persons with diabetes and peripheral neuropathy: a randomized controlled trial. </a:t>
            </a:r>
            <a:r>
              <a:rPr lang="en-US" sz="2200" i="1" dirty="0"/>
              <a:t>Arch Phys Med </a:t>
            </a:r>
            <a:r>
              <a:rPr lang="en-US" sz="2200" i="1" dirty="0" err="1"/>
              <a:t>Rehabil</a:t>
            </a:r>
            <a:r>
              <a:rPr lang="en-US" sz="2200" i="1" dirty="0"/>
              <a:t>. </a:t>
            </a:r>
            <a:r>
              <a:rPr lang="en-US" sz="2200" dirty="0"/>
              <a:t>2013 May;94(5): 829-38.</a:t>
            </a:r>
          </a:p>
          <a:p>
            <a:pPr indent="-228600" defTabSz="914400"/>
            <a:r>
              <a:rPr lang="en-US" sz="2200" dirty="0" err="1"/>
              <a:t>Yanai</a:t>
            </a:r>
            <a:r>
              <a:rPr lang="en-US" sz="2200" dirty="0"/>
              <a:t> H, Adachi H, Masui Y, </a:t>
            </a:r>
            <a:r>
              <a:rPr lang="en-US" sz="2200" dirty="0" err="1"/>
              <a:t>Katsuyama</a:t>
            </a:r>
            <a:r>
              <a:rPr lang="en-US" sz="2200" dirty="0"/>
              <a:t> H, Kawaguchi A, </a:t>
            </a:r>
            <a:r>
              <a:rPr lang="en-US" sz="2200" dirty="0" err="1"/>
              <a:t>Hakoshima</a:t>
            </a:r>
            <a:r>
              <a:rPr lang="en-US" sz="2200" dirty="0"/>
              <a:t> M, et al. Exercise Therapy for Patients with Type 2 Diabetes: A Narrative Review. J Clin Med Res. 2018; 10(5): 365-69. </a:t>
            </a:r>
          </a:p>
        </p:txBody>
      </p:sp>
    </p:spTree>
    <p:extLst>
      <p:ext uri="{BB962C8B-B14F-4D97-AF65-F5344CB8AC3E}">
        <p14:creationId xmlns:p14="http://schemas.microsoft.com/office/powerpoint/2010/main" val="185288692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9460F-D2F2-3CC8-EB01-06D956F71844}"/>
              </a:ext>
            </a:extLst>
          </p:cNvPr>
          <p:cNvSpPr>
            <a:spLocks noGrp="1"/>
          </p:cNvSpPr>
          <p:nvPr>
            <p:ph type="title"/>
          </p:nvPr>
        </p:nvSpPr>
        <p:spPr/>
        <p:txBody>
          <a:bodyPr/>
          <a:lstStyle/>
          <a:p>
            <a:r>
              <a:rPr lang="en-US" b="1" dirty="0"/>
              <a:t>References</a:t>
            </a:r>
          </a:p>
        </p:txBody>
      </p:sp>
      <p:sp>
        <p:nvSpPr>
          <p:cNvPr id="3" name="Content Placeholder 2">
            <a:extLst>
              <a:ext uri="{FF2B5EF4-FFF2-40B4-BE49-F238E27FC236}">
                <a16:creationId xmlns:a16="http://schemas.microsoft.com/office/drawing/2014/main" id="{7E893AE7-B695-681F-E792-1B6DC021760E}"/>
              </a:ext>
            </a:extLst>
          </p:cNvPr>
          <p:cNvSpPr>
            <a:spLocks noGrp="1"/>
          </p:cNvSpPr>
          <p:nvPr>
            <p:ph idx="1"/>
          </p:nvPr>
        </p:nvSpPr>
        <p:spPr/>
        <p:txBody>
          <a:bodyPr/>
          <a:lstStyle/>
          <a:p>
            <a:r>
              <a:rPr lang="en-US" dirty="0">
                <a:hlinkClick r:id="rId3"/>
              </a:rPr>
              <a:t>Volume 46 Issue Supplement_1 | Diabetes Care | American Diabetes Association (diabetesjournals.org)</a:t>
            </a:r>
            <a:endParaRPr lang="en-US" dirty="0"/>
          </a:p>
          <a:p>
            <a:endParaRPr lang="en-US" dirty="0"/>
          </a:p>
          <a:p>
            <a:endParaRPr lang="en-US" dirty="0"/>
          </a:p>
        </p:txBody>
      </p:sp>
      <p:pic>
        <p:nvPicPr>
          <p:cNvPr id="5" name="Picture 4">
            <a:extLst>
              <a:ext uri="{FF2B5EF4-FFF2-40B4-BE49-F238E27FC236}">
                <a16:creationId xmlns:a16="http://schemas.microsoft.com/office/drawing/2014/main" id="{7B3F98B2-F204-5F0B-01A0-EF6154D649D0}"/>
              </a:ext>
            </a:extLst>
          </p:cNvPr>
          <p:cNvPicPr>
            <a:picLocks noChangeAspect="1"/>
          </p:cNvPicPr>
          <p:nvPr/>
        </p:nvPicPr>
        <p:blipFill>
          <a:blip r:embed="rId4"/>
          <a:stretch>
            <a:fillRect/>
          </a:stretch>
        </p:blipFill>
        <p:spPr>
          <a:xfrm>
            <a:off x="926782" y="2766060"/>
            <a:ext cx="2314575" cy="2971800"/>
          </a:xfrm>
          <a:prstGeom prst="rect">
            <a:avLst/>
          </a:prstGeom>
        </p:spPr>
      </p:pic>
    </p:spTree>
    <p:extLst>
      <p:ext uri="{BB962C8B-B14F-4D97-AF65-F5344CB8AC3E}">
        <p14:creationId xmlns:p14="http://schemas.microsoft.com/office/powerpoint/2010/main" val="327473467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p:cNvSpPr>
            <a:spLocks noGrp="1"/>
          </p:cNvSpPr>
          <p:nvPr>
            <p:ph type="title"/>
          </p:nvPr>
        </p:nvSpPr>
        <p:spPr>
          <a:xfrm>
            <a:off x="838200" y="1117291"/>
            <a:ext cx="10515600" cy="955223"/>
          </a:xfrm>
        </p:spPr>
        <p:txBody>
          <a:bodyPr/>
          <a:lstStyle/>
          <a:p>
            <a:r>
              <a:rPr lang="en-US" dirty="0">
                <a:solidFill>
                  <a:srgbClr val="CE1126"/>
                </a:solidFill>
              </a:rPr>
              <a:t>OBTAINING CME/CE CREDIT</a:t>
            </a:r>
          </a:p>
        </p:txBody>
      </p:sp>
      <p:sp>
        <p:nvSpPr>
          <p:cNvPr id="2" name="Content Placeholder 1"/>
          <p:cNvSpPr>
            <a:spLocks noGrp="1"/>
          </p:cNvSpPr>
          <p:nvPr>
            <p:ph idx="1"/>
          </p:nvPr>
        </p:nvSpPr>
        <p:spPr>
          <a:xfrm>
            <a:off x="838200" y="2074637"/>
            <a:ext cx="11213592" cy="4351338"/>
          </a:xfrm>
        </p:spPr>
        <p:txBody>
          <a:bodyPr>
            <a:normAutofit/>
          </a:bodyPr>
          <a:lstStyle/>
          <a:p>
            <a:pPr marL="0" indent="0">
              <a:buNone/>
            </a:pPr>
            <a:r>
              <a:rPr lang="en-US" dirty="0"/>
              <a:t>Credit is only given to attendees who:     </a:t>
            </a:r>
          </a:p>
          <a:p>
            <a:pPr marL="0" indent="0">
              <a:buNone/>
            </a:pPr>
            <a:r>
              <a:rPr lang="en-US" dirty="0"/>
              <a:t>  </a:t>
            </a:r>
          </a:p>
          <a:p>
            <a:r>
              <a:rPr lang="en-US" dirty="0"/>
              <a:t>Successfully complete the entire course/session.</a:t>
            </a:r>
          </a:p>
          <a:p>
            <a:r>
              <a:rPr lang="en-US" dirty="0"/>
              <a:t>Evaluate the course – by completing an online survey.</a:t>
            </a:r>
          </a:p>
          <a:p>
            <a:r>
              <a:rPr lang="en-US" dirty="0"/>
              <a:t>After you have completed the session evaluations and post-tests, and evaluate the overall program, you will be able to download your certificate from you task page.</a:t>
            </a:r>
          </a:p>
          <a:p>
            <a:pPr marL="0" indent="0">
              <a:buNone/>
            </a:pPr>
            <a:r>
              <a:rPr lang="en-US" dirty="0"/>
              <a:t>The evaluation will close 30 days after the end of the enduring activity.</a:t>
            </a:r>
          </a:p>
          <a:p>
            <a:endParaRPr lang="en-US" dirty="0"/>
          </a:p>
          <a:p>
            <a:endParaRPr lang="en-US" dirty="0"/>
          </a:p>
        </p:txBody>
      </p:sp>
      <p:pic>
        <p:nvPicPr>
          <p:cNvPr id="4" name="Picture 3">
            <a:extLst>
              <a:ext uri="{FF2B5EF4-FFF2-40B4-BE49-F238E27FC236}">
                <a16:creationId xmlns:a16="http://schemas.microsoft.com/office/drawing/2014/main" id="{6610F11C-F364-5A49-B50D-B0843A5A7AB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6425975"/>
            <a:ext cx="12192000" cy="432025"/>
          </a:xfrm>
          <a:prstGeom prst="rect">
            <a:avLst/>
          </a:prstGeom>
        </p:spPr>
      </p:pic>
    </p:spTree>
    <p:extLst>
      <p:ext uri="{BB962C8B-B14F-4D97-AF65-F5344CB8AC3E}">
        <p14:creationId xmlns:p14="http://schemas.microsoft.com/office/powerpoint/2010/main" val="105236324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Picture 7" descr="A picture containing accessory, umbrella, drawing&#10;&#10;Description automatically generated">
            <a:extLst>
              <a:ext uri="{FF2B5EF4-FFF2-40B4-BE49-F238E27FC236}">
                <a16:creationId xmlns:a16="http://schemas.microsoft.com/office/drawing/2014/main" id="{42110BA5-3CB9-244F-8B10-AC119C93DD13}"/>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descr="A picture containing drawing&#10;&#10;Description automatically generated">
            <a:extLst>
              <a:ext uri="{FF2B5EF4-FFF2-40B4-BE49-F238E27FC236}">
                <a16:creationId xmlns:a16="http://schemas.microsoft.com/office/drawing/2014/main" id="{F5D23C33-F63C-D648-ACAA-FA451423D359}"/>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540000" y="2895600"/>
            <a:ext cx="7112000" cy="1066800"/>
          </a:xfrm>
          <a:prstGeom prst="rect">
            <a:avLst/>
          </a:prstGeom>
        </p:spPr>
      </p:pic>
      <p:sp>
        <p:nvSpPr>
          <p:cNvPr id="10" name="TextBox 9">
            <a:extLst>
              <a:ext uri="{FF2B5EF4-FFF2-40B4-BE49-F238E27FC236}">
                <a16:creationId xmlns:a16="http://schemas.microsoft.com/office/drawing/2014/main" id="{993C8C91-1839-9145-BD9C-5699606224D2}"/>
              </a:ext>
            </a:extLst>
          </p:cNvPr>
          <p:cNvSpPr txBox="1"/>
          <p:nvPr/>
        </p:nvSpPr>
        <p:spPr>
          <a:xfrm>
            <a:off x="2360676" y="5175129"/>
            <a:ext cx="7470648" cy="707886"/>
          </a:xfrm>
          <a:prstGeom prst="rect">
            <a:avLst/>
          </a:prstGeom>
          <a:noFill/>
        </p:spPr>
        <p:txBody>
          <a:bodyPr wrap="square" rtlCol="0">
            <a:spAutoFit/>
          </a:bodyPr>
          <a:lstStyle/>
          <a:p>
            <a:pPr algn="ctr"/>
            <a:r>
              <a:rPr lang="en-US" sz="4000" b="1" dirty="0" err="1">
                <a:solidFill>
                  <a:srgbClr val="F2A39C"/>
                </a:solidFill>
                <a:latin typeface="Calibri" panose="020F0502020204030204" pitchFamily="34" charset="0"/>
                <a:cs typeface="Calibri" panose="020F0502020204030204" pitchFamily="34" charset="0"/>
              </a:rPr>
              <a:t>ACRM.org</a:t>
            </a:r>
            <a:endParaRPr lang="en-US" sz="4000" b="1" dirty="0">
              <a:solidFill>
                <a:srgbClr val="F2A39C"/>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2677818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BB2F19C-EF6E-6547-AF32-85093E85C91C}"/>
              </a:ext>
            </a:extLst>
          </p:cNvPr>
          <p:cNvSpPr txBox="1"/>
          <p:nvPr/>
        </p:nvSpPr>
        <p:spPr>
          <a:xfrm>
            <a:off x="2360676" y="3648572"/>
            <a:ext cx="7470648" cy="707886"/>
          </a:xfrm>
          <a:prstGeom prst="rect">
            <a:avLst/>
          </a:prstGeom>
          <a:noFill/>
        </p:spPr>
        <p:txBody>
          <a:bodyPr wrap="square" rtlCol="0">
            <a:spAutoFit/>
          </a:bodyPr>
          <a:lstStyle/>
          <a:p>
            <a:pPr algn="ctr"/>
            <a:r>
              <a:rPr lang="en-US" sz="4000" b="1" dirty="0">
                <a:solidFill>
                  <a:srgbClr val="F2A39C"/>
                </a:solidFill>
                <a:latin typeface="Calibri" panose="020F0502020204030204" pitchFamily="34" charset="0"/>
                <a:cs typeface="Calibri" panose="020F0502020204030204" pitchFamily="34" charset="0"/>
              </a:rPr>
              <a:t>24 – 29 SEPTEMBER 2021</a:t>
            </a:r>
          </a:p>
        </p:txBody>
      </p:sp>
      <p:pic>
        <p:nvPicPr>
          <p:cNvPr id="4" name="Picture 3">
            <a:extLst>
              <a:ext uri="{FF2B5EF4-FFF2-40B4-BE49-F238E27FC236}">
                <a16:creationId xmlns:a16="http://schemas.microsoft.com/office/drawing/2014/main" id="{96B52AFB-464B-164D-9517-994908E58D8B}"/>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818488" y="251670"/>
            <a:ext cx="5046135" cy="612891"/>
          </a:xfrm>
          <a:prstGeom prst="rect">
            <a:avLst/>
          </a:prstGeom>
        </p:spPr>
      </p:pic>
      <p:pic>
        <p:nvPicPr>
          <p:cNvPr id="3" name="Picture 2" descr="Diagram&#10;&#10;Description automatically generated with medium confidence">
            <a:extLst>
              <a:ext uri="{FF2B5EF4-FFF2-40B4-BE49-F238E27FC236}">
                <a16:creationId xmlns:a16="http://schemas.microsoft.com/office/drawing/2014/main" id="{096DF563-1505-4377-81DC-0DB81B7EA9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5691187"/>
          </a:xfrm>
          <a:prstGeom prst="rect">
            <a:avLst/>
          </a:prstGeom>
        </p:spPr>
      </p:pic>
    </p:spTree>
    <p:extLst>
      <p:ext uri="{BB962C8B-B14F-4D97-AF65-F5344CB8AC3E}">
        <p14:creationId xmlns:p14="http://schemas.microsoft.com/office/powerpoint/2010/main" val="172564927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D3A61-12F7-E642-B1F5-209B8D61DED1}"/>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562CB539-14C4-554A-8932-2058C9989A8E}"/>
              </a:ext>
            </a:extLst>
          </p:cNvPr>
          <p:cNvSpPr>
            <a:spLocks noGrp="1"/>
          </p:cNvSpPr>
          <p:nvPr>
            <p:ph type="subTitle" idx="1"/>
          </p:nvPr>
        </p:nvSpPr>
        <p:spPr/>
        <p:txBody>
          <a:bodyPr/>
          <a:lstStyle/>
          <a:p>
            <a:endParaRPr lang="en-US" dirty="0"/>
          </a:p>
        </p:txBody>
      </p:sp>
      <p:pic>
        <p:nvPicPr>
          <p:cNvPr id="6" name="Picture 5" descr="Chart&#10;&#10;Description automatically generated">
            <a:extLst>
              <a:ext uri="{FF2B5EF4-FFF2-40B4-BE49-F238E27FC236}">
                <a16:creationId xmlns:a16="http://schemas.microsoft.com/office/drawing/2014/main" id="{67E21926-EC19-45A7-80F9-50D722DF2FB8}"/>
              </a:ext>
            </a:extLst>
          </p:cNvPr>
          <p:cNvPicPr>
            <a:picLocks noChangeAspect="1"/>
          </p:cNvPicPr>
          <p:nvPr/>
        </p:nvPicPr>
        <p:blipFill rotWithShape="1">
          <a:blip r:embed="rId2">
            <a:extLst>
              <a:ext uri="{28A0092B-C50C-407E-A947-70E740481C1C}">
                <a14:useLocalDpi xmlns:a14="http://schemas.microsoft.com/office/drawing/2010/main" val="0"/>
              </a:ext>
            </a:extLst>
          </a:blip>
          <a:srcRect r="20997" b="10152"/>
          <a:stretch/>
        </p:blipFill>
        <p:spPr>
          <a:xfrm>
            <a:off x="0" y="-74855"/>
            <a:ext cx="12192000" cy="6932855"/>
          </a:xfrm>
          <a:prstGeom prst="rect">
            <a:avLst/>
          </a:prstGeom>
        </p:spPr>
      </p:pic>
    </p:spTree>
    <p:extLst>
      <p:ext uri="{BB962C8B-B14F-4D97-AF65-F5344CB8AC3E}">
        <p14:creationId xmlns:p14="http://schemas.microsoft.com/office/powerpoint/2010/main" val="2260559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A244C6F-2D05-7A4C-8B58-1F360DD9A7B7}"/>
              </a:ext>
            </a:extLst>
          </p:cNvPr>
          <p:cNvSpPr>
            <a:spLocks noGrp="1"/>
          </p:cNvSpPr>
          <p:nvPr>
            <p:ph type="title"/>
          </p:nvPr>
        </p:nvSpPr>
        <p:spPr/>
        <p:txBody>
          <a:bodyPr vert="horz" lIns="91440" tIns="45720" rIns="91440" bIns="45720" rtlCol="0" anchor="ctr">
            <a:normAutofit/>
          </a:bodyPr>
          <a:lstStyle/>
          <a:p>
            <a:r>
              <a:rPr lang="en-US" b="1" kern="1200">
                <a:latin typeface="+mn-lt"/>
                <a:ea typeface="+mj-ea"/>
                <a:cs typeface="+mj-cs"/>
              </a:rPr>
              <a:t>Avoiding Complications</a:t>
            </a:r>
          </a:p>
        </p:txBody>
      </p:sp>
      <p:graphicFrame>
        <p:nvGraphicFramePr>
          <p:cNvPr id="10" name="Content Placeholder 2">
            <a:extLst>
              <a:ext uri="{FF2B5EF4-FFF2-40B4-BE49-F238E27FC236}">
                <a16:creationId xmlns:a16="http://schemas.microsoft.com/office/drawing/2014/main" id="{9CC8829D-8E9B-4833-BE35-B0459479A32D}"/>
              </a:ext>
            </a:extLst>
          </p:cNvPr>
          <p:cNvGraphicFramePr/>
          <p:nvPr>
            <p:extLst>
              <p:ext uri="{D42A27DB-BD31-4B8C-83A1-F6EECF244321}">
                <p14:modId xmlns:p14="http://schemas.microsoft.com/office/powerpoint/2010/main" val="310774890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58629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D488EB6-DAF6-3C40-A8D2-E2FAACB94827}"/>
              </a:ext>
            </a:extLst>
          </p:cNvPr>
          <p:cNvSpPr>
            <a:spLocks noGrp="1"/>
          </p:cNvSpPr>
          <p:nvPr>
            <p:ph type="title"/>
          </p:nvPr>
        </p:nvSpPr>
        <p:spPr/>
        <p:txBody>
          <a:bodyPr vert="horz" lIns="91440" tIns="45720" rIns="91440" bIns="45720" rtlCol="0" anchor="ctr">
            <a:normAutofit/>
          </a:bodyPr>
          <a:lstStyle/>
          <a:p>
            <a:r>
              <a:rPr lang="en-US" altLang="en-US" b="1" kern="1200">
                <a:latin typeface="+mn-lt"/>
                <a:ea typeface="+mj-ea"/>
                <a:cs typeface="+mj-cs"/>
              </a:rPr>
              <a:t>Diabetes In America</a:t>
            </a:r>
          </a:p>
        </p:txBody>
      </p:sp>
      <p:sp>
        <p:nvSpPr>
          <p:cNvPr id="9" name="Content Placeholder 2">
            <a:extLst>
              <a:ext uri="{FF2B5EF4-FFF2-40B4-BE49-F238E27FC236}">
                <a16:creationId xmlns:a16="http://schemas.microsoft.com/office/drawing/2014/main" id="{86771A5B-19A2-434D-B1F9-F8FD638E4EC1}"/>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altLang="en-US" sz="2800" dirty="0"/>
              <a:t>34 million have diabetes (about 90% are type 2)</a:t>
            </a:r>
          </a:p>
          <a:p>
            <a:pPr indent="-228600" defTabSz="914400"/>
            <a:r>
              <a:rPr lang="en-US" altLang="en-US" sz="2800" dirty="0"/>
              <a:t>Expect about 1/3 of population to have diabetes by 2050</a:t>
            </a:r>
          </a:p>
          <a:p>
            <a:pPr indent="-228600" defTabSz="914400"/>
            <a:r>
              <a:rPr lang="en-US" altLang="en-US" sz="2800" dirty="0"/>
              <a:t>Over a million new cases per year</a:t>
            </a:r>
          </a:p>
          <a:p>
            <a:pPr indent="-228600" defTabSz="914400"/>
            <a:r>
              <a:rPr lang="en-US" altLang="en-US" sz="2800" dirty="0"/>
              <a:t>96 million have prediabetes</a:t>
            </a:r>
          </a:p>
          <a:p>
            <a:pPr indent="-228600" defTabSz="914400"/>
            <a:r>
              <a:rPr lang="en-US" altLang="en-US" sz="2800" dirty="0"/>
              <a:t>Racial/ethnic/geographic disparities</a:t>
            </a:r>
          </a:p>
          <a:p>
            <a:pPr marL="0" indent="-228600" defTabSz="914400"/>
            <a:endParaRPr lang="en-US" altLang="en-US" sz="2800" dirty="0"/>
          </a:p>
        </p:txBody>
      </p:sp>
      <p:sp>
        <p:nvSpPr>
          <p:cNvPr id="2" name="TextBox 1"/>
          <p:cNvSpPr txBox="1"/>
          <p:nvPr/>
        </p:nvSpPr>
        <p:spPr>
          <a:xfrm>
            <a:off x="6096000" y="5992297"/>
            <a:ext cx="7929799" cy="923330"/>
          </a:xfrm>
          <a:prstGeom prst="rect">
            <a:avLst/>
          </a:prstGeom>
          <a:noFill/>
        </p:spPr>
        <p:txBody>
          <a:bodyPr wrap="square" rtlCol="0">
            <a:spAutoFit/>
          </a:bodyPr>
          <a:lstStyle/>
          <a:p>
            <a:r>
              <a:rPr lang="en-US" dirty="0"/>
              <a:t>CDC National Diabetes Statistics Report</a:t>
            </a:r>
          </a:p>
          <a:p>
            <a:r>
              <a:rPr lang="en-US" dirty="0">
                <a:hlinkClick r:id="rId2"/>
              </a:rPr>
              <a:t>www.cdc.gov/diabetes/data/statistics-report/index.html</a:t>
            </a:r>
            <a:endParaRPr lang="en-US" dirty="0"/>
          </a:p>
          <a:p>
            <a:r>
              <a:rPr lang="en-US" dirty="0"/>
              <a:t>Accessed August 31, 2023</a:t>
            </a:r>
          </a:p>
        </p:txBody>
      </p:sp>
    </p:spTree>
    <p:extLst>
      <p:ext uri="{BB962C8B-B14F-4D97-AF65-F5344CB8AC3E}">
        <p14:creationId xmlns:p14="http://schemas.microsoft.com/office/powerpoint/2010/main" val="43840060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S_UNIQUEID" val="8"/>
</p:tagLst>
</file>

<file path=ppt/tags/tag10.xml><?xml version="1.0" encoding="utf-8"?>
<p:tagLst xmlns:a="http://schemas.openxmlformats.org/drawingml/2006/main" xmlns:r="http://schemas.openxmlformats.org/officeDocument/2006/relationships" xmlns:p="http://schemas.openxmlformats.org/presentationml/2006/main">
  <p:tag name="AS_UNIQUEID" val="11"/>
</p:tagLst>
</file>

<file path=ppt/tags/tag11.xml><?xml version="1.0" encoding="utf-8"?>
<p:tagLst xmlns:a="http://schemas.openxmlformats.org/drawingml/2006/main" xmlns:r="http://schemas.openxmlformats.org/officeDocument/2006/relationships" xmlns:p="http://schemas.openxmlformats.org/presentationml/2006/main">
  <p:tag name="AS_UNIQUEID" val="12"/>
</p:tagLst>
</file>

<file path=ppt/tags/tag12.xml><?xml version="1.0" encoding="utf-8"?>
<p:tagLst xmlns:a="http://schemas.openxmlformats.org/drawingml/2006/main" xmlns:r="http://schemas.openxmlformats.org/officeDocument/2006/relationships" xmlns:p="http://schemas.openxmlformats.org/presentationml/2006/main">
  <p:tag name="AS_UNIQUEID" val="13"/>
</p:tagLst>
</file>

<file path=ppt/tags/tag13.xml><?xml version="1.0" encoding="utf-8"?>
<p:tagLst xmlns:a="http://schemas.openxmlformats.org/drawingml/2006/main" xmlns:r="http://schemas.openxmlformats.org/officeDocument/2006/relationships" xmlns:p="http://schemas.openxmlformats.org/presentationml/2006/main">
  <p:tag name="AS_UNIQUEID" val="11"/>
</p:tagLst>
</file>

<file path=ppt/tags/tag14.xml><?xml version="1.0" encoding="utf-8"?>
<p:tagLst xmlns:a="http://schemas.openxmlformats.org/drawingml/2006/main" xmlns:r="http://schemas.openxmlformats.org/officeDocument/2006/relationships" xmlns:p="http://schemas.openxmlformats.org/presentationml/2006/main">
  <p:tag name="AS_UNIQUEID" val="12"/>
</p:tagLst>
</file>

<file path=ppt/tags/tag15.xml><?xml version="1.0" encoding="utf-8"?>
<p:tagLst xmlns:a="http://schemas.openxmlformats.org/drawingml/2006/main" xmlns:r="http://schemas.openxmlformats.org/officeDocument/2006/relationships" xmlns:p="http://schemas.openxmlformats.org/presentationml/2006/main">
  <p:tag name="AS_UNIQUEID" val="13"/>
</p:tagLst>
</file>

<file path=ppt/tags/tag16.xml><?xml version="1.0" encoding="utf-8"?>
<p:tagLst xmlns:a="http://schemas.openxmlformats.org/drawingml/2006/main" xmlns:r="http://schemas.openxmlformats.org/officeDocument/2006/relationships" xmlns:p="http://schemas.openxmlformats.org/presentationml/2006/main">
  <p:tag name="AS_UNIQUEID" val="11"/>
</p:tagLst>
</file>

<file path=ppt/tags/tag17.xml><?xml version="1.0" encoding="utf-8"?>
<p:tagLst xmlns:a="http://schemas.openxmlformats.org/drawingml/2006/main" xmlns:r="http://schemas.openxmlformats.org/officeDocument/2006/relationships" xmlns:p="http://schemas.openxmlformats.org/presentationml/2006/main">
  <p:tag name="AS_UNIQUEID" val="12"/>
</p:tagLst>
</file>

<file path=ppt/tags/tag18.xml><?xml version="1.0" encoding="utf-8"?>
<p:tagLst xmlns:a="http://schemas.openxmlformats.org/drawingml/2006/main" xmlns:r="http://schemas.openxmlformats.org/officeDocument/2006/relationships" xmlns:p="http://schemas.openxmlformats.org/presentationml/2006/main">
  <p:tag name="AS_UNIQUEID" val="13"/>
</p:tagLst>
</file>

<file path=ppt/tags/tag19.xml><?xml version="1.0" encoding="utf-8"?>
<p:tagLst xmlns:a="http://schemas.openxmlformats.org/drawingml/2006/main" xmlns:r="http://schemas.openxmlformats.org/officeDocument/2006/relationships" xmlns:p="http://schemas.openxmlformats.org/presentationml/2006/main">
  <p:tag name="AS_UNIQUEID" val="11"/>
</p:tagLst>
</file>

<file path=ppt/tags/tag2.xml><?xml version="1.0" encoding="utf-8"?>
<p:tagLst xmlns:a="http://schemas.openxmlformats.org/drawingml/2006/main" xmlns:r="http://schemas.openxmlformats.org/officeDocument/2006/relationships" xmlns:p="http://schemas.openxmlformats.org/presentationml/2006/main">
  <p:tag name="AS_UNIQUEID" val="9"/>
</p:tagLst>
</file>

<file path=ppt/tags/tag20.xml><?xml version="1.0" encoding="utf-8"?>
<p:tagLst xmlns:a="http://schemas.openxmlformats.org/drawingml/2006/main" xmlns:r="http://schemas.openxmlformats.org/officeDocument/2006/relationships" xmlns:p="http://schemas.openxmlformats.org/presentationml/2006/main">
  <p:tag name="AS_UNIQUEID" val="12"/>
</p:tagLst>
</file>

<file path=ppt/tags/tag21.xml><?xml version="1.0" encoding="utf-8"?>
<p:tagLst xmlns:a="http://schemas.openxmlformats.org/drawingml/2006/main" xmlns:r="http://schemas.openxmlformats.org/officeDocument/2006/relationships" xmlns:p="http://schemas.openxmlformats.org/presentationml/2006/main">
  <p:tag name="AS_UNIQUEID" val="13"/>
</p:tagLst>
</file>

<file path=ppt/tags/tag22.xml><?xml version="1.0" encoding="utf-8"?>
<p:tagLst xmlns:a="http://schemas.openxmlformats.org/drawingml/2006/main" xmlns:r="http://schemas.openxmlformats.org/officeDocument/2006/relationships" xmlns:p="http://schemas.openxmlformats.org/presentationml/2006/main">
  <p:tag name="AS_UNIQUEID" val="11"/>
</p:tagLst>
</file>

<file path=ppt/tags/tag23.xml><?xml version="1.0" encoding="utf-8"?>
<p:tagLst xmlns:a="http://schemas.openxmlformats.org/drawingml/2006/main" xmlns:r="http://schemas.openxmlformats.org/officeDocument/2006/relationships" xmlns:p="http://schemas.openxmlformats.org/presentationml/2006/main">
  <p:tag name="AS_UNIQUEID" val="12"/>
</p:tagLst>
</file>

<file path=ppt/tags/tag24.xml><?xml version="1.0" encoding="utf-8"?>
<p:tagLst xmlns:a="http://schemas.openxmlformats.org/drawingml/2006/main" xmlns:r="http://schemas.openxmlformats.org/officeDocument/2006/relationships" xmlns:p="http://schemas.openxmlformats.org/presentationml/2006/main">
  <p:tag name="AS_UNIQUEID" val="13"/>
</p:tagLst>
</file>

<file path=ppt/tags/tag25.xml><?xml version="1.0" encoding="utf-8"?>
<p:tagLst xmlns:a="http://schemas.openxmlformats.org/drawingml/2006/main" xmlns:r="http://schemas.openxmlformats.org/officeDocument/2006/relationships" xmlns:p="http://schemas.openxmlformats.org/presentationml/2006/main">
  <p:tag name="AS_UNIQUEID" val="11"/>
</p:tagLst>
</file>

<file path=ppt/tags/tag26.xml><?xml version="1.0" encoding="utf-8"?>
<p:tagLst xmlns:a="http://schemas.openxmlformats.org/drawingml/2006/main" xmlns:r="http://schemas.openxmlformats.org/officeDocument/2006/relationships" xmlns:p="http://schemas.openxmlformats.org/presentationml/2006/main">
  <p:tag name="AS_UNIQUEID" val="12"/>
</p:tagLst>
</file>

<file path=ppt/tags/tag27.xml><?xml version="1.0" encoding="utf-8"?>
<p:tagLst xmlns:a="http://schemas.openxmlformats.org/drawingml/2006/main" xmlns:r="http://schemas.openxmlformats.org/officeDocument/2006/relationships" xmlns:p="http://schemas.openxmlformats.org/presentationml/2006/main">
  <p:tag name="AS_UNIQUEID" val="13"/>
</p:tagLst>
</file>

<file path=ppt/tags/tag28.xml><?xml version="1.0" encoding="utf-8"?>
<p:tagLst xmlns:a="http://schemas.openxmlformats.org/drawingml/2006/main" xmlns:r="http://schemas.openxmlformats.org/officeDocument/2006/relationships" xmlns:p="http://schemas.openxmlformats.org/presentationml/2006/main">
  <p:tag name="AS_UNIQUEID" val="11"/>
</p:tagLst>
</file>

<file path=ppt/tags/tag29.xml><?xml version="1.0" encoding="utf-8"?>
<p:tagLst xmlns:a="http://schemas.openxmlformats.org/drawingml/2006/main" xmlns:r="http://schemas.openxmlformats.org/officeDocument/2006/relationships" xmlns:p="http://schemas.openxmlformats.org/presentationml/2006/main">
  <p:tag name="AS_UNIQUEID" val="12"/>
</p:tagLst>
</file>

<file path=ppt/tags/tag3.xml><?xml version="1.0" encoding="utf-8"?>
<p:tagLst xmlns:a="http://schemas.openxmlformats.org/drawingml/2006/main" xmlns:r="http://schemas.openxmlformats.org/officeDocument/2006/relationships" xmlns:p="http://schemas.openxmlformats.org/presentationml/2006/main">
  <p:tag name="AS_UNIQUEID" val="10"/>
</p:tagLst>
</file>

<file path=ppt/tags/tag30.xml><?xml version="1.0" encoding="utf-8"?>
<p:tagLst xmlns:a="http://schemas.openxmlformats.org/drawingml/2006/main" xmlns:r="http://schemas.openxmlformats.org/officeDocument/2006/relationships" xmlns:p="http://schemas.openxmlformats.org/presentationml/2006/main">
  <p:tag name="AS_UNIQUEID" val="13"/>
</p:tagLst>
</file>

<file path=ppt/tags/tag31.xml><?xml version="1.0" encoding="utf-8"?>
<p:tagLst xmlns:a="http://schemas.openxmlformats.org/drawingml/2006/main" xmlns:r="http://schemas.openxmlformats.org/officeDocument/2006/relationships" xmlns:p="http://schemas.openxmlformats.org/presentationml/2006/main">
  <p:tag name="AS_UNIQUEID" val="11"/>
</p:tagLst>
</file>

<file path=ppt/tags/tag32.xml><?xml version="1.0" encoding="utf-8"?>
<p:tagLst xmlns:a="http://schemas.openxmlformats.org/drawingml/2006/main" xmlns:r="http://schemas.openxmlformats.org/officeDocument/2006/relationships" xmlns:p="http://schemas.openxmlformats.org/presentationml/2006/main">
  <p:tag name="AS_UNIQUEID" val="12"/>
</p:tagLst>
</file>

<file path=ppt/tags/tag33.xml><?xml version="1.0" encoding="utf-8"?>
<p:tagLst xmlns:a="http://schemas.openxmlformats.org/drawingml/2006/main" xmlns:r="http://schemas.openxmlformats.org/officeDocument/2006/relationships" xmlns:p="http://schemas.openxmlformats.org/presentationml/2006/main">
  <p:tag name="AS_UNIQUEID" val="13"/>
</p:tagLst>
</file>

<file path=ppt/tags/tag34.xml><?xml version="1.0" encoding="utf-8"?>
<p:tagLst xmlns:a="http://schemas.openxmlformats.org/drawingml/2006/main" xmlns:r="http://schemas.openxmlformats.org/officeDocument/2006/relationships" xmlns:p="http://schemas.openxmlformats.org/presentationml/2006/main">
  <p:tag name="AS_UNIQUEID" val="11"/>
</p:tagLst>
</file>

<file path=ppt/tags/tag35.xml><?xml version="1.0" encoding="utf-8"?>
<p:tagLst xmlns:a="http://schemas.openxmlformats.org/drawingml/2006/main" xmlns:r="http://schemas.openxmlformats.org/officeDocument/2006/relationships" xmlns:p="http://schemas.openxmlformats.org/presentationml/2006/main">
  <p:tag name="AS_UNIQUEID" val="12"/>
</p:tagLst>
</file>

<file path=ppt/tags/tag36.xml><?xml version="1.0" encoding="utf-8"?>
<p:tagLst xmlns:a="http://schemas.openxmlformats.org/drawingml/2006/main" xmlns:r="http://schemas.openxmlformats.org/officeDocument/2006/relationships" xmlns:p="http://schemas.openxmlformats.org/presentationml/2006/main">
  <p:tag name="AS_UNIQUEID" val="13"/>
</p:tagLst>
</file>

<file path=ppt/tags/tag37.xml><?xml version="1.0" encoding="utf-8"?>
<p:tagLst xmlns:a="http://schemas.openxmlformats.org/drawingml/2006/main" xmlns:r="http://schemas.openxmlformats.org/officeDocument/2006/relationships" xmlns:p="http://schemas.openxmlformats.org/presentationml/2006/main">
  <p:tag name="AS_UNIQUEID" val="11"/>
</p:tagLst>
</file>

<file path=ppt/tags/tag38.xml><?xml version="1.0" encoding="utf-8"?>
<p:tagLst xmlns:a="http://schemas.openxmlformats.org/drawingml/2006/main" xmlns:r="http://schemas.openxmlformats.org/officeDocument/2006/relationships" xmlns:p="http://schemas.openxmlformats.org/presentationml/2006/main">
  <p:tag name="AS_UNIQUEID" val="12"/>
</p:tagLst>
</file>

<file path=ppt/tags/tag39.xml><?xml version="1.0" encoding="utf-8"?>
<p:tagLst xmlns:a="http://schemas.openxmlformats.org/drawingml/2006/main" xmlns:r="http://schemas.openxmlformats.org/officeDocument/2006/relationships" xmlns:p="http://schemas.openxmlformats.org/presentationml/2006/main">
  <p:tag name="AS_UNIQUEID" val="13"/>
</p:tagLst>
</file>

<file path=ppt/tags/tag4.xml><?xml version="1.0" encoding="utf-8"?>
<p:tagLst xmlns:a="http://schemas.openxmlformats.org/drawingml/2006/main" xmlns:r="http://schemas.openxmlformats.org/officeDocument/2006/relationships" xmlns:p="http://schemas.openxmlformats.org/presentationml/2006/main">
  <p:tag name="AS_UNIQUEID" val="11"/>
</p:tagLst>
</file>

<file path=ppt/tags/tag40.xml><?xml version="1.0" encoding="utf-8"?>
<p:tagLst xmlns:a="http://schemas.openxmlformats.org/drawingml/2006/main" xmlns:r="http://schemas.openxmlformats.org/officeDocument/2006/relationships" xmlns:p="http://schemas.openxmlformats.org/presentationml/2006/main">
  <p:tag name="AS_UNIQUEID" val="542"/>
</p:tagLst>
</file>

<file path=ppt/tags/tag41.xml><?xml version="1.0" encoding="utf-8"?>
<p:tagLst xmlns:a="http://schemas.openxmlformats.org/drawingml/2006/main" xmlns:r="http://schemas.openxmlformats.org/officeDocument/2006/relationships" xmlns:p="http://schemas.openxmlformats.org/presentationml/2006/main">
  <p:tag name="AS_UNIQUEID" val="543"/>
</p:tagLst>
</file>

<file path=ppt/tags/tag42.xml><?xml version="1.0" encoding="utf-8"?>
<p:tagLst xmlns:a="http://schemas.openxmlformats.org/drawingml/2006/main" xmlns:r="http://schemas.openxmlformats.org/officeDocument/2006/relationships" xmlns:p="http://schemas.openxmlformats.org/presentationml/2006/main">
  <p:tag name="AS_UNIQUEID" val="544"/>
</p:tagLst>
</file>

<file path=ppt/tags/tag43.xml><?xml version="1.0" encoding="utf-8"?>
<p:tagLst xmlns:a="http://schemas.openxmlformats.org/drawingml/2006/main" xmlns:r="http://schemas.openxmlformats.org/officeDocument/2006/relationships" xmlns:p="http://schemas.openxmlformats.org/presentationml/2006/main">
  <p:tag name="AS_UNIQUEID" val="545"/>
</p:tagLst>
</file>

<file path=ppt/tags/tag44.xml><?xml version="1.0" encoding="utf-8"?>
<p:tagLst xmlns:a="http://schemas.openxmlformats.org/drawingml/2006/main" xmlns:r="http://schemas.openxmlformats.org/officeDocument/2006/relationships" xmlns:p="http://schemas.openxmlformats.org/presentationml/2006/main">
  <p:tag name="AS_UNIQUEID" val="546"/>
</p:tagLst>
</file>

<file path=ppt/tags/tag45.xml><?xml version="1.0" encoding="utf-8"?>
<p:tagLst xmlns:a="http://schemas.openxmlformats.org/drawingml/2006/main" xmlns:r="http://schemas.openxmlformats.org/officeDocument/2006/relationships" xmlns:p="http://schemas.openxmlformats.org/presentationml/2006/main">
  <p:tag name="AS_UNIQUEID" val="549"/>
</p:tagLst>
</file>

<file path=ppt/tags/tag46.xml><?xml version="1.0" encoding="utf-8"?>
<p:tagLst xmlns:a="http://schemas.openxmlformats.org/drawingml/2006/main" xmlns:r="http://schemas.openxmlformats.org/officeDocument/2006/relationships" xmlns:p="http://schemas.openxmlformats.org/presentationml/2006/main">
  <p:tag name="AS_UNIQUEID" val="550"/>
</p:tagLst>
</file>

<file path=ppt/tags/tag47.xml><?xml version="1.0" encoding="utf-8"?>
<p:tagLst xmlns:a="http://schemas.openxmlformats.org/drawingml/2006/main" xmlns:r="http://schemas.openxmlformats.org/officeDocument/2006/relationships" xmlns:p="http://schemas.openxmlformats.org/presentationml/2006/main">
  <p:tag name="AS_UNIQUEID" val="551"/>
</p:tagLst>
</file>

<file path=ppt/tags/tag48.xml><?xml version="1.0" encoding="utf-8"?>
<p:tagLst xmlns:a="http://schemas.openxmlformats.org/drawingml/2006/main" xmlns:r="http://schemas.openxmlformats.org/officeDocument/2006/relationships" xmlns:p="http://schemas.openxmlformats.org/presentationml/2006/main">
  <p:tag name="AS_UNIQUEID" val="542"/>
</p:tagLst>
</file>

<file path=ppt/tags/tag49.xml><?xml version="1.0" encoding="utf-8"?>
<p:tagLst xmlns:a="http://schemas.openxmlformats.org/drawingml/2006/main" xmlns:r="http://schemas.openxmlformats.org/officeDocument/2006/relationships" xmlns:p="http://schemas.openxmlformats.org/presentationml/2006/main">
  <p:tag name="AS_UNIQUEID" val="543"/>
</p:tagLst>
</file>

<file path=ppt/tags/tag5.xml><?xml version="1.0" encoding="utf-8"?>
<p:tagLst xmlns:a="http://schemas.openxmlformats.org/drawingml/2006/main" xmlns:r="http://schemas.openxmlformats.org/officeDocument/2006/relationships" xmlns:p="http://schemas.openxmlformats.org/presentationml/2006/main">
  <p:tag name="AS_UNIQUEID" val="12"/>
</p:tagLst>
</file>

<file path=ppt/tags/tag50.xml><?xml version="1.0" encoding="utf-8"?>
<p:tagLst xmlns:a="http://schemas.openxmlformats.org/drawingml/2006/main" xmlns:r="http://schemas.openxmlformats.org/officeDocument/2006/relationships" xmlns:p="http://schemas.openxmlformats.org/presentationml/2006/main">
  <p:tag name="AS_UNIQUEID" val="544"/>
</p:tagLst>
</file>

<file path=ppt/tags/tag51.xml><?xml version="1.0" encoding="utf-8"?>
<p:tagLst xmlns:a="http://schemas.openxmlformats.org/drawingml/2006/main" xmlns:r="http://schemas.openxmlformats.org/officeDocument/2006/relationships" xmlns:p="http://schemas.openxmlformats.org/presentationml/2006/main">
  <p:tag name="AS_UNIQUEID" val="545"/>
</p:tagLst>
</file>

<file path=ppt/tags/tag52.xml><?xml version="1.0" encoding="utf-8"?>
<p:tagLst xmlns:a="http://schemas.openxmlformats.org/drawingml/2006/main" xmlns:r="http://schemas.openxmlformats.org/officeDocument/2006/relationships" xmlns:p="http://schemas.openxmlformats.org/presentationml/2006/main">
  <p:tag name="AS_UNIQUEID" val="546"/>
</p:tagLst>
</file>

<file path=ppt/tags/tag53.xml><?xml version="1.0" encoding="utf-8"?>
<p:tagLst xmlns:a="http://schemas.openxmlformats.org/drawingml/2006/main" xmlns:r="http://schemas.openxmlformats.org/officeDocument/2006/relationships" xmlns:p="http://schemas.openxmlformats.org/presentationml/2006/main">
  <p:tag name="AS_UNIQUEID" val="549"/>
</p:tagLst>
</file>

<file path=ppt/tags/tag54.xml><?xml version="1.0" encoding="utf-8"?>
<p:tagLst xmlns:a="http://schemas.openxmlformats.org/drawingml/2006/main" xmlns:r="http://schemas.openxmlformats.org/officeDocument/2006/relationships" xmlns:p="http://schemas.openxmlformats.org/presentationml/2006/main">
  <p:tag name="AS_UNIQUEID" val="550"/>
</p:tagLst>
</file>

<file path=ppt/tags/tag55.xml><?xml version="1.0" encoding="utf-8"?>
<p:tagLst xmlns:a="http://schemas.openxmlformats.org/drawingml/2006/main" xmlns:r="http://schemas.openxmlformats.org/officeDocument/2006/relationships" xmlns:p="http://schemas.openxmlformats.org/presentationml/2006/main">
  <p:tag name="AS_UNIQUEID" val="551"/>
</p:tagLst>
</file>

<file path=ppt/tags/tag6.xml><?xml version="1.0" encoding="utf-8"?>
<p:tagLst xmlns:a="http://schemas.openxmlformats.org/drawingml/2006/main" xmlns:r="http://schemas.openxmlformats.org/officeDocument/2006/relationships" xmlns:p="http://schemas.openxmlformats.org/presentationml/2006/main">
  <p:tag name="AS_UNIQUEID" val="13"/>
</p:tagLst>
</file>

<file path=ppt/tags/tag7.xml><?xml version="1.0" encoding="utf-8"?>
<p:tagLst xmlns:a="http://schemas.openxmlformats.org/drawingml/2006/main" xmlns:r="http://schemas.openxmlformats.org/officeDocument/2006/relationships" xmlns:p="http://schemas.openxmlformats.org/presentationml/2006/main">
  <p:tag name="AS_UNIQUEID" val="11"/>
</p:tagLst>
</file>

<file path=ppt/tags/tag8.xml><?xml version="1.0" encoding="utf-8"?>
<p:tagLst xmlns:a="http://schemas.openxmlformats.org/drawingml/2006/main" xmlns:r="http://schemas.openxmlformats.org/officeDocument/2006/relationships" xmlns:p="http://schemas.openxmlformats.org/presentationml/2006/main">
  <p:tag name="AS_UNIQUEID" val="12"/>
</p:tagLst>
</file>

<file path=ppt/tags/tag9.xml><?xml version="1.0" encoding="utf-8"?>
<p:tagLst xmlns:a="http://schemas.openxmlformats.org/drawingml/2006/main" xmlns:r="http://schemas.openxmlformats.org/officeDocument/2006/relationships" xmlns:p="http://schemas.openxmlformats.org/presentationml/2006/main">
  <p:tag name="AS_UNIQUEID" val="1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2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2_Office Theme">
      <a:majorFont>
        <a:latin typeface="Times New Roman"/>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2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eme1">
  <a:themeElements>
    <a:clrScheme name="ADV slide template colors">
      <a:dk1>
        <a:sysClr val="windowText" lastClr="000000"/>
      </a:dk1>
      <a:lt1>
        <a:sysClr val="window" lastClr="FFFFFF"/>
      </a:lt1>
      <a:dk2>
        <a:srgbClr val="242852"/>
      </a:dk2>
      <a:lt2>
        <a:srgbClr val="FFFFFF"/>
      </a:lt2>
      <a:accent1>
        <a:srgbClr val="4A66AC"/>
      </a:accent1>
      <a:accent2>
        <a:srgbClr val="B5C1DF"/>
      </a:accent2>
      <a:accent3>
        <a:srgbClr val="7F8FA9"/>
      </a:accent3>
      <a:accent4>
        <a:srgbClr val="4A66AC"/>
      </a:accent4>
      <a:accent5>
        <a:srgbClr val="5AA2AE"/>
      </a:accent5>
      <a:accent6>
        <a:srgbClr val="9D90A0"/>
      </a:accent6>
      <a:hlink>
        <a:srgbClr val="9454C3"/>
      </a:hlink>
      <a:folHlink>
        <a:srgbClr val="3EBB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1800" dirty="0" smtClean="0">
            <a:solidFill>
              <a:schemeClr val="tx1"/>
            </a:solidFill>
            <a:latin typeface="Calibri" panose="020F0502020204030204" pitchFamily="34" charset="0"/>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1" id="{F6D5DD21-D68D-48F1-8C95-9DBE12B214FD}" vid="{83D3A59E-A9F9-4616-8593-9D190D1FCF23}"/>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080ca090-da8c-4360-a3bc-148c3bd51ef5}" enabled="1" method="Standard" siteId="{ec37a091-b9a6-47e5-98d0-903d4a419203}" removed="0"/>
</clbl:labelList>
</file>

<file path=docProps/app.xml><?xml version="1.0" encoding="utf-8"?>
<Properties xmlns="http://schemas.openxmlformats.org/officeDocument/2006/extended-properties" xmlns:vt="http://schemas.openxmlformats.org/officeDocument/2006/docPropsVTypes">
  <Template/>
  <TotalTime>869</TotalTime>
  <Words>6638</Words>
  <Application>Microsoft Office PowerPoint</Application>
  <PresentationFormat>Widescreen</PresentationFormat>
  <Paragraphs>649</Paragraphs>
  <Slides>79</Slides>
  <Notes>37</Notes>
  <HiddenSlides>12</HiddenSlides>
  <MMClips>0</MMClips>
  <ScaleCrop>false</ScaleCrop>
  <HeadingPairs>
    <vt:vector size="4" baseType="variant">
      <vt:variant>
        <vt:lpstr>Theme</vt:lpstr>
      </vt:variant>
      <vt:variant>
        <vt:i4>3</vt:i4>
      </vt:variant>
      <vt:variant>
        <vt:lpstr>Slide Titles</vt:lpstr>
      </vt:variant>
      <vt:variant>
        <vt:i4>79</vt:i4>
      </vt:variant>
    </vt:vector>
  </HeadingPairs>
  <TitlesOfParts>
    <vt:vector size="82" baseType="lpstr">
      <vt:lpstr>Office Theme</vt:lpstr>
      <vt:lpstr>2_Office Theme</vt:lpstr>
      <vt:lpstr>Theme1</vt:lpstr>
      <vt:lpstr>Interprofessional Management of Complex Older Adults with Type 2 Diabetes</vt:lpstr>
      <vt:lpstr>DISCLOSURES</vt:lpstr>
      <vt:lpstr>LEARNING OBJECTIVES</vt:lpstr>
      <vt:lpstr>Target and Management Goals</vt:lpstr>
      <vt:lpstr>Team Based Care in Older Adults</vt:lpstr>
      <vt:lpstr>Diabetes Complications</vt:lpstr>
      <vt:lpstr>Diabetes Complications</vt:lpstr>
      <vt:lpstr>Avoiding Complications</vt:lpstr>
      <vt:lpstr>Diabetes In America</vt:lpstr>
      <vt:lpstr>Diabetes Increases With Age</vt:lpstr>
      <vt:lpstr>Diabetes Diagnosis</vt:lpstr>
      <vt:lpstr>Tight glucose control vs looser control</vt:lpstr>
      <vt:lpstr>PowerPoint Presentation</vt:lpstr>
      <vt:lpstr>Choosing glucose-lowering medication in people with CVD</vt:lpstr>
      <vt:lpstr>Choosing glucose-lowering medication in people with heart failure </vt:lpstr>
      <vt:lpstr>Choosing glucose-lowering medication in people with  chronic kidney disease</vt:lpstr>
      <vt:lpstr>Choosing glucose-lowering medication in people with need for efficacy in reaching glycemic and weight management goals</vt:lpstr>
      <vt:lpstr>Considerations with Common NonInsulin Type 2 Diabetes Medications-Summary</vt:lpstr>
      <vt:lpstr>PowerPoint Presentation</vt:lpstr>
      <vt:lpstr>Medication Choices in Older Adults</vt:lpstr>
      <vt:lpstr>Geriatric Considerations in Diabetes</vt:lpstr>
      <vt:lpstr>Blood Pressure</vt:lpstr>
      <vt:lpstr>Lipid Management-Secondary Prevention in Older Adults</vt:lpstr>
      <vt:lpstr>Summary: targets in older adults</vt:lpstr>
      <vt:lpstr>Diabetes Labs/Screening</vt:lpstr>
      <vt:lpstr>Diabetes Foot Exam</vt:lpstr>
      <vt:lpstr>Why Is Prediabetes Important?</vt:lpstr>
      <vt:lpstr>Lifestyle Interventions</vt:lpstr>
      <vt:lpstr>Evidence Supporting Diabetes Prevention</vt:lpstr>
      <vt:lpstr>Screening and treatment for comorbidities in older adults</vt:lpstr>
      <vt:lpstr>Older Adults with Diabetes are also at High Risk for:</vt:lpstr>
      <vt:lpstr>Neurocognitive Dysfunction/Psychiatric Conditions</vt:lpstr>
      <vt:lpstr>PowerPoint Presentation</vt:lpstr>
      <vt:lpstr>PowerPoint Presentation</vt:lpstr>
      <vt:lpstr>PowerPoint Presentation</vt:lpstr>
      <vt:lpstr>PowerPoint Presentation</vt:lpstr>
      <vt:lpstr>Role of the Physical Therapist in Diabetes Care: Screening</vt:lpstr>
      <vt:lpstr>PowerPoint Presentation</vt:lpstr>
      <vt:lpstr>Role of the Physical Therapist in Diabetes Care: Screening</vt:lpstr>
      <vt:lpstr>PowerPoint Presentation</vt:lpstr>
      <vt:lpstr>The Diabetes Team</vt:lpstr>
      <vt:lpstr>PowerPoint Presentation</vt:lpstr>
      <vt:lpstr>My Practice- Dr. Johnson: Post-COVID-19</vt:lpstr>
      <vt:lpstr>Typical visits we are doing now from our diabetes clinic</vt:lpstr>
      <vt:lpstr>Role of the Physical Therapist in Diabetes Care: Treatment</vt:lpstr>
      <vt:lpstr>Role of the Physical Therapist in Diabetes Care: Treatment</vt:lpstr>
      <vt:lpstr>Exercise Prescription for Older Adults with Diabetes</vt:lpstr>
      <vt:lpstr>Effect of Exercise on HbA1c</vt:lpstr>
      <vt:lpstr>Effect of Exercise on HbA1c</vt:lpstr>
      <vt:lpstr>Exercise Prescription for Older Adults with Diabetes</vt:lpstr>
      <vt:lpstr>Exercise Prescription for Older Adults with Diabetes</vt:lpstr>
      <vt:lpstr>PowerPoint Presentation</vt:lpstr>
      <vt:lpstr>PowerPoint Presentation</vt:lpstr>
      <vt:lpstr>Exercise Prescription for Older Adults with Diabetes</vt:lpstr>
      <vt:lpstr>Exercise Prescription for Older Adults with Diabetes</vt:lpstr>
      <vt:lpstr>Exercise Prescription for Older Adults with Diabetes</vt:lpstr>
      <vt:lpstr>Exercise Considerations for Older Adults On Medications for Diabetes and Other Comorbidities</vt:lpstr>
      <vt:lpstr>Case Studies</vt:lpstr>
      <vt:lpstr>Case Studies</vt:lpstr>
      <vt:lpstr>Case Studies</vt:lpstr>
      <vt:lpstr>Case Studies</vt:lpstr>
      <vt:lpstr>Case Studies</vt:lpstr>
      <vt:lpstr>Case Studies</vt:lpstr>
      <vt:lpstr>Case Studies</vt:lpstr>
      <vt:lpstr>Case Studies</vt:lpstr>
      <vt:lpstr>Case Study</vt:lpstr>
      <vt:lpstr>Case Study</vt:lpstr>
      <vt:lpstr>Case Study</vt:lpstr>
      <vt:lpstr>Case Study</vt:lpstr>
      <vt:lpstr>Conclusions</vt:lpstr>
      <vt:lpstr>PowerPoint Presentation</vt:lpstr>
      <vt:lpstr>References</vt:lpstr>
      <vt:lpstr>References</vt:lpstr>
      <vt:lpstr>References</vt:lpstr>
      <vt:lpstr>References</vt:lpstr>
      <vt:lpstr>OBTAINING CME/CE CREDIT</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Interprofessional Management of Complex Older Adults with Type 2 Diabetes</dc:title>
  <dc:creator>Stephanie Weyrauch</dc:creator>
  <cp:lastModifiedBy>Johnson, Eric L.</cp:lastModifiedBy>
  <cp:revision>25</cp:revision>
  <dcterms:created xsi:type="dcterms:W3CDTF">2021-08-10T13:06:26Z</dcterms:created>
  <dcterms:modified xsi:type="dcterms:W3CDTF">2026-06-26T16:42:38Z</dcterms:modified>
</cp:coreProperties>
</file>